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64" r:id="rId2"/>
    <p:sldId id="386" r:id="rId3"/>
    <p:sldId id="472" r:id="rId4"/>
    <p:sldId id="504" r:id="rId5"/>
    <p:sldId id="410" r:id="rId6"/>
    <p:sldId id="397" r:id="rId7"/>
  </p:sldIdLst>
  <p:sldSz cx="6858000" cy="9144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5E15A7"/>
    <a:srgbClr val="FFCCFF"/>
    <a:srgbClr val="FF0066"/>
    <a:srgbClr val="FF00FF"/>
    <a:srgbClr val="660066"/>
    <a:srgbClr val="1225AE"/>
    <a:srgbClr val="0908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5" autoAdjust="0"/>
    <p:restoredTop sz="89801" autoAdjust="0"/>
  </p:normalViewPr>
  <p:slideViewPr>
    <p:cSldViewPr>
      <p:cViewPr varScale="1">
        <p:scale>
          <a:sx n="67" d="100"/>
          <a:sy n="67" d="100"/>
        </p:scale>
        <p:origin x="-2604" y="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3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t" anchorCtr="0" compatLnSpc="1">
            <a:prstTxWarp prst="textNoShape">
              <a:avLst/>
            </a:prstTxWarp>
          </a:bodyPr>
          <a:lstStyle>
            <a:lvl1pPr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4" y="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t" anchorCtr="0" compatLnSpc="1">
            <a:prstTxWarp prst="textNoShape">
              <a:avLst/>
            </a:prstTxWarp>
          </a:bodyPr>
          <a:lstStyle>
            <a:lvl1pPr algn="r"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9B5C73-8D1B-431B-AE4C-353DACCB5526}" type="datetimeFigureOut">
              <a:rPr lang="zh-TW" altLang="en-US"/>
              <a:pPr>
                <a:defRPr/>
              </a:pPr>
              <a:t>2023/12/29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b" anchorCtr="0" compatLnSpc="1">
            <a:prstTxWarp prst="textNoShape">
              <a:avLst/>
            </a:prstTxWarp>
          </a:bodyPr>
          <a:lstStyle>
            <a:lvl1pPr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4" y="942975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b" anchorCtr="0" compatLnSpc="1">
            <a:prstTxWarp prst="textNoShape">
              <a:avLst/>
            </a:prstTxWarp>
          </a:bodyPr>
          <a:lstStyle>
            <a:lvl1pPr algn="r" defTabSz="880972" eaLnBrk="1" hangingPunct="1">
              <a:defRPr sz="1200"/>
            </a:lvl1pPr>
          </a:lstStyle>
          <a:p>
            <a:pPr>
              <a:defRPr/>
            </a:pPr>
            <a:fld id="{0186DB7A-D38D-496E-973C-786A21554E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t" anchorCtr="0" compatLnSpc="1">
            <a:prstTxWarp prst="textNoShape">
              <a:avLst/>
            </a:prstTxWarp>
          </a:bodyPr>
          <a:lstStyle>
            <a:lvl1pPr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4" y="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t" anchorCtr="0" compatLnSpc="1">
            <a:prstTxWarp prst="textNoShape">
              <a:avLst/>
            </a:prstTxWarp>
          </a:bodyPr>
          <a:lstStyle>
            <a:lvl1pPr algn="r"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AFEB7-B0C2-4CDF-8DA9-3D8274C21819}" type="datetimeFigureOut">
              <a:rPr lang="zh-TW" altLang="en-US"/>
              <a:pPr>
                <a:defRPr/>
              </a:pPr>
              <a:t>2023/12/29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892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6" tIns="47314" rIns="94626" bIns="4731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b" anchorCtr="0" compatLnSpc="1">
            <a:prstTxWarp prst="textNoShape">
              <a:avLst/>
            </a:prstTxWarp>
          </a:bodyPr>
          <a:lstStyle>
            <a:lvl1pPr defTabSz="8821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4" y="9429751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74" tIns="45739" rIns="91474" bIns="45739" numCol="1" anchor="b" anchorCtr="0" compatLnSpc="1">
            <a:prstTxWarp prst="textNoShape">
              <a:avLst/>
            </a:prstTxWarp>
          </a:bodyPr>
          <a:lstStyle>
            <a:lvl1pPr algn="r" defTabSz="880972" eaLnBrk="1" hangingPunct="1">
              <a:defRPr sz="1200"/>
            </a:lvl1pPr>
          </a:lstStyle>
          <a:p>
            <a:pPr>
              <a:defRPr/>
            </a:pPr>
            <a:fld id="{BD18D7E6-49E3-4CD2-9062-6656E718EC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1131"/>
            <a:fld id="{BE6DDFA7-CBF3-4500-945C-93AA61D87669}" type="slidenum">
              <a:rPr lang="zh-TW" altLang="en-US" smtClean="0"/>
              <a:pPr defTabSz="911131"/>
              <a:t>3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1131"/>
            <a:fld id="{7294F92D-6360-44B6-ABC5-164EE7984A3D}" type="slidenum">
              <a:rPr lang="zh-TW" altLang="en-US" smtClean="0"/>
              <a:pPr defTabSz="911131"/>
              <a:t>6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4EA0-DFFC-479E-AB47-C651E778B899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939800"/>
            <a:ext cx="6172200" cy="1524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342900" y="2580219"/>
            <a:ext cx="6172200" cy="585258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8A5D-CC86-4165-BDA2-F98A48CEB48B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537D-8CEB-47ED-9F11-D6E57FFD4842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C1586-3B5F-4ABE-B931-ECA62124E3EA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6D4C-0E68-4897-BEBD-94B7D23EBF3F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FEDB-53EE-4FB8-930D-DF4D03B906CE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32E0-9172-40E1-B224-5087C2BCD4CD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BB6A-B20C-480A-AC84-0E1B8EA0EC7F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1219203"/>
            <a:ext cx="1543050" cy="69490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1219203"/>
            <a:ext cx="4514850" cy="69490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39D6-4264-4F87-8113-9840FC0646F6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60A1-733B-452E-99C8-3F3F6E966DD1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>
          <a:xfrm>
            <a:off x="2000250" y="8475663"/>
            <a:ext cx="25146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7938" y="-11113"/>
            <a:ext cx="6873876" cy="13890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3286125" y="-11113"/>
            <a:ext cx="3571875" cy="850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342900" y="939800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342900" y="2579688"/>
            <a:ext cx="61722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911245-2C85-4946-B227-05FAE804D057}" type="datetime1">
              <a:rPr lang="en-US" altLang="zh-TW"/>
              <a:pPr>
                <a:defRPr/>
              </a:pPr>
              <a:t>12/29/2023</a:t>
            </a:fld>
            <a:endParaRPr lang="en-US" altLang="zh-TW" dirty="0"/>
          </a:p>
        </p:txBody>
      </p:sp>
      <p:grpSp>
        <p:nvGrpSpPr>
          <p:cNvPr id="1031" name="群組 1"/>
          <p:cNvGrpSpPr>
            <a:grpSpLocks/>
          </p:cNvGrpSpPr>
          <p:nvPr/>
        </p:nvGrpSpPr>
        <p:grpSpPr bwMode="auto">
          <a:xfrm>
            <a:off x="-14288" y="271463"/>
            <a:ext cx="6884988" cy="8636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latin typeface="+mn-lt"/>
                <a:ea typeface="+mn-ea"/>
              </a:endParaRPr>
            </a:p>
          </p:txBody>
        </p:sp>
      </p:grpSp>
      <p:pic>
        <p:nvPicPr>
          <p:cNvPr id="14" name="Picture 6" descr="新院舍外觀(底圖) 001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8EB2D2"/>
              </a:clrFrom>
              <a:clrTo>
                <a:srgbClr val="8EB2D2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346848" y="4091946"/>
            <a:ext cx="3511153" cy="4682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 descr="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8715405"/>
            <a:ext cx="2357430" cy="428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  <a:softEdge rad="31750"/>
          </a:effectLst>
        </p:spPr>
      </p:pic>
      <p:sp>
        <p:nvSpPr>
          <p:cNvPr id="16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643438" y="8658225"/>
            <a:ext cx="2214562" cy="485775"/>
          </a:xfrm>
          <a:prstGeom prst="rect">
            <a:avLst/>
          </a:prstGeom>
        </p:spPr>
        <p:txBody>
          <a:bodyPr/>
          <a:lstStyle>
            <a:lvl1pPr eaLnBrk="1" hangingPunct="1">
              <a:defRPr b="1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zh-TW" altLang="en-US"/>
              <a:t>政風室  彙編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1" r:id="rId1"/>
    <p:sldLayoutId id="2147485842" r:id="rId2"/>
    <p:sldLayoutId id="2147485843" r:id="rId3"/>
    <p:sldLayoutId id="2147485844" r:id="rId4"/>
    <p:sldLayoutId id="2147485845" r:id="rId5"/>
    <p:sldLayoutId id="2147485846" r:id="rId6"/>
    <p:sldLayoutId id="2147485847" r:id="rId7"/>
    <p:sldLayoutId id="2147485848" r:id="rId8"/>
    <p:sldLayoutId id="2147485849" r:id="rId9"/>
    <p:sldLayoutId id="2147485850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微軟正黑體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微軟正黑體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微軟正黑體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微軟正黑體"/>
          <a:cs typeface="微軟正黑體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7715250"/>
            <a:ext cx="6858000" cy="7143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6858000" cy="2071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pic>
        <p:nvPicPr>
          <p:cNvPr id="12292" name="圖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0"/>
            <a:ext cx="6858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標題 1"/>
          <p:cNvSpPr>
            <a:spLocks noGrp="1"/>
          </p:cNvSpPr>
          <p:nvPr>
            <p:ph type="ctrTitle"/>
          </p:nvPr>
        </p:nvSpPr>
        <p:spPr>
          <a:xfrm>
            <a:off x="1901825" y="7518400"/>
            <a:ext cx="3384550" cy="839788"/>
          </a:xfrm>
        </p:spPr>
        <p:txBody>
          <a:bodyPr/>
          <a:lstStyle/>
          <a:p>
            <a:pPr algn="ctr">
              <a:defRPr/>
            </a:pPr>
            <a:r>
              <a:rPr lang="en-US" altLang="zh-TW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文鼎粗行楷" panose="02010609010101010101" pitchFamily="49" charset="-120"/>
              </a:rPr>
              <a:t>113</a:t>
            </a: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文鼎粗行楷" panose="02010609010101010101" pitchFamily="49" charset="-120"/>
              </a:rPr>
              <a:t>年</a:t>
            </a:r>
            <a:r>
              <a:rPr lang="en-US" altLang="zh-TW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文鼎粗行楷" panose="02010609010101010101" pitchFamily="49" charset="-120"/>
              </a:rPr>
              <a:t>1</a:t>
            </a: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月份</a:t>
            </a:r>
            <a:endParaRPr lang="zh-TW" alt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29188" y="8715375"/>
            <a:ext cx="2071687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政風室  彙編</a:t>
            </a:r>
          </a:p>
        </p:txBody>
      </p:sp>
      <p:sp>
        <p:nvSpPr>
          <p:cNvPr id="12295" name="矩形 10"/>
          <p:cNvSpPr>
            <a:spLocks noChangeArrowheads="1"/>
          </p:cNvSpPr>
          <p:nvPr/>
        </p:nvSpPr>
        <p:spPr bwMode="auto">
          <a:xfrm>
            <a:off x="285750" y="2143125"/>
            <a:ext cx="635793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3400" dirty="0">
                <a:solidFill>
                  <a:srgbClr val="5F2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廉能是政府的核心價值，</a:t>
            </a:r>
          </a:p>
          <a:p>
            <a:pPr eaLnBrk="1" hangingPunct="1">
              <a:defRPr/>
            </a:pPr>
            <a:r>
              <a:rPr lang="zh-TW" altLang="en-US" sz="3400" dirty="0">
                <a:solidFill>
                  <a:srgbClr val="5F2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貪腐足以摧毀政府的形象，</a:t>
            </a:r>
          </a:p>
          <a:p>
            <a:pPr eaLnBrk="1" hangingPunct="1">
              <a:defRPr/>
            </a:pPr>
            <a:r>
              <a:rPr lang="zh-TW" altLang="en-US" sz="3400" dirty="0">
                <a:solidFill>
                  <a:srgbClr val="5F2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公務員應堅持廉潔，拒絕貪腐</a:t>
            </a:r>
            <a:r>
              <a:rPr lang="zh-TW" altLang="en-US" sz="3400" dirty="0">
                <a:solidFill>
                  <a:srgbClr val="5F2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！</a:t>
            </a:r>
          </a:p>
        </p:txBody>
      </p:sp>
      <p:pic>
        <p:nvPicPr>
          <p:cNvPr id="12296" name="Picture 9" descr="C:\Users\F09683\Desktop\2017xwy8i153648712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1438" y="3924300"/>
            <a:ext cx="4143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ctrTitle"/>
          </p:nvPr>
        </p:nvSpPr>
        <p:spPr>
          <a:xfrm>
            <a:off x="1571625" y="285750"/>
            <a:ext cx="4032250" cy="947738"/>
          </a:xfrm>
        </p:spPr>
        <p:txBody>
          <a:bodyPr/>
          <a:lstStyle/>
          <a:p>
            <a:pPr>
              <a:defRPr/>
            </a:pPr>
            <a:r>
              <a:rPr lang="zh-TW" altLang="en-US" sz="4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本期目錄瀏覽</a:t>
            </a:r>
          </a:p>
        </p:txBody>
      </p:sp>
      <p:sp>
        <p:nvSpPr>
          <p:cNvPr id="13315" name="副標題 2"/>
          <p:cNvSpPr>
            <a:spLocks noGrp="1"/>
          </p:cNvSpPr>
          <p:nvPr>
            <p:ph type="subTitle" idx="1"/>
          </p:nvPr>
        </p:nvSpPr>
        <p:spPr>
          <a:xfrm>
            <a:off x="260350" y="1692275"/>
            <a:ext cx="358775" cy="1000125"/>
          </a:xfrm>
        </p:spPr>
        <p:txBody>
          <a:bodyPr/>
          <a:lstStyle/>
          <a:p>
            <a:pPr algn="l">
              <a:defRPr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➤</a:t>
            </a:r>
            <a:endParaRPr kumimoji="1" lang="en-US" altLang="zh-TW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粗隸" pitchFamily="49" charset="-120"/>
            </a:endParaRPr>
          </a:p>
          <a:p>
            <a:pPr algn="l">
              <a:defRPr/>
            </a:pPr>
            <a:r>
              <a:rPr lang="zh-TW" altLang="en-US" sz="2800" b="1" dirty="0">
                <a:ea typeface="文鼎粗隸" pitchFamily="49" charset="-120"/>
              </a:rPr>
              <a:t>     </a:t>
            </a:r>
            <a:endParaRPr kumimoji="1" lang="zh-TW" alt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粗隸" pitchFamily="49" charset="-120"/>
            </a:endParaRPr>
          </a:p>
        </p:txBody>
      </p:sp>
      <p:sp>
        <p:nvSpPr>
          <p:cNvPr id="13316" name="副標題 2"/>
          <p:cNvSpPr txBox="1">
            <a:spLocks/>
          </p:cNvSpPr>
          <p:nvPr/>
        </p:nvSpPr>
        <p:spPr bwMode="auto">
          <a:xfrm>
            <a:off x="-242888" y="3535363"/>
            <a:ext cx="4143376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zh-TW" altLang="en-US" b="1" dirty="0">
              <a:solidFill>
                <a:srgbClr val="8529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8" name="副標題 2"/>
          <p:cNvSpPr txBox="1">
            <a:spLocks/>
          </p:cNvSpPr>
          <p:nvPr/>
        </p:nvSpPr>
        <p:spPr bwMode="auto">
          <a:xfrm>
            <a:off x="188913" y="7019925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zh-TW" altLang="en-US" smtClean="0">
                <a:latin typeface="Constantia" panose="02030602050306030303" pitchFamily="18" charset="0"/>
              </a:rPr>
              <a:t>➤</a:t>
            </a:r>
            <a:endParaRPr lang="en-US" altLang="zh-TW" b="1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800" smtClean="0">
                <a:solidFill>
                  <a:srgbClr val="1344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文鼎粗隸" panose="02010609010101010101" pitchFamily="49" charset="-120"/>
                <a:cs typeface="微軟正黑體" panose="020B0604030504040204" pitchFamily="34" charset="-120"/>
              </a:rPr>
              <a:t>    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/>
            </a:r>
            <a:br>
              <a:rPr lang="zh-TW" altLang="en-US" sz="2800" smtClean="0"/>
            </a:br>
            <a:endParaRPr lang="zh-TW" altLang="en-US" sz="2800" b="1" smtClean="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 txBox="1">
            <a:spLocks/>
          </p:cNvSpPr>
          <p:nvPr/>
        </p:nvSpPr>
        <p:spPr bwMode="auto">
          <a:xfrm>
            <a:off x="642938" y="5572124"/>
            <a:ext cx="4786326" cy="7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消防署提醒注意用火用電安全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9" name="AutoShape 15" descr="ãå¥æ¥èåªï¼ç¼ç¾è¢«å·æãææ©éå½±ç¿»æèè­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0" name="AutoShape 17" descr="ãå¥æ¥èåªï¼ç¼ç¾è¢«å·æãææ©éå½±ç¿»æèè­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1" name="AutoShape 19" descr="ãå¥æ¥èåªï¼ç¼ç¾è¢«å·æãææ©éå½±ç¿»æèè­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2" name="AutoShape 22" descr="ãéé§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3" name="AutoShape 17" descr="ãæåº§è² è·éæéº¼ç®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4" name="AutoShape 24" descr="ãæåº§è² è·éæéº¼ç®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5" name="AutoShape 26" descr="ãæåº§è² è·éæéº¼ç®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6" name="AutoShape 28" descr="ãæåº§è² è·éæéº¼ç®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7" name="AutoShape 21" descr="ãç´¯ç¯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28" name="AutoShape 25" descr="ãæ©è»å®å¨å¸½åº ååº«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765175" y="1692275"/>
            <a:ext cx="1454150" cy="42862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法令天地</a:t>
            </a:r>
          </a:p>
        </p:txBody>
      </p:sp>
      <p:sp>
        <p:nvSpPr>
          <p:cNvPr id="26" name="矩形 25"/>
          <p:cNvSpPr/>
          <p:nvPr/>
        </p:nvSpPr>
        <p:spPr>
          <a:xfrm>
            <a:off x="765175" y="3348038"/>
            <a:ext cx="1428750" cy="428625"/>
          </a:xfrm>
          <a:prstGeom prst="rect">
            <a:avLst/>
          </a:prstGeom>
          <a:solidFill>
            <a:srgbClr val="045A72"/>
          </a:solidFill>
          <a:ln>
            <a:solidFill>
              <a:srgbClr val="045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機密視窗</a:t>
            </a:r>
          </a:p>
        </p:txBody>
      </p:sp>
      <p:sp>
        <p:nvSpPr>
          <p:cNvPr id="27" name="矩形 26"/>
          <p:cNvSpPr/>
          <p:nvPr/>
        </p:nvSpPr>
        <p:spPr>
          <a:xfrm>
            <a:off x="692150" y="5076825"/>
            <a:ext cx="1428750" cy="428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安全天地</a:t>
            </a:r>
          </a:p>
        </p:txBody>
      </p:sp>
      <p:sp>
        <p:nvSpPr>
          <p:cNvPr id="28" name="矩形 27"/>
          <p:cNvSpPr/>
          <p:nvPr/>
        </p:nvSpPr>
        <p:spPr>
          <a:xfrm>
            <a:off x="620713" y="7019925"/>
            <a:ext cx="1785937" cy="4286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消保法宣導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33" name="AutoShape 27" descr="ãæ¶è²»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4" name="AutoShape 29" descr="ãæ¶è²»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5" name="AutoShape 31" descr="ãæ¶è²»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6" name="AutoShape 33" descr="ãæ¶è²»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7" name="AutoShape 30" descr="ãé­é¬¼èå¨ç´°ç¯è£¡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8" name="AutoShape 32" descr="ãé­é¬¼èå¨ç´°ç¯è£¡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39" name="AutoShape 34" descr="ãè»ç¥¨è¨å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0" name="AutoShape 32" descr="「大樓 攔車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1" name="AutoShape 35" descr="「機密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2" name="AutoShape 43" descr="「台灣 AI 雲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3" name="AutoShape 47" descr="「化妝品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4" name="AutoShape 49" descr="「化妝品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5" name="AutoShape 51" descr="「化妝品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260350" y="3348038"/>
            <a:ext cx="48895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charset="-120"/>
              </a:rPr>
              <a:t>➤</a:t>
            </a:r>
            <a:endParaRPr lang="en-US" altLang="zh-TW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粗隸" pitchFamily="49" charset="-120"/>
            </a:endParaRPr>
          </a:p>
        </p:txBody>
      </p:sp>
      <p:sp>
        <p:nvSpPr>
          <p:cNvPr id="13347" name="AutoShape 5" descr="護社保群網站上個資你可以這麼做（青少年版）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8" name="AutoShape 45" descr="「一頁式廣告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49" name="AutoShape 47" descr="網際網路教學服務定型化契約範本及FAQ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0" name="AutoShape 44" descr="如何成為一名駭客- berming - Medium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1" name="矩形 43"/>
          <p:cNvSpPr>
            <a:spLocks noChangeArrowheads="1"/>
          </p:cNvSpPr>
          <p:nvPr/>
        </p:nvSpPr>
        <p:spPr bwMode="auto">
          <a:xfrm>
            <a:off x="714374" y="3786188"/>
            <a:ext cx="5643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替友人查個資</a:t>
            </a:r>
            <a:r>
              <a:rPr lang="en-US" altLang="zh-TW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高市偵查佐涉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洩密</a:t>
            </a:r>
            <a:endParaRPr lang="zh-TW" altLang="en-US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52" name="AutoShape 45" descr="foodpanda招商- 讓您的餐廳上線| foodpanda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3" name="AutoShape 48" descr="行政院長蘇貞昌透過長輩圖宣布，6月1日起有3大租屋新制上路。（圖取自蘇揆line群組）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4" name="AutoShape 50" descr="定期且正確備份避免駭客勒索| 全民資安素養網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5" name="AutoShape 53" descr="交通安全四大守則| 懶人包| 交通安全入口網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6" name="AutoShape 56" descr="https://www.dqpa.org/images/aa-1.jp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7" name="AutoShape 50" descr="大發網運動網收受賄賂-大發網運彩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3358" name="AutoShape 51" descr="直播主的驚人世界- 好書- 話題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60350" y="50768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文鼎粗隸" pitchFamily="49" charset="-120"/>
              </a:rPr>
              <a:t>➤</a:t>
            </a: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文鼎粗隸" pitchFamily="49" charset="-120"/>
            </a:endParaRPr>
          </a:p>
        </p:txBody>
      </p:sp>
      <p:sp>
        <p:nvSpPr>
          <p:cNvPr id="13360" name="矩形 3"/>
          <p:cNvSpPr>
            <a:spLocks noChangeArrowheads="1"/>
          </p:cNvSpPr>
          <p:nvPr/>
        </p:nvSpPr>
        <p:spPr bwMode="auto">
          <a:xfrm>
            <a:off x="571480" y="7500958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網購防詐騙 交易保安全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61" name="矩形 43"/>
          <p:cNvSpPr>
            <a:spLocks noChangeArrowheads="1"/>
          </p:cNvSpPr>
          <p:nvPr/>
        </p:nvSpPr>
        <p:spPr bwMode="auto">
          <a:xfrm>
            <a:off x="714374" y="2143125"/>
            <a:ext cx="49292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裝甲車變速箱採購弊案 得標廠商、收賄士官判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賠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2204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</a:t>
            </a:r>
          </a:p>
          <a:p>
            <a:endParaRPr lang="zh-TW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 descr="ãå¬°å¹¼å ååº«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4339" name="AutoShape 8" descr="ãå¬°å¹¼å ååº«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4340" name="AutoShape 11" descr="ãè¶å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4341" name="AutoShape 13" descr="「化妝品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4342" name="AutoShape 24" descr="「信託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429250" y="0"/>
            <a:ext cx="1428750" cy="428625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法令天地</a:t>
            </a:r>
          </a:p>
        </p:txBody>
      </p:sp>
      <p:sp>
        <p:nvSpPr>
          <p:cNvPr id="14345" name="矩形 1"/>
          <p:cNvSpPr>
            <a:spLocks noChangeArrowheads="1"/>
          </p:cNvSpPr>
          <p:nvPr/>
        </p:nvSpPr>
        <p:spPr bwMode="auto">
          <a:xfrm>
            <a:off x="4826675" y="8756202"/>
            <a:ext cx="203132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：自由時報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7166" y="1071538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裝甲車變速箱採購弊案 得標廠商、收賄士官判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賠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2204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</a:t>
            </a:r>
            <a:endParaRPr lang="zh-TW" altLang="en-US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14290" y="2000232"/>
            <a:ext cx="64294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陸軍辦理裝甲車變速箱採購案，卻驚爆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士官集體收賄護航業者圍標驗收放水弊情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，陸軍後勤指揮部（後指部）為此對得標廠商正興機電、涉賄士官等人求償，新北地院判正興機電須賠償標案總價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2204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萬多元，高等法院則認定後指部已逾求償時效，改判免賠，經上訴後，最高法院廢發回更審；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高院更一審今改判正興、組裝承作廠商啟宇、正興負責人及涉賄士官共</a:t>
            </a:r>
            <a:r>
              <a:rPr lang="en-US" altLang="zh-TW" sz="2100" b="1" u="sng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人須賠償</a:t>
            </a:r>
            <a:r>
              <a:rPr lang="en-US" altLang="zh-TW" sz="2100" b="1" u="sng" dirty="0" smtClean="0">
                <a:latin typeface="標楷體" pitchFamily="65" charset="-120"/>
                <a:ea typeface="標楷體" pitchFamily="65" charset="-120"/>
              </a:rPr>
              <a:t>2204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萬多元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。可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上訴。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此案源於陸指部於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年公開招標採購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63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具變速箱供「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CM21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履帶裝甲運兵車」使用，正興公司以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2204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萬多元得標，簽約內容明訂變速箱應為「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月以後出廠的未使用過新品」。正興得標後，將變速箱新品交由啟宇公司組裝承作。</a:t>
            </a: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後指部指控，正興得標後，將變速箱新品標案，交由啟宇公司組裝承作，但第一次驗收未過關，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正興公司為使變速箱通過第</a:t>
            </a:r>
            <a:r>
              <a:rPr lang="en-US" altLang="zh-TW" sz="2100" b="1" u="sng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次驗收，許姓負責人和梁姓員工，竟向兵工整備中心人員黃姓士官</a:t>
            </a:r>
            <a:r>
              <a:rPr lang="en-US" altLang="zh-TW" sz="2100" b="1" u="sng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人行賄，以調包、矇混方式，通過第</a:t>
            </a:r>
            <a:r>
              <a:rPr lang="en-US" altLang="zh-TW" sz="2100" b="1" u="sng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100" b="1" u="sng" dirty="0" smtClean="0">
                <a:latin typeface="標楷體" pitchFamily="65" charset="-120"/>
                <a:ea typeface="標楷體" pitchFamily="65" charset="-120"/>
              </a:rPr>
              <a:t>次驗收。許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姓負責人、梁男、兵整中心黃姓士官等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人均被判刑定讞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1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29250" y="0"/>
            <a:ext cx="1428750" cy="428625"/>
          </a:xfrm>
          <a:prstGeom prst="rect">
            <a:avLst/>
          </a:prstGeom>
          <a:solidFill>
            <a:srgbClr val="045A72"/>
          </a:solidFill>
          <a:ln>
            <a:solidFill>
              <a:srgbClr val="045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機密視窗 </a:t>
            </a:r>
          </a:p>
        </p:txBody>
      </p:sp>
      <p:sp>
        <p:nvSpPr>
          <p:cNvPr id="15363" name="AutoShape 9" descr="ãåéç·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4" name="AutoShape 11" descr="ãåéç·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5" name="AutoShape 9" descr="「機密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6" name="AutoShape 12" descr="「機密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7" name="AutoShape 13" descr="「國家機密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8" name="AutoShape 12" descr="「卡背3位驗證碼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69" name="AutoShape 18" descr="「講師 卡通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0" name="AutoShape 2" descr="定位系統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1" name="AutoShape 4" descr="定位系統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2" name="AutoShape 17" descr="守護帳號四不要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3" name="AutoShape 19" descr="守護帳號四不要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4" name="AutoShape 22" descr="提醒大家生活中許多細節都有可能會洩漏個資給歹徒。並且提供避免個資外洩的小錦囊。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5375" name="文字方塊 19"/>
          <p:cNvSpPr txBox="1">
            <a:spLocks noChangeArrowheads="1"/>
          </p:cNvSpPr>
          <p:nvPr/>
        </p:nvSpPr>
        <p:spPr bwMode="auto">
          <a:xfrm>
            <a:off x="214290" y="928662"/>
            <a:ext cx="65008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替友人查個資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高市偵查佐涉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洩密</a:t>
            </a:r>
            <a:endParaRPr lang="zh-TW" altLang="en-US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7" name="矩形 16"/>
          <p:cNvSpPr>
            <a:spLocks noChangeArrowheads="1"/>
          </p:cNvSpPr>
          <p:nvPr/>
        </p:nvSpPr>
        <p:spPr bwMode="auto">
          <a:xfrm>
            <a:off x="4621490" y="8851612"/>
            <a:ext cx="2236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聯合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新聞網</a:t>
            </a:r>
            <a:endParaRPr lang="zh-TW" alt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85728" y="1643042"/>
            <a:ext cx="62151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高雄市警察局新興分局李姓偵查佐於今年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月期間，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替高中同學查詢某人素行資料，後因該友人涉犯他案，李警涉洩密一案東窗事發，經查，李警曾利用警用電腦系統，不當查詢他人個資，</a:t>
            </a:r>
            <a:r>
              <a:rPr lang="en-US" altLang="zh-TW" b="1" u="sng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天就有多筆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資料</a:t>
            </a:r>
            <a:endParaRPr lang="en-US" altLang="zh-TW" b="1" u="sng" dirty="0" smtClean="0">
              <a:latin typeface="標楷體" pitchFamily="65" charset="-120"/>
              <a:ea typeface="標楷體" pitchFamily="65" charset="-120"/>
            </a:endParaRPr>
          </a:p>
          <a:p>
            <a:pPr latinLnBrk="1"/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atinLnBrk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李警高中友人因涉嫌洗錢等案件，經高市刑大承辦員警檢視該案相關證物後，發現李警疑有不當利用警政系統、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165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反詐騙諮詢系統查詢個資，再提供給友人，涉犯刑法第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條洩漏國防以外之秘密罪、違反個人資料保護法等罪嫌。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atinLnBrk="1"/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atinLnBrk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了解，李警幫友人查詢他人個資，瞭解被查人是否有相關前科素行，並未將個資全然提供，雙方並無對價關係，經檢警詢後，檢認李警有再犯、串供、逃亡或滅證的可能性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，高雄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地院裁定李警羈押禁見。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13" descr="ãå¿«éç°¡è¨ è©é¨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88" name="AutoShape 15" descr="ãå¿«éç°¡è¨ è©é¨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89" name="AutoShape 12" descr="「用火安全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0" name="AutoShape 16" descr="防災須知:火災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1" name="AutoShape 13" descr="地震平時與災時注意事項-震知道了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2" name="AutoShape 16" descr="防震宣導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3" name="AutoShape 17" descr="汽車行前檢查DIY @ 不一樣的中古車:: 痞客邦::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4" name="AutoShape 17" descr="宣導海報-住警偵測搶先機 居家安全有助力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5" name="AutoShape 20" descr="01_交通安全四守則宣導封面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396" name="AutoShape 20" descr="千萬別和這些LINE ID做朋友1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0" y="714348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429250" y="0"/>
            <a:ext cx="1428750" cy="42862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安全天地</a:t>
            </a:r>
          </a:p>
        </p:txBody>
      </p:sp>
      <p:sp>
        <p:nvSpPr>
          <p:cNvPr id="16400" name="文字方塊 15"/>
          <p:cNvSpPr txBox="1">
            <a:spLocks noChangeArrowheads="1"/>
          </p:cNvSpPr>
          <p:nvPr/>
        </p:nvSpPr>
        <p:spPr bwMode="auto">
          <a:xfrm>
            <a:off x="4214818" y="8743890"/>
            <a:ext cx="2857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中時新聞網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71480" y="642910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消防署提醒注意用火用電安全</a:t>
            </a:r>
            <a:endParaRPr lang="zh-TW" altLang="en-US" sz="32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2852" y="1571604"/>
            <a:ext cx="6500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85728" y="1285852"/>
            <a:ext cx="6286544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團圓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享受熱騰騰的火鍋時，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要注意烹煮火鍋時，瓦斯爐火附近不宜放置可燃物，且鍋具內水不要放太滿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，避免溢出熄滅爐火，造成瓦斯外洩氣爆；人若要離開廚房，應確認爐火是否已關閉，以避免火災發生，並謹記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「火在人在，人離火熄」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之安全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天氣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寒冷民眾常使用電暖器、電毯等電熱設備，提醒民眾應留意居家用電及防火安全。由於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電暖器之消耗電功率較大，應該使用獨立插座，絕對不要與其他電器設備共用延長線；使用電暖器時周邊絕對不要堆置易燃物品，更絕對不可以使用電暖器等電熱產品烘乾衣物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u="sng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各種電氣設施，切記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b="1" u="sng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en-US" altLang="zh-TW" b="1" u="sng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沒有」，用電不超過負載、電線不綑綁折損、插頭不潮濕污損、電源插座不用不插、電器周圍不放可燃物，及沒有商品安全標章的電器不買不用，以避免電器或電線因素造成之火災。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12" descr="ãèªç©º ç½·å·¥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2" name="AutoShape 14" descr="ãèªç©º ç½·å·¥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3" name="AutoShape 10" descr="ãåºå æéãçåçæå°çµæ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4" name="AutoShape 10" descr="「飛機卡通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5" name="AutoShape 12" descr="https://plainlaw.me/wp-content/uploads/20110613143805807.jpg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6" name="AutoShape 13" descr="「住宅轉租新制」6月1日正式上路，行政院長蘇貞昌30日透過臉書發文表示，為了保障租屋的國人不再遇上惡房東，政府訂定三大租屋規定，，違者最高可罰30萬。（圖／翻自蘇貞昌LINE群組）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7" name="AutoShape 13" descr="「消費行為注意事項_車輛篇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8" name="AutoShape 15" descr="「購車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19" name="AutoShape 20" descr="「購物卡通圖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20" name="AutoShape 22" descr="「購物卡通圖」的圖片搜尋結果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21" name="AutoShape 20" descr="RIPE NCC學院提供線上學習課程- 財團法人台灣網路資訊中心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7422" name="AutoShape 23" descr="輕微課，將打造最強線上繪畫課程學習平臺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16" name="圖片 15" descr="預防一頁式廣告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72062" y="0"/>
            <a:ext cx="1785938" cy="4286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消保法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宣導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30010231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79583</TotalTime>
  <Words>873</Words>
  <Application>Microsoft Office PowerPoint</Application>
  <PresentationFormat>如螢幕大小 (4:3)</PresentationFormat>
  <Paragraphs>53</Paragraphs>
  <Slides>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TS030010231</vt:lpstr>
      <vt:lpstr>113年1月份</vt:lpstr>
      <vt:lpstr>本期目錄瀏覽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歡迎102年度新制醫院 評鑑委員蒞臨</dc:title>
  <dc:creator>fang</dc:creator>
  <cp:lastModifiedBy>A11938</cp:lastModifiedBy>
  <cp:revision>3021</cp:revision>
  <cp:lastPrinted>2023-04-26T08:00:44Z</cp:lastPrinted>
  <dcterms:modified xsi:type="dcterms:W3CDTF">2023-12-29T01:35:33Z</dcterms:modified>
</cp:coreProperties>
</file>