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sldIdLst>
    <p:sldId id="260" r:id="rId2"/>
    <p:sldId id="339" r:id="rId3"/>
    <p:sldId id="462" r:id="rId4"/>
    <p:sldId id="534" r:id="rId5"/>
    <p:sldId id="535" r:id="rId6"/>
    <p:sldId id="464" r:id="rId7"/>
    <p:sldId id="467" r:id="rId8"/>
    <p:sldId id="457" r:id="rId9"/>
    <p:sldId id="451" r:id="rId10"/>
    <p:sldId id="345" r:id="rId11"/>
    <p:sldId id="346" r:id="rId12"/>
    <p:sldId id="358" r:id="rId13"/>
    <p:sldId id="455" r:id="rId14"/>
    <p:sldId id="368" r:id="rId15"/>
    <p:sldId id="471" r:id="rId16"/>
    <p:sldId id="454" r:id="rId17"/>
    <p:sldId id="456" r:id="rId18"/>
    <p:sldId id="488" r:id="rId19"/>
    <p:sldId id="491" r:id="rId20"/>
    <p:sldId id="492" r:id="rId21"/>
    <p:sldId id="490" r:id="rId22"/>
    <p:sldId id="498" r:id="rId23"/>
    <p:sldId id="499" r:id="rId24"/>
    <p:sldId id="500" r:id="rId25"/>
    <p:sldId id="452" r:id="rId26"/>
    <p:sldId id="370" r:id="rId27"/>
    <p:sldId id="458" r:id="rId28"/>
    <p:sldId id="393" r:id="rId29"/>
    <p:sldId id="396" r:id="rId30"/>
    <p:sldId id="469" r:id="rId31"/>
    <p:sldId id="470" r:id="rId32"/>
    <p:sldId id="459" r:id="rId33"/>
    <p:sldId id="460" r:id="rId34"/>
    <p:sldId id="461" r:id="rId35"/>
    <p:sldId id="466" r:id="rId36"/>
    <p:sldId id="397" r:id="rId37"/>
    <p:sldId id="399" r:id="rId38"/>
    <p:sldId id="401" r:id="rId39"/>
    <p:sldId id="468" r:id="rId40"/>
    <p:sldId id="411" r:id="rId41"/>
    <p:sldId id="507" r:id="rId42"/>
    <p:sldId id="505" r:id="rId43"/>
    <p:sldId id="501" r:id="rId44"/>
    <p:sldId id="502" r:id="rId45"/>
    <p:sldId id="503" r:id="rId46"/>
    <p:sldId id="504" r:id="rId47"/>
    <p:sldId id="508" r:id="rId48"/>
    <p:sldId id="509" r:id="rId49"/>
    <p:sldId id="510" r:id="rId50"/>
    <p:sldId id="511" r:id="rId51"/>
    <p:sldId id="512" r:id="rId52"/>
    <p:sldId id="513" r:id="rId53"/>
    <p:sldId id="514" r:id="rId54"/>
    <p:sldId id="515" r:id="rId55"/>
    <p:sldId id="516" r:id="rId56"/>
    <p:sldId id="517" r:id="rId57"/>
    <p:sldId id="518" r:id="rId58"/>
    <p:sldId id="519" r:id="rId59"/>
    <p:sldId id="520" r:id="rId60"/>
    <p:sldId id="521" r:id="rId61"/>
    <p:sldId id="522" r:id="rId62"/>
    <p:sldId id="531" r:id="rId63"/>
    <p:sldId id="523" r:id="rId64"/>
    <p:sldId id="524" r:id="rId65"/>
    <p:sldId id="525" r:id="rId66"/>
    <p:sldId id="526" r:id="rId67"/>
    <p:sldId id="527" r:id="rId68"/>
    <p:sldId id="536" r:id="rId69"/>
    <p:sldId id="532" r:id="rId70"/>
    <p:sldId id="537" r:id="rId71"/>
    <p:sldId id="539" r:id="rId72"/>
    <p:sldId id="540" r:id="rId73"/>
    <p:sldId id="538" r:id="rId74"/>
    <p:sldId id="533" r:id="rId75"/>
  </p:sldIdLst>
  <p:sldSz cx="13208000" cy="9906000"/>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80" userDrawn="1">
          <p15:clr>
            <a:srgbClr val="A4A3A4"/>
          </p15:clr>
        </p15:guide>
        <p15:guide id="2" pos="4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1715" autoAdjust="0"/>
  </p:normalViewPr>
  <p:slideViewPr>
    <p:cSldViewPr snapToGrid="0">
      <p:cViewPr varScale="1">
        <p:scale>
          <a:sx n="47" d="100"/>
          <a:sy n="47" d="100"/>
        </p:scale>
        <p:origin x="918" y="48"/>
      </p:cViewPr>
      <p:guideLst>
        <p:guide orient="horz" pos="4980"/>
        <p:guide pos="4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8AC68-A08E-4E0A-B56C-2780A6D7897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C564F3F3-B0B1-4A57-A72B-E951E57DAC35}">
      <dgm:prSet phldrT="[文字]"/>
      <dgm:spPr/>
      <dgm:t>
        <a:bodyPr/>
        <a:lstStyle/>
        <a:p>
          <a:r>
            <a:rPr lang="zh-TW" altLang="en-US" b="1" dirty="0" smtClean="0">
              <a:latin typeface="+mn-lt"/>
              <a:ea typeface="微軟正黑體" panose="020B0604030504040204" pitchFamily="34" charset="-120"/>
            </a:rPr>
            <a:t>手術前</a:t>
          </a:r>
          <a:endParaRPr lang="zh-TW" altLang="en-US" b="1" dirty="0">
            <a:latin typeface="+mn-lt"/>
            <a:ea typeface="微軟正黑體" panose="020B0604030504040204" pitchFamily="34" charset="-120"/>
          </a:endParaRPr>
        </a:p>
      </dgm:t>
    </dgm:pt>
    <dgm:pt modelId="{462501D3-2D48-4B93-92AA-ABED9BE05C3F}" type="parTrans" cxnId="{0897D20A-66C6-4955-A747-40002C261D72}">
      <dgm:prSet/>
      <dgm:spPr/>
      <dgm:t>
        <a:bodyPr/>
        <a:lstStyle/>
        <a:p>
          <a:endParaRPr lang="zh-TW" altLang="en-US"/>
        </a:p>
      </dgm:t>
    </dgm:pt>
    <dgm:pt modelId="{31FD2A03-33C4-4B29-962D-CFC221266291}" type="sibTrans" cxnId="{0897D20A-66C6-4955-A747-40002C261D72}">
      <dgm:prSet/>
      <dgm:spPr/>
      <dgm:t>
        <a:bodyPr/>
        <a:lstStyle/>
        <a:p>
          <a:endParaRPr lang="zh-TW" altLang="en-US"/>
        </a:p>
      </dgm:t>
    </dgm:pt>
    <dgm:pt modelId="{26D37E3F-3289-4364-AA84-A30DE7A8EA6F}">
      <dgm:prSet phldrT="[文字]" custT="1"/>
      <dgm:spPr/>
      <dgm:t>
        <a:bodyPr anchor="ctr"/>
        <a:lstStyle/>
        <a:p>
          <a:r>
            <a:rPr lang="zh-TW" altLang="en-US" sz="2400" dirty="0" smtClean="0">
              <a:latin typeface="+mn-lt"/>
              <a:ea typeface="微軟正黑體" panose="020B0604030504040204" pitchFamily="34" charset="-120"/>
            </a:rPr>
            <a:t>血糖控制：手術當天及術後</a:t>
          </a:r>
          <a:r>
            <a:rPr lang="en-US" altLang="zh-TW" sz="2400" dirty="0" smtClean="0">
              <a:latin typeface="+mn-lt"/>
              <a:ea typeface="微軟正黑體" panose="020B0604030504040204" pitchFamily="34" charset="-120"/>
            </a:rPr>
            <a:t>48</a:t>
          </a:r>
          <a:r>
            <a:rPr lang="zh-TW" altLang="en-US" sz="2400" dirty="0" smtClean="0">
              <a:latin typeface="+mn-lt"/>
              <a:ea typeface="微軟正黑體" panose="020B0604030504040204" pitchFamily="34" charset="-120"/>
            </a:rPr>
            <a:t>小時內維持</a:t>
          </a:r>
          <a:r>
            <a:rPr lang="en-US" altLang="zh-TW" sz="2400" dirty="0" smtClean="0">
              <a:latin typeface="+mn-lt"/>
              <a:ea typeface="微軟正黑體" panose="020B0604030504040204" pitchFamily="34" charset="-120"/>
            </a:rPr>
            <a:t>90</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180</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mg/dl</a:t>
          </a:r>
          <a:endParaRPr lang="zh-TW" altLang="en-US" sz="2400" dirty="0">
            <a:latin typeface="+mn-lt"/>
            <a:ea typeface="微軟正黑體" panose="020B0604030504040204" pitchFamily="34" charset="-120"/>
          </a:endParaRPr>
        </a:p>
      </dgm:t>
    </dgm:pt>
    <dgm:pt modelId="{917CE282-70ED-42D4-8CCA-66114DC6ECD1}" type="parTrans" cxnId="{1CC989D1-278A-40EB-B992-477050814650}">
      <dgm:prSet/>
      <dgm:spPr/>
      <dgm:t>
        <a:bodyPr/>
        <a:lstStyle/>
        <a:p>
          <a:endParaRPr lang="zh-TW" altLang="en-US"/>
        </a:p>
      </dgm:t>
    </dgm:pt>
    <dgm:pt modelId="{465208BE-7592-4174-9D90-26667ECB5CFB}" type="sibTrans" cxnId="{1CC989D1-278A-40EB-B992-477050814650}">
      <dgm:prSet/>
      <dgm:spPr/>
      <dgm:t>
        <a:bodyPr/>
        <a:lstStyle/>
        <a:p>
          <a:endParaRPr lang="zh-TW" altLang="en-US"/>
        </a:p>
      </dgm:t>
    </dgm:pt>
    <dgm:pt modelId="{A3E9D0B5-692B-461C-B3E9-D833D6399F6A}">
      <dgm:prSet phldrT="[文字]" custT="1"/>
      <dgm:spPr/>
      <dgm:t>
        <a:bodyPr anchor="ctr"/>
        <a:lstStyle/>
        <a:p>
          <a:r>
            <a:rPr lang="zh-TW" altLang="en-US" sz="2400" dirty="0" smtClean="0">
              <a:latin typeface="+mn-lt"/>
              <a:ea typeface="微軟正黑體" panose="020B0604030504040204" pitchFamily="34" charset="-120"/>
            </a:rPr>
            <a:t>預防性抗生素使用：給予時間點</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術前</a:t>
          </a:r>
          <a:r>
            <a:rPr lang="en-US" altLang="zh-TW" sz="2400" dirty="0" smtClean="0">
              <a:latin typeface="+mn-lt"/>
              <a:ea typeface="微軟正黑體" panose="020B0604030504040204" pitchFamily="34" charset="-120"/>
            </a:rPr>
            <a:t>1</a:t>
          </a:r>
          <a:r>
            <a:rPr lang="zh-TW" altLang="en-US" sz="2400" dirty="0" smtClean="0">
              <a:latin typeface="+mn-lt"/>
              <a:ea typeface="微軟正黑體" panose="020B0604030504040204" pitchFamily="34" charset="-120"/>
            </a:rPr>
            <a:t>或</a:t>
          </a:r>
          <a:r>
            <a:rPr lang="en-US" altLang="zh-TW" sz="2400" dirty="0" smtClean="0">
              <a:latin typeface="+mn-lt"/>
              <a:ea typeface="微軟正黑體" panose="020B0604030504040204" pitchFamily="34" charset="-120"/>
            </a:rPr>
            <a:t>2</a:t>
          </a:r>
          <a:r>
            <a:rPr lang="zh-TW" altLang="en-US" sz="2400" dirty="0" smtClean="0">
              <a:latin typeface="+mn-lt"/>
              <a:ea typeface="微軟正黑體" panose="020B0604030504040204" pitchFamily="34" charset="-120"/>
            </a:rPr>
            <a:t>小時內</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、術中追加劑量</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手術時間過長、血量流失過多</a:t>
          </a:r>
          <a:r>
            <a:rPr lang="en-US" altLang="zh-TW" sz="2400" dirty="0" smtClean="0">
              <a:latin typeface="+mn-lt"/>
              <a:ea typeface="微軟正黑體" panose="020B0604030504040204" pitchFamily="34" charset="-120"/>
            </a:rPr>
            <a:t>)</a:t>
          </a:r>
          <a:endParaRPr lang="zh-TW" altLang="en-US" sz="2400" dirty="0">
            <a:latin typeface="+mn-lt"/>
            <a:ea typeface="微軟正黑體" panose="020B0604030504040204" pitchFamily="34" charset="-120"/>
          </a:endParaRPr>
        </a:p>
      </dgm:t>
    </dgm:pt>
    <dgm:pt modelId="{9B928419-5360-4C97-938D-5E108CB7593B}" type="parTrans" cxnId="{435E8E23-D84B-4DD5-B54C-77D35201E4D8}">
      <dgm:prSet/>
      <dgm:spPr/>
      <dgm:t>
        <a:bodyPr/>
        <a:lstStyle/>
        <a:p>
          <a:endParaRPr lang="zh-TW" altLang="en-US"/>
        </a:p>
      </dgm:t>
    </dgm:pt>
    <dgm:pt modelId="{0525C7FE-3F2A-4243-BEC6-EFE69C9110C7}" type="sibTrans" cxnId="{435E8E23-D84B-4DD5-B54C-77D35201E4D8}">
      <dgm:prSet/>
      <dgm:spPr/>
      <dgm:t>
        <a:bodyPr/>
        <a:lstStyle/>
        <a:p>
          <a:endParaRPr lang="zh-TW" altLang="en-US"/>
        </a:p>
      </dgm:t>
    </dgm:pt>
    <dgm:pt modelId="{26F22359-019B-4347-ABA1-0D072C4D70EB}">
      <dgm:prSet phldrT="[文字]"/>
      <dgm:spPr/>
      <dgm:t>
        <a:bodyPr/>
        <a:lstStyle/>
        <a:p>
          <a:r>
            <a:rPr lang="zh-TW" altLang="en-US" b="1" dirty="0" smtClean="0">
              <a:latin typeface="+mn-lt"/>
              <a:ea typeface="微軟正黑體" panose="020B0604030504040204" pitchFamily="34" charset="-120"/>
            </a:rPr>
            <a:t>手術中</a:t>
          </a:r>
          <a:endParaRPr lang="zh-TW" altLang="en-US" b="1" dirty="0">
            <a:latin typeface="+mn-lt"/>
            <a:ea typeface="微軟正黑體" panose="020B0604030504040204" pitchFamily="34" charset="-120"/>
          </a:endParaRPr>
        </a:p>
      </dgm:t>
    </dgm:pt>
    <dgm:pt modelId="{9ED0CEFC-D480-45B0-927D-F98BD47E54C1}" type="parTrans" cxnId="{0DBF721B-B5AB-4103-8B39-7544746BC612}">
      <dgm:prSet/>
      <dgm:spPr/>
      <dgm:t>
        <a:bodyPr/>
        <a:lstStyle/>
        <a:p>
          <a:endParaRPr lang="zh-TW" altLang="en-US"/>
        </a:p>
      </dgm:t>
    </dgm:pt>
    <dgm:pt modelId="{BC03F77F-8C48-4EBB-888D-407C535E7E71}" type="sibTrans" cxnId="{0DBF721B-B5AB-4103-8B39-7544746BC612}">
      <dgm:prSet/>
      <dgm:spPr/>
      <dgm:t>
        <a:bodyPr/>
        <a:lstStyle/>
        <a:p>
          <a:endParaRPr lang="zh-TW" altLang="en-US"/>
        </a:p>
      </dgm:t>
    </dgm:pt>
    <dgm:pt modelId="{2EBB3445-D78D-4D12-B7A5-CAA61E9C79D5}">
      <dgm:prSet phldrT="[文字]"/>
      <dgm:spPr/>
      <dgm:t>
        <a:bodyPr anchor="ctr"/>
        <a:lstStyle/>
        <a:p>
          <a:r>
            <a:rPr lang="zh-TW" altLang="en-US" dirty="0" smtClean="0">
              <a:latin typeface="+mn-lt"/>
              <a:ea typeface="微軟正黑體" panose="020B0604030504040204" pitchFamily="34" charset="-120"/>
            </a:rPr>
            <a:t>維持病人體溫高於攝氏</a:t>
          </a:r>
          <a:r>
            <a:rPr lang="en-US" altLang="zh-TW" dirty="0" smtClean="0">
              <a:latin typeface="+mn-lt"/>
              <a:ea typeface="微軟正黑體" panose="020B0604030504040204" pitchFamily="34" charset="-120"/>
            </a:rPr>
            <a:t>36</a:t>
          </a:r>
          <a:r>
            <a:rPr lang="zh-TW" altLang="en-US" dirty="0" smtClean="0">
              <a:latin typeface="+mn-lt"/>
              <a:ea typeface="微軟正黑體" panose="020B0604030504040204" pitchFamily="34" charset="-120"/>
            </a:rPr>
            <a:t>度</a:t>
          </a:r>
          <a:endParaRPr lang="zh-TW" altLang="en-US" dirty="0">
            <a:latin typeface="+mn-lt"/>
            <a:ea typeface="微軟正黑體" panose="020B0604030504040204" pitchFamily="34" charset="-120"/>
          </a:endParaRPr>
        </a:p>
      </dgm:t>
    </dgm:pt>
    <dgm:pt modelId="{8C6F9892-BB3C-4A52-8C6D-0A128E551A4C}" type="parTrans" cxnId="{A876B326-440A-47B7-8BE3-0AAE24956A5E}">
      <dgm:prSet/>
      <dgm:spPr/>
      <dgm:t>
        <a:bodyPr/>
        <a:lstStyle/>
        <a:p>
          <a:endParaRPr lang="zh-TW" altLang="en-US"/>
        </a:p>
      </dgm:t>
    </dgm:pt>
    <dgm:pt modelId="{4D2A37D2-5535-416C-88EE-676CA61535BE}" type="sibTrans" cxnId="{A876B326-440A-47B7-8BE3-0AAE24956A5E}">
      <dgm:prSet/>
      <dgm:spPr/>
      <dgm:t>
        <a:bodyPr/>
        <a:lstStyle/>
        <a:p>
          <a:endParaRPr lang="zh-TW" altLang="en-US"/>
        </a:p>
      </dgm:t>
    </dgm:pt>
    <dgm:pt modelId="{DD1B586A-3338-472E-ABAB-8556DEE66DDC}">
      <dgm:prSet phldrT="[文字]"/>
      <dgm:spPr/>
      <dgm:t>
        <a:bodyPr anchor="ctr"/>
        <a:lstStyle/>
        <a:p>
          <a:r>
            <a:rPr lang="zh-TW" altLang="en-US" dirty="0" smtClean="0">
              <a:latin typeface="+mn-lt"/>
              <a:ea typeface="微軟正黑體" panose="020B0604030504040204" pitchFamily="34" charset="-120"/>
            </a:rPr>
            <a:t>適當皮膚準備：適當去除毛髮</a:t>
          </a:r>
          <a:r>
            <a:rPr lang="en-US" altLang="zh-TW" dirty="0" smtClean="0">
              <a:latin typeface="+mn-lt"/>
              <a:ea typeface="微軟正黑體" panose="020B0604030504040204" pitchFamily="34" charset="-120"/>
            </a:rPr>
            <a:t>(</a:t>
          </a:r>
          <a:r>
            <a:rPr lang="zh-TW" altLang="en-US" dirty="0" smtClean="0">
              <a:latin typeface="+mn-lt"/>
              <a:ea typeface="微軟正黑體" panose="020B0604030504040204" pitchFamily="34" charset="-120"/>
            </a:rPr>
            <a:t>盡量避免剃毛、避免使用剃刀</a:t>
          </a:r>
          <a:r>
            <a:rPr lang="en-US" altLang="zh-TW" dirty="0" smtClean="0">
              <a:latin typeface="+mn-lt"/>
              <a:ea typeface="微軟正黑體" panose="020B0604030504040204" pitchFamily="34" charset="-120"/>
            </a:rPr>
            <a:t>)</a:t>
          </a:r>
          <a:r>
            <a:rPr lang="zh-TW" altLang="en-US" dirty="0" smtClean="0">
              <a:latin typeface="+mn-lt"/>
              <a:ea typeface="微軟正黑體" panose="020B0604030504040204" pitchFamily="34" charset="-120"/>
            </a:rPr>
            <a:t>、手術前沐浴、手術前皮膚消毒準備</a:t>
          </a:r>
          <a:endParaRPr lang="zh-TW" altLang="en-US" dirty="0">
            <a:latin typeface="+mn-lt"/>
            <a:ea typeface="微軟正黑體" panose="020B0604030504040204" pitchFamily="34" charset="-120"/>
          </a:endParaRPr>
        </a:p>
      </dgm:t>
    </dgm:pt>
    <dgm:pt modelId="{8BA60C41-6FC4-4451-AF73-9A6EDE3FD457}" type="sibTrans" cxnId="{4AA2C3CA-2489-4BC8-BF3B-E1FAB09367D3}">
      <dgm:prSet/>
      <dgm:spPr/>
      <dgm:t>
        <a:bodyPr/>
        <a:lstStyle/>
        <a:p>
          <a:endParaRPr lang="zh-TW" altLang="en-US"/>
        </a:p>
      </dgm:t>
    </dgm:pt>
    <dgm:pt modelId="{30B7F84B-258E-4052-A7DE-0D72543C504A}" type="parTrans" cxnId="{4AA2C3CA-2489-4BC8-BF3B-E1FAB09367D3}">
      <dgm:prSet/>
      <dgm:spPr/>
      <dgm:t>
        <a:bodyPr/>
        <a:lstStyle/>
        <a:p>
          <a:endParaRPr lang="zh-TW" altLang="en-US"/>
        </a:p>
      </dgm:t>
    </dgm:pt>
    <dgm:pt modelId="{03655520-261E-437F-92CD-896868075726}">
      <dgm:prSet phldrT="[文字]"/>
      <dgm:spPr/>
      <dgm:t>
        <a:bodyPr/>
        <a:lstStyle/>
        <a:p>
          <a:r>
            <a:rPr lang="zh-TW" altLang="en-US" b="0" dirty="0" smtClean="0">
              <a:latin typeface="+mn-lt"/>
              <a:ea typeface="微軟正黑體" panose="020B0604030504040204" pitchFamily="34" charset="-120"/>
            </a:rPr>
            <a:t>術後傷口照護：以無菌敷料覆蓋傷口 </a:t>
          </a:r>
          <a:r>
            <a:rPr lang="en-US" altLang="en-US" b="0" dirty="0" smtClean="0">
              <a:latin typeface="+mn-lt"/>
              <a:ea typeface="微軟正黑體" panose="020B0604030504040204" pitchFamily="34" charset="-120"/>
            </a:rPr>
            <a:t>48 </a:t>
          </a:r>
          <a:r>
            <a:rPr lang="zh-TW" altLang="en-US" b="0" dirty="0" smtClean="0">
              <a:latin typeface="+mn-lt"/>
              <a:ea typeface="微軟正黑體" panose="020B0604030504040204" pitchFamily="34" charset="-120"/>
            </a:rPr>
            <a:t>小時、敷料更換之無菌技術、手部衛生</a:t>
          </a:r>
          <a:endParaRPr lang="zh-TW" altLang="en-US" b="0" dirty="0">
            <a:latin typeface="+mn-lt"/>
            <a:ea typeface="微軟正黑體" panose="020B0604030504040204" pitchFamily="34" charset="-120"/>
          </a:endParaRPr>
        </a:p>
      </dgm:t>
    </dgm:pt>
    <dgm:pt modelId="{96BC28F5-A7BE-41D5-AF98-0AE8D2592AA2}" type="parTrans" cxnId="{E22FA771-F532-4568-B015-6AE72B6A09EE}">
      <dgm:prSet/>
      <dgm:spPr/>
      <dgm:t>
        <a:bodyPr/>
        <a:lstStyle/>
        <a:p>
          <a:endParaRPr lang="zh-TW" altLang="en-US"/>
        </a:p>
      </dgm:t>
    </dgm:pt>
    <dgm:pt modelId="{CFFD2A80-1649-4F96-A240-00F1FEC51355}" type="sibTrans" cxnId="{E22FA771-F532-4568-B015-6AE72B6A09EE}">
      <dgm:prSet/>
      <dgm:spPr/>
      <dgm:t>
        <a:bodyPr/>
        <a:lstStyle/>
        <a:p>
          <a:endParaRPr lang="zh-TW" altLang="en-US"/>
        </a:p>
      </dgm:t>
    </dgm:pt>
    <dgm:pt modelId="{4AFA6D8D-DDDD-41CB-BFAA-9CDBABC2D652}">
      <dgm:prSet phldrT="[文字]"/>
      <dgm:spPr/>
      <dgm:t>
        <a:bodyPr/>
        <a:lstStyle/>
        <a:p>
          <a:r>
            <a:rPr lang="zh-TW" altLang="en-US" b="1" dirty="0" smtClean="0">
              <a:latin typeface="+mn-lt"/>
              <a:ea typeface="微軟正黑體" panose="020B0604030504040204" pitchFamily="34" charset="-120"/>
            </a:rPr>
            <a:t>手術後</a:t>
          </a:r>
          <a:endParaRPr lang="zh-TW" altLang="en-US" dirty="0">
            <a:latin typeface="+mn-lt"/>
            <a:ea typeface="微軟正黑體" panose="020B0604030504040204" pitchFamily="34" charset="-120"/>
          </a:endParaRPr>
        </a:p>
      </dgm:t>
    </dgm:pt>
    <dgm:pt modelId="{285F9EFE-8F69-409A-8616-6D05DE6B90F0}" type="parTrans" cxnId="{E1D8CC2C-02BF-46C9-B0D9-13EA4D554C5C}">
      <dgm:prSet/>
      <dgm:spPr/>
      <dgm:t>
        <a:bodyPr/>
        <a:lstStyle/>
        <a:p>
          <a:endParaRPr lang="zh-TW" altLang="en-US"/>
        </a:p>
      </dgm:t>
    </dgm:pt>
    <dgm:pt modelId="{B560CF61-C709-445A-A51C-5A4D75280EBD}" type="sibTrans" cxnId="{E1D8CC2C-02BF-46C9-B0D9-13EA4D554C5C}">
      <dgm:prSet/>
      <dgm:spPr/>
      <dgm:t>
        <a:bodyPr/>
        <a:lstStyle/>
        <a:p>
          <a:endParaRPr lang="zh-TW" altLang="en-US"/>
        </a:p>
      </dgm:t>
    </dgm:pt>
    <dgm:pt modelId="{0550FD85-28C5-4598-B12A-2B56D94A13E9}">
      <dgm:prSet phldrT="[文字]"/>
      <dgm:spPr/>
      <dgm:t>
        <a:bodyPr/>
        <a:lstStyle/>
        <a:p>
          <a:r>
            <a:rPr lang="zh-TW" altLang="en-US" b="0" dirty="0" smtClean="0">
              <a:latin typeface="+mn-lt"/>
              <a:ea typeface="微軟正黑體" panose="020B0604030504040204" pitchFamily="34" charset="-120"/>
            </a:rPr>
            <a:t>術後傷口感染監測</a:t>
          </a:r>
          <a:endParaRPr lang="zh-TW" altLang="en-US" b="0" dirty="0">
            <a:latin typeface="+mn-lt"/>
            <a:ea typeface="微軟正黑體" panose="020B0604030504040204" pitchFamily="34" charset="-120"/>
          </a:endParaRPr>
        </a:p>
      </dgm:t>
    </dgm:pt>
    <dgm:pt modelId="{F52DC22F-090D-478D-842B-620A105F9880}" type="parTrans" cxnId="{3A5D0877-3BF2-4FB2-A8E1-377564B491BA}">
      <dgm:prSet/>
      <dgm:spPr/>
      <dgm:t>
        <a:bodyPr/>
        <a:lstStyle/>
        <a:p>
          <a:endParaRPr lang="zh-TW" altLang="en-US"/>
        </a:p>
      </dgm:t>
    </dgm:pt>
    <dgm:pt modelId="{207F370B-1DE8-4C91-BD09-27B8423FFF70}" type="sibTrans" cxnId="{3A5D0877-3BF2-4FB2-A8E1-377564B491BA}">
      <dgm:prSet/>
      <dgm:spPr/>
      <dgm:t>
        <a:bodyPr/>
        <a:lstStyle/>
        <a:p>
          <a:endParaRPr lang="zh-TW" altLang="en-US"/>
        </a:p>
      </dgm:t>
    </dgm:pt>
    <dgm:pt modelId="{92C0D94A-3D1B-4042-B646-D457B033F5E8}" type="pres">
      <dgm:prSet presAssocID="{7AD8AC68-A08E-4E0A-B56C-2780A6D7897A}" presName="Name0" presStyleCnt="0">
        <dgm:presLayoutVars>
          <dgm:dir/>
          <dgm:animLvl val="lvl"/>
          <dgm:resizeHandles/>
        </dgm:presLayoutVars>
      </dgm:prSet>
      <dgm:spPr/>
      <dgm:t>
        <a:bodyPr/>
        <a:lstStyle/>
        <a:p>
          <a:endParaRPr lang="zh-TW" altLang="en-US"/>
        </a:p>
      </dgm:t>
    </dgm:pt>
    <dgm:pt modelId="{E01F9BF8-B385-42D7-893C-6004AF7ABB7D}" type="pres">
      <dgm:prSet presAssocID="{C564F3F3-B0B1-4A57-A72B-E951E57DAC35}" presName="linNode" presStyleCnt="0"/>
      <dgm:spPr/>
    </dgm:pt>
    <dgm:pt modelId="{8DACC9E9-29F7-41E5-932E-8CAD77422819}" type="pres">
      <dgm:prSet presAssocID="{C564F3F3-B0B1-4A57-A72B-E951E57DAC35}" presName="parentShp" presStyleLbl="node1" presStyleIdx="0" presStyleCnt="3" custScaleX="61341">
        <dgm:presLayoutVars>
          <dgm:bulletEnabled val="1"/>
        </dgm:presLayoutVars>
      </dgm:prSet>
      <dgm:spPr/>
      <dgm:t>
        <a:bodyPr/>
        <a:lstStyle/>
        <a:p>
          <a:endParaRPr lang="zh-TW" altLang="en-US"/>
        </a:p>
      </dgm:t>
    </dgm:pt>
    <dgm:pt modelId="{0DDDFB1D-0163-49C4-A883-5D7AFAEB827C}" type="pres">
      <dgm:prSet presAssocID="{C564F3F3-B0B1-4A57-A72B-E951E57DAC35}" presName="childShp" presStyleLbl="bgAccFollowNode1" presStyleIdx="0" presStyleCnt="3" custScaleX="140204" custLinFactNeighborX="125" custLinFactNeighborY="-2494">
        <dgm:presLayoutVars>
          <dgm:bulletEnabled val="1"/>
        </dgm:presLayoutVars>
      </dgm:prSet>
      <dgm:spPr/>
      <dgm:t>
        <a:bodyPr/>
        <a:lstStyle/>
        <a:p>
          <a:endParaRPr lang="zh-TW" altLang="en-US"/>
        </a:p>
      </dgm:t>
    </dgm:pt>
    <dgm:pt modelId="{FA6EC00A-CB33-47E7-8650-F50776A87043}" type="pres">
      <dgm:prSet presAssocID="{31FD2A03-33C4-4B29-962D-CFC221266291}" presName="spacing" presStyleCnt="0"/>
      <dgm:spPr/>
    </dgm:pt>
    <dgm:pt modelId="{4045F72B-3D51-4293-AE20-C6C6C66F66DC}" type="pres">
      <dgm:prSet presAssocID="{26F22359-019B-4347-ABA1-0D072C4D70EB}" presName="linNode" presStyleCnt="0"/>
      <dgm:spPr/>
    </dgm:pt>
    <dgm:pt modelId="{CF85A8DA-AB86-4172-B694-FA630AED3910}" type="pres">
      <dgm:prSet presAssocID="{26F22359-019B-4347-ABA1-0D072C4D70EB}" presName="parentShp" presStyleLbl="node1" presStyleIdx="1" presStyleCnt="3" custScaleX="56050" custLinFactNeighborX="-717" custLinFactNeighborY="-831">
        <dgm:presLayoutVars>
          <dgm:bulletEnabled val="1"/>
        </dgm:presLayoutVars>
      </dgm:prSet>
      <dgm:spPr/>
      <dgm:t>
        <a:bodyPr/>
        <a:lstStyle/>
        <a:p>
          <a:endParaRPr lang="zh-TW" altLang="en-US"/>
        </a:p>
      </dgm:t>
    </dgm:pt>
    <dgm:pt modelId="{7FE9E931-249D-4BCA-8494-041A967887CF}" type="pres">
      <dgm:prSet presAssocID="{26F22359-019B-4347-ABA1-0D072C4D70EB}" presName="childShp" presStyleLbl="bgAccFollowNode1" presStyleIdx="1" presStyleCnt="3" custScaleX="129777" custLinFactNeighborX="1" custLinFactNeighborY="-1662">
        <dgm:presLayoutVars>
          <dgm:bulletEnabled val="1"/>
        </dgm:presLayoutVars>
      </dgm:prSet>
      <dgm:spPr/>
      <dgm:t>
        <a:bodyPr/>
        <a:lstStyle/>
        <a:p>
          <a:endParaRPr lang="zh-TW" altLang="en-US"/>
        </a:p>
      </dgm:t>
    </dgm:pt>
    <dgm:pt modelId="{484B1525-2670-4AAC-AF14-BAA7B6733391}" type="pres">
      <dgm:prSet presAssocID="{BC03F77F-8C48-4EBB-888D-407C535E7E71}" presName="spacing" presStyleCnt="0"/>
      <dgm:spPr/>
    </dgm:pt>
    <dgm:pt modelId="{6F5B9D76-FE36-446B-8AC7-DE25C2AB8C8D}" type="pres">
      <dgm:prSet presAssocID="{4AFA6D8D-DDDD-41CB-BFAA-9CDBABC2D652}" presName="linNode" presStyleCnt="0"/>
      <dgm:spPr/>
    </dgm:pt>
    <dgm:pt modelId="{4DA7C304-39A3-476B-9BDE-2D86483E29B2}" type="pres">
      <dgm:prSet presAssocID="{4AFA6D8D-DDDD-41CB-BFAA-9CDBABC2D652}" presName="parentShp" presStyleLbl="node1" presStyleIdx="2" presStyleCnt="3" custScaleX="58609" custLinFactNeighborX="-13006" custLinFactNeighborY="-1662">
        <dgm:presLayoutVars>
          <dgm:bulletEnabled val="1"/>
        </dgm:presLayoutVars>
      </dgm:prSet>
      <dgm:spPr/>
      <dgm:t>
        <a:bodyPr/>
        <a:lstStyle/>
        <a:p>
          <a:endParaRPr lang="zh-TW" altLang="en-US"/>
        </a:p>
      </dgm:t>
    </dgm:pt>
    <dgm:pt modelId="{A996AF4C-DC89-4D9D-88A4-5E3822530872}" type="pres">
      <dgm:prSet presAssocID="{4AFA6D8D-DDDD-41CB-BFAA-9CDBABC2D652}" presName="childShp" presStyleLbl="bgAccFollowNode1" presStyleIdx="2" presStyleCnt="3" custScaleX="130421">
        <dgm:presLayoutVars>
          <dgm:bulletEnabled val="1"/>
        </dgm:presLayoutVars>
      </dgm:prSet>
      <dgm:spPr/>
      <dgm:t>
        <a:bodyPr/>
        <a:lstStyle/>
        <a:p>
          <a:endParaRPr lang="zh-TW" altLang="en-US"/>
        </a:p>
      </dgm:t>
    </dgm:pt>
  </dgm:ptLst>
  <dgm:cxnLst>
    <dgm:cxn modelId="{0897D20A-66C6-4955-A747-40002C261D72}" srcId="{7AD8AC68-A08E-4E0A-B56C-2780A6D7897A}" destId="{C564F3F3-B0B1-4A57-A72B-E951E57DAC35}" srcOrd="0" destOrd="0" parTransId="{462501D3-2D48-4B93-92AA-ABED9BE05C3F}" sibTransId="{31FD2A03-33C4-4B29-962D-CFC221266291}"/>
    <dgm:cxn modelId="{E02FA80C-D47C-441E-96D7-2A1FD7288DB4}" type="presOf" srcId="{4AFA6D8D-DDDD-41CB-BFAA-9CDBABC2D652}" destId="{4DA7C304-39A3-476B-9BDE-2D86483E29B2}" srcOrd="0" destOrd="0" presId="urn:microsoft.com/office/officeart/2005/8/layout/vList6"/>
    <dgm:cxn modelId="{E22FA771-F532-4568-B015-6AE72B6A09EE}" srcId="{4AFA6D8D-DDDD-41CB-BFAA-9CDBABC2D652}" destId="{03655520-261E-437F-92CD-896868075726}" srcOrd="0" destOrd="0" parTransId="{96BC28F5-A7BE-41D5-AF98-0AE8D2592AA2}" sibTransId="{CFFD2A80-1649-4F96-A240-00F1FEC51355}"/>
    <dgm:cxn modelId="{A80900F1-05D6-42B5-BFB3-C1952FC68289}" type="presOf" srcId="{C564F3F3-B0B1-4A57-A72B-E951E57DAC35}" destId="{8DACC9E9-29F7-41E5-932E-8CAD77422819}" srcOrd="0" destOrd="0" presId="urn:microsoft.com/office/officeart/2005/8/layout/vList6"/>
    <dgm:cxn modelId="{C28D1A93-D236-405D-92C2-E883C0D06501}" type="presOf" srcId="{26D37E3F-3289-4364-AA84-A30DE7A8EA6F}" destId="{0DDDFB1D-0163-49C4-A883-5D7AFAEB827C}" srcOrd="0" destOrd="0" presId="urn:microsoft.com/office/officeart/2005/8/layout/vList6"/>
    <dgm:cxn modelId="{3A5D0877-3BF2-4FB2-A8E1-377564B491BA}" srcId="{4AFA6D8D-DDDD-41CB-BFAA-9CDBABC2D652}" destId="{0550FD85-28C5-4598-B12A-2B56D94A13E9}" srcOrd="1" destOrd="0" parTransId="{F52DC22F-090D-478D-842B-620A105F9880}" sibTransId="{207F370B-1DE8-4C91-BD09-27B8423FFF70}"/>
    <dgm:cxn modelId="{A876B326-440A-47B7-8BE3-0AAE24956A5E}" srcId="{26F22359-019B-4347-ABA1-0D072C4D70EB}" destId="{2EBB3445-D78D-4D12-B7A5-CAA61E9C79D5}" srcOrd="1" destOrd="0" parTransId="{8C6F9892-BB3C-4A52-8C6D-0A128E551A4C}" sibTransId="{4D2A37D2-5535-416C-88EE-676CA61535BE}"/>
    <dgm:cxn modelId="{E7E6E951-F8C5-4259-97A7-ED0A18B73546}" type="presOf" srcId="{A3E9D0B5-692B-461C-B3E9-D833D6399F6A}" destId="{0DDDFB1D-0163-49C4-A883-5D7AFAEB827C}" srcOrd="0" destOrd="1" presId="urn:microsoft.com/office/officeart/2005/8/layout/vList6"/>
    <dgm:cxn modelId="{435E8E23-D84B-4DD5-B54C-77D35201E4D8}" srcId="{C564F3F3-B0B1-4A57-A72B-E951E57DAC35}" destId="{A3E9D0B5-692B-461C-B3E9-D833D6399F6A}" srcOrd="1" destOrd="0" parTransId="{9B928419-5360-4C97-938D-5E108CB7593B}" sibTransId="{0525C7FE-3F2A-4243-BEC6-EFE69C9110C7}"/>
    <dgm:cxn modelId="{9C3678DE-8E48-42CF-B27E-B5FB371BF05F}" type="presOf" srcId="{0550FD85-28C5-4598-B12A-2B56D94A13E9}" destId="{A996AF4C-DC89-4D9D-88A4-5E3822530872}" srcOrd="0" destOrd="1" presId="urn:microsoft.com/office/officeart/2005/8/layout/vList6"/>
    <dgm:cxn modelId="{5402F008-4626-4DB1-9B78-24BE863457DC}" type="presOf" srcId="{2EBB3445-D78D-4D12-B7A5-CAA61E9C79D5}" destId="{7FE9E931-249D-4BCA-8494-041A967887CF}" srcOrd="0" destOrd="1" presId="urn:microsoft.com/office/officeart/2005/8/layout/vList6"/>
    <dgm:cxn modelId="{0DBF721B-B5AB-4103-8B39-7544746BC612}" srcId="{7AD8AC68-A08E-4E0A-B56C-2780A6D7897A}" destId="{26F22359-019B-4347-ABA1-0D072C4D70EB}" srcOrd="1" destOrd="0" parTransId="{9ED0CEFC-D480-45B0-927D-F98BD47E54C1}" sibTransId="{BC03F77F-8C48-4EBB-888D-407C535E7E71}"/>
    <dgm:cxn modelId="{E1D8CC2C-02BF-46C9-B0D9-13EA4D554C5C}" srcId="{7AD8AC68-A08E-4E0A-B56C-2780A6D7897A}" destId="{4AFA6D8D-DDDD-41CB-BFAA-9CDBABC2D652}" srcOrd="2" destOrd="0" parTransId="{285F9EFE-8F69-409A-8616-6D05DE6B90F0}" sibTransId="{B560CF61-C709-445A-A51C-5A4D75280EBD}"/>
    <dgm:cxn modelId="{0CABC8C3-4EB9-4D8C-8A2D-8316AAD8254D}" type="presOf" srcId="{DD1B586A-3338-472E-ABAB-8556DEE66DDC}" destId="{7FE9E931-249D-4BCA-8494-041A967887CF}" srcOrd="0" destOrd="0" presId="urn:microsoft.com/office/officeart/2005/8/layout/vList6"/>
    <dgm:cxn modelId="{4AA2C3CA-2489-4BC8-BF3B-E1FAB09367D3}" srcId="{26F22359-019B-4347-ABA1-0D072C4D70EB}" destId="{DD1B586A-3338-472E-ABAB-8556DEE66DDC}" srcOrd="0" destOrd="0" parTransId="{30B7F84B-258E-4052-A7DE-0D72543C504A}" sibTransId="{8BA60C41-6FC4-4451-AF73-9A6EDE3FD457}"/>
    <dgm:cxn modelId="{91FB3C91-2F90-492C-818D-B5875F1FF20F}" type="presOf" srcId="{26F22359-019B-4347-ABA1-0D072C4D70EB}" destId="{CF85A8DA-AB86-4172-B694-FA630AED3910}" srcOrd="0" destOrd="0" presId="urn:microsoft.com/office/officeart/2005/8/layout/vList6"/>
    <dgm:cxn modelId="{1CC989D1-278A-40EB-B992-477050814650}" srcId="{C564F3F3-B0B1-4A57-A72B-E951E57DAC35}" destId="{26D37E3F-3289-4364-AA84-A30DE7A8EA6F}" srcOrd="0" destOrd="0" parTransId="{917CE282-70ED-42D4-8CCA-66114DC6ECD1}" sibTransId="{465208BE-7592-4174-9D90-26667ECB5CFB}"/>
    <dgm:cxn modelId="{D7CC631A-3373-45DA-B572-3351799D5361}" type="presOf" srcId="{7AD8AC68-A08E-4E0A-B56C-2780A6D7897A}" destId="{92C0D94A-3D1B-4042-B646-D457B033F5E8}" srcOrd="0" destOrd="0" presId="urn:microsoft.com/office/officeart/2005/8/layout/vList6"/>
    <dgm:cxn modelId="{3DC1E888-C489-4833-B9B6-FCB7A05F67AF}" type="presOf" srcId="{03655520-261E-437F-92CD-896868075726}" destId="{A996AF4C-DC89-4D9D-88A4-5E3822530872}" srcOrd="0" destOrd="0" presId="urn:microsoft.com/office/officeart/2005/8/layout/vList6"/>
    <dgm:cxn modelId="{5DF3AB06-4D46-45D1-A781-FABD2A644BFB}" type="presParOf" srcId="{92C0D94A-3D1B-4042-B646-D457B033F5E8}" destId="{E01F9BF8-B385-42D7-893C-6004AF7ABB7D}" srcOrd="0" destOrd="0" presId="urn:microsoft.com/office/officeart/2005/8/layout/vList6"/>
    <dgm:cxn modelId="{EBB74970-44BD-454A-AFDA-CA847C9106D1}" type="presParOf" srcId="{E01F9BF8-B385-42D7-893C-6004AF7ABB7D}" destId="{8DACC9E9-29F7-41E5-932E-8CAD77422819}" srcOrd="0" destOrd="0" presId="urn:microsoft.com/office/officeart/2005/8/layout/vList6"/>
    <dgm:cxn modelId="{B0B37FC2-5761-45DC-942A-ABEC3B82718C}" type="presParOf" srcId="{E01F9BF8-B385-42D7-893C-6004AF7ABB7D}" destId="{0DDDFB1D-0163-49C4-A883-5D7AFAEB827C}" srcOrd="1" destOrd="0" presId="urn:microsoft.com/office/officeart/2005/8/layout/vList6"/>
    <dgm:cxn modelId="{D8094E20-809F-4789-B136-72A2EB2A62B5}" type="presParOf" srcId="{92C0D94A-3D1B-4042-B646-D457B033F5E8}" destId="{FA6EC00A-CB33-47E7-8650-F50776A87043}" srcOrd="1" destOrd="0" presId="urn:microsoft.com/office/officeart/2005/8/layout/vList6"/>
    <dgm:cxn modelId="{28AA83BB-9675-4418-B269-80691CBDEF80}" type="presParOf" srcId="{92C0D94A-3D1B-4042-B646-D457B033F5E8}" destId="{4045F72B-3D51-4293-AE20-C6C6C66F66DC}" srcOrd="2" destOrd="0" presId="urn:microsoft.com/office/officeart/2005/8/layout/vList6"/>
    <dgm:cxn modelId="{5C5BF493-8A82-4127-BF91-4371184626B5}" type="presParOf" srcId="{4045F72B-3D51-4293-AE20-C6C6C66F66DC}" destId="{CF85A8DA-AB86-4172-B694-FA630AED3910}" srcOrd="0" destOrd="0" presId="urn:microsoft.com/office/officeart/2005/8/layout/vList6"/>
    <dgm:cxn modelId="{B3EAE590-8258-4CB7-BB7E-E477C627AE3A}" type="presParOf" srcId="{4045F72B-3D51-4293-AE20-C6C6C66F66DC}" destId="{7FE9E931-249D-4BCA-8494-041A967887CF}" srcOrd="1" destOrd="0" presId="urn:microsoft.com/office/officeart/2005/8/layout/vList6"/>
    <dgm:cxn modelId="{3C0AA931-BB6C-4AB0-9754-4D72CAD6978A}" type="presParOf" srcId="{92C0D94A-3D1B-4042-B646-D457B033F5E8}" destId="{484B1525-2670-4AAC-AF14-BAA7B6733391}" srcOrd="3" destOrd="0" presId="urn:microsoft.com/office/officeart/2005/8/layout/vList6"/>
    <dgm:cxn modelId="{62F5EF65-A1A3-4783-86C3-B720B50AD298}" type="presParOf" srcId="{92C0D94A-3D1B-4042-B646-D457B033F5E8}" destId="{6F5B9D76-FE36-446B-8AC7-DE25C2AB8C8D}" srcOrd="4" destOrd="0" presId="urn:microsoft.com/office/officeart/2005/8/layout/vList6"/>
    <dgm:cxn modelId="{037B5909-E7FB-4378-A11F-85889BAF7308}" type="presParOf" srcId="{6F5B9D76-FE36-446B-8AC7-DE25C2AB8C8D}" destId="{4DA7C304-39A3-476B-9BDE-2D86483E29B2}" srcOrd="0" destOrd="0" presId="urn:microsoft.com/office/officeart/2005/8/layout/vList6"/>
    <dgm:cxn modelId="{598E2ECD-9426-4D02-83ED-F9337F607A53}" type="presParOf" srcId="{6F5B9D76-FE36-446B-8AC7-DE25C2AB8C8D}" destId="{A996AF4C-DC89-4D9D-88A4-5E382253087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8CB56-BC05-4A14-A70A-6405A767CA7F}" type="doc">
      <dgm:prSet loTypeId="urn:microsoft.com/office/officeart/2005/8/layout/pyramid3" loCatId="pyramid" qsTypeId="urn:microsoft.com/office/officeart/2005/8/quickstyle/simple3" qsCatId="simple" csTypeId="urn:microsoft.com/office/officeart/2005/8/colors/accent4_3" csCatId="accent4" phldr="1"/>
      <dgm:spPr/>
    </dgm:pt>
    <dgm:pt modelId="{E557A71A-EDCB-4F60-AED1-CF6535A7BF3A}">
      <dgm:prSet phldrT="[文字]" custT="1"/>
      <dgm:spPr/>
      <dgm:t>
        <a:bodyPr/>
        <a:lstStyle/>
        <a:p>
          <a:r>
            <a:rPr lang="zh-TW" altLang="en-US" sz="4400" b="1" dirty="0" smtClean="0">
              <a:latin typeface="+mn-lt"/>
              <a:ea typeface="微軟正黑體" panose="020B0604030504040204" pitchFamily="34" charset="-120"/>
            </a:rPr>
            <a:t>所有於</a:t>
          </a:r>
          <a:r>
            <a:rPr lang="zh-TW" altLang="en-US" sz="4400" b="1" dirty="0" smtClean="0">
              <a:solidFill>
                <a:srgbClr val="0000FF"/>
              </a:solidFill>
              <a:latin typeface="+mn-lt"/>
              <a:ea typeface="微軟正黑體" panose="020B0604030504040204" pitchFamily="34" charset="-120"/>
            </a:rPr>
            <a:t>手術室</a:t>
          </a:r>
          <a:r>
            <a:rPr lang="zh-TW" altLang="en-US" sz="4400" b="1" dirty="0" smtClean="0">
              <a:latin typeface="+mn-lt"/>
              <a:ea typeface="微軟正黑體" panose="020B0604030504040204" pitchFamily="34" charset="-120"/>
            </a:rPr>
            <a:t>內接受</a:t>
          </a:r>
          <a:r>
            <a:rPr lang="zh-TW" altLang="en-US" sz="4400" b="1" dirty="0" smtClean="0">
              <a:solidFill>
                <a:srgbClr val="0000FF"/>
              </a:solidFill>
              <a:latin typeface="+mn-lt"/>
              <a:ea typeface="微軟正黑體" panose="020B0604030504040204" pitchFamily="34" charset="-120"/>
            </a:rPr>
            <a:t>手術</a:t>
          </a:r>
          <a:r>
            <a:rPr lang="zh-TW" altLang="en-US" sz="4400" b="1" dirty="0" smtClean="0">
              <a:latin typeface="+mn-lt"/>
              <a:ea typeface="微軟正黑體" panose="020B0604030504040204" pitchFamily="34" charset="-120"/>
            </a:rPr>
            <a:t>之</a:t>
          </a:r>
          <a:r>
            <a:rPr lang="zh-TW" altLang="en-US" sz="4400" b="1" dirty="0" smtClean="0">
              <a:solidFill>
                <a:srgbClr val="0000FF"/>
              </a:solidFill>
              <a:latin typeface="+mn-lt"/>
              <a:ea typeface="微軟正黑體" panose="020B0604030504040204" pitchFamily="34" charset="-120"/>
            </a:rPr>
            <a:t>住院</a:t>
          </a:r>
          <a:r>
            <a:rPr lang="zh-TW" altLang="en-US" sz="4400" b="1" dirty="0" smtClean="0">
              <a:latin typeface="+mn-lt"/>
              <a:ea typeface="微軟正黑體" panose="020B0604030504040204" pitchFamily="34" charset="-120"/>
            </a:rPr>
            <a:t>病人</a:t>
          </a:r>
          <a:endParaRPr lang="zh-TW" altLang="en-US" sz="4400" b="1" dirty="0">
            <a:latin typeface="+mn-lt"/>
            <a:ea typeface="微軟正黑體" panose="020B0604030504040204" pitchFamily="34" charset="-120"/>
          </a:endParaRPr>
        </a:p>
      </dgm:t>
    </dgm:pt>
    <dgm:pt modelId="{15B3ACFB-2D55-49CB-82FC-E6789C7D75F1}" type="parTrans" cxnId="{CD84DDCF-5AF1-4E53-8A63-FCF715FE5F31}">
      <dgm:prSet/>
      <dgm:spPr/>
      <dgm:t>
        <a:bodyPr/>
        <a:lstStyle/>
        <a:p>
          <a:endParaRPr lang="zh-TW" altLang="en-US"/>
        </a:p>
      </dgm:t>
    </dgm:pt>
    <dgm:pt modelId="{836CECD7-CE73-4012-8318-FA02BEDDBC2A}" type="sibTrans" cxnId="{CD84DDCF-5AF1-4E53-8A63-FCF715FE5F31}">
      <dgm:prSet/>
      <dgm:spPr/>
      <dgm:t>
        <a:bodyPr/>
        <a:lstStyle/>
        <a:p>
          <a:endParaRPr lang="zh-TW" altLang="en-US"/>
        </a:p>
      </dgm:t>
    </dgm:pt>
    <dgm:pt modelId="{5BC7223C-9EEC-47EB-BC90-A7BAE4A84F60}">
      <dgm:prSet phldrT="[文字]" custT="1"/>
      <dgm:spPr/>
      <dgm:t>
        <a:bodyPr/>
        <a:lstStyle/>
        <a:p>
          <a:r>
            <a:rPr lang="en-US" altLang="zh-TW" sz="4400" b="1" dirty="0" smtClean="0">
              <a:latin typeface="+mn-lt"/>
              <a:ea typeface="微軟正黑體" panose="020B0604030504040204" pitchFamily="34" charset="-120"/>
            </a:rPr>
            <a:t>ASA</a:t>
          </a:r>
          <a:r>
            <a:rPr lang="zh-TW" altLang="en-US" sz="4400" b="1" dirty="0" smtClean="0">
              <a:latin typeface="+mn-lt"/>
              <a:ea typeface="微軟正黑體" panose="020B0604030504040204" pitchFamily="34" charset="-120"/>
            </a:rPr>
            <a:t> </a:t>
          </a:r>
          <a:r>
            <a:rPr lang="en-US" altLang="zh-TW" sz="4400" b="1" dirty="0" smtClean="0">
              <a:latin typeface="+mn-lt"/>
              <a:ea typeface="微軟正黑體" panose="020B0604030504040204" pitchFamily="34" charset="-120"/>
            </a:rPr>
            <a:t>&lt;</a:t>
          </a:r>
          <a:r>
            <a:rPr lang="zh-TW" altLang="en-US" sz="4400" b="1" dirty="0" smtClean="0">
              <a:latin typeface="+mn-lt"/>
              <a:ea typeface="微軟正黑體" panose="020B0604030504040204" pitchFamily="34" charset="-120"/>
            </a:rPr>
            <a:t> </a:t>
          </a:r>
          <a:r>
            <a:rPr lang="en-US" altLang="zh-TW" sz="6600" b="1" dirty="0" smtClean="0">
              <a:solidFill>
                <a:srgbClr val="0000FF"/>
              </a:solidFill>
              <a:latin typeface="+mn-lt"/>
              <a:ea typeface="微軟正黑體" panose="020B0604030504040204" pitchFamily="34" charset="-120"/>
            </a:rPr>
            <a:t>6</a:t>
          </a:r>
          <a:r>
            <a:rPr lang="zh-TW" altLang="en-US" sz="6600" b="1" dirty="0" smtClean="0">
              <a:latin typeface="+mn-lt"/>
              <a:ea typeface="微軟正黑體" panose="020B0604030504040204" pitchFamily="34" charset="-120"/>
            </a:rPr>
            <a:t> </a:t>
          </a:r>
          <a:r>
            <a:rPr lang="zh-TW" altLang="en-US" sz="4400" b="1" dirty="0" smtClean="0">
              <a:latin typeface="+mn-lt"/>
              <a:ea typeface="微軟正黑體" panose="020B0604030504040204" pitchFamily="34" charset="-120"/>
            </a:rPr>
            <a:t>分</a:t>
          </a:r>
          <a:endParaRPr lang="zh-TW" altLang="en-US" sz="4400" b="1" dirty="0">
            <a:latin typeface="+mn-lt"/>
            <a:ea typeface="微軟正黑體" panose="020B0604030504040204" pitchFamily="34" charset="-120"/>
          </a:endParaRPr>
        </a:p>
      </dgm:t>
    </dgm:pt>
    <dgm:pt modelId="{6E6247B8-7355-4D3E-861A-279ABD2DEAB9}" type="parTrans" cxnId="{B9F3FC98-E8E4-4402-9A32-D0C70020A33E}">
      <dgm:prSet/>
      <dgm:spPr/>
      <dgm:t>
        <a:bodyPr/>
        <a:lstStyle/>
        <a:p>
          <a:endParaRPr lang="zh-TW" altLang="en-US"/>
        </a:p>
      </dgm:t>
    </dgm:pt>
    <dgm:pt modelId="{B2DA77F0-2810-4D33-8FB9-0F81B8787F02}" type="sibTrans" cxnId="{B9F3FC98-E8E4-4402-9A32-D0C70020A33E}">
      <dgm:prSet/>
      <dgm:spPr/>
      <dgm:t>
        <a:bodyPr/>
        <a:lstStyle/>
        <a:p>
          <a:endParaRPr lang="zh-TW" altLang="en-US"/>
        </a:p>
      </dgm:t>
    </dgm:pt>
    <dgm:pt modelId="{AFE72C3A-4452-4544-BDA9-923B73594A10}">
      <dgm:prSet phldrT="[文字]" custT="1"/>
      <dgm:spPr/>
      <dgm:t>
        <a:bodyPr/>
        <a:lstStyle/>
        <a:p>
          <a:r>
            <a:rPr lang="zh-TW" altLang="en-US" sz="3200" b="1" dirty="0" smtClean="0">
              <a:latin typeface="+mn-lt"/>
              <a:ea typeface="微軟正黑體" panose="020B0604030504040204" pitchFamily="34" charset="-120"/>
            </a:rPr>
            <a:t>無相同深度之</a:t>
          </a:r>
          <a:r>
            <a:rPr lang="en-US" altLang="zh-TW" sz="3200" b="1" dirty="0" smtClean="0">
              <a:latin typeface="+mn-lt"/>
              <a:ea typeface="微軟正黑體" panose="020B0604030504040204" pitchFamily="34" charset="-120"/>
            </a:rPr>
            <a:t>POTAS</a:t>
          </a:r>
          <a:endParaRPr lang="zh-TW" altLang="en-US" sz="3200" b="1" dirty="0">
            <a:latin typeface="+mn-lt"/>
            <a:ea typeface="微軟正黑體" panose="020B0604030504040204" pitchFamily="34" charset="-120"/>
          </a:endParaRPr>
        </a:p>
      </dgm:t>
    </dgm:pt>
    <dgm:pt modelId="{02C27B48-EDFB-45F9-BB1E-584DC55B7848}" type="parTrans" cxnId="{F0069997-778B-429F-832E-3FB928E261E5}">
      <dgm:prSet/>
      <dgm:spPr/>
      <dgm:t>
        <a:bodyPr/>
        <a:lstStyle/>
        <a:p>
          <a:endParaRPr lang="zh-TW" altLang="en-US"/>
        </a:p>
      </dgm:t>
    </dgm:pt>
    <dgm:pt modelId="{2D7A9D35-C638-40F2-8296-2B3C0FF7687F}" type="sibTrans" cxnId="{F0069997-778B-429F-832E-3FB928E261E5}">
      <dgm:prSet/>
      <dgm:spPr/>
      <dgm:t>
        <a:bodyPr/>
        <a:lstStyle/>
        <a:p>
          <a:endParaRPr lang="zh-TW" altLang="en-US"/>
        </a:p>
      </dgm:t>
    </dgm:pt>
    <dgm:pt modelId="{75649373-4F86-4C3C-A5F4-B6E09EA26258}">
      <dgm:prSet phldrT="[文字]" custT="1"/>
      <dgm:spPr/>
      <dgm:t>
        <a:bodyPr/>
        <a:lstStyle/>
        <a:p>
          <a:r>
            <a:rPr lang="zh-TW" altLang="en-US" sz="2600" b="1" dirty="0" smtClean="0">
              <a:latin typeface="+mn-lt"/>
              <a:ea typeface="微軟正黑體" panose="020B0604030504040204" pitchFamily="34" charset="-120"/>
            </a:rPr>
            <a:t>符合手術部位感染通報定義</a:t>
          </a:r>
          <a:endParaRPr lang="zh-TW" altLang="en-US" sz="2600" b="1" dirty="0">
            <a:latin typeface="+mn-lt"/>
            <a:ea typeface="微軟正黑體" panose="020B0604030504040204" pitchFamily="34" charset="-120"/>
          </a:endParaRPr>
        </a:p>
      </dgm:t>
    </dgm:pt>
    <dgm:pt modelId="{8DA54375-C46B-4F44-8923-123EF7A985D4}" type="parTrans" cxnId="{78B89872-1399-4EE1-B93B-807FA5D5C7DC}">
      <dgm:prSet/>
      <dgm:spPr/>
      <dgm:t>
        <a:bodyPr/>
        <a:lstStyle/>
        <a:p>
          <a:endParaRPr lang="zh-TW" altLang="en-US"/>
        </a:p>
      </dgm:t>
    </dgm:pt>
    <dgm:pt modelId="{B39E8494-B26F-4CF4-A7DC-C015A0E2CA28}" type="sibTrans" cxnId="{78B89872-1399-4EE1-B93B-807FA5D5C7DC}">
      <dgm:prSet/>
      <dgm:spPr/>
      <dgm:t>
        <a:bodyPr/>
        <a:lstStyle/>
        <a:p>
          <a:endParaRPr lang="zh-TW" altLang="en-US"/>
        </a:p>
      </dgm:t>
    </dgm:pt>
    <dgm:pt modelId="{85861C58-42CC-448B-B5D8-4D66ED638A0C}" type="pres">
      <dgm:prSet presAssocID="{BD68CB56-BC05-4A14-A70A-6405A767CA7F}" presName="Name0" presStyleCnt="0">
        <dgm:presLayoutVars>
          <dgm:dir/>
          <dgm:animLvl val="lvl"/>
          <dgm:resizeHandles val="exact"/>
        </dgm:presLayoutVars>
      </dgm:prSet>
      <dgm:spPr/>
    </dgm:pt>
    <dgm:pt modelId="{4F382428-BF3F-4996-B5B1-009015A8365C}" type="pres">
      <dgm:prSet presAssocID="{E557A71A-EDCB-4F60-AED1-CF6535A7BF3A}" presName="Name8" presStyleCnt="0"/>
      <dgm:spPr/>
    </dgm:pt>
    <dgm:pt modelId="{791E0C8C-377A-445E-AF3F-30A327FF3F88}" type="pres">
      <dgm:prSet presAssocID="{E557A71A-EDCB-4F60-AED1-CF6535A7BF3A}" presName="level" presStyleLbl="node1" presStyleIdx="0" presStyleCnt="4">
        <dgm:presLayoutVars>
          <dgm:chMax val="1"/>
          <dgm:bulletEnabled val="1"/>
        </dgm:presLayoutVars>
      </dgm:prSet>
      <dgm:spPr/>
      <dgm:t>
        <a:bodyPr/>
        <a:lstStyle/>
        <a:p>
          <a:endParaRPr lang="zh-TW" altLang="en-US"/>
        </a:p>
      </dgm:t>
    </dgm:pt>
    <dgm:pt modelId="{DABF9BFC-469A-4CE4-A63C-7B5AAB654A05}" type="pres">
      <dgm:prSet presAssocID="{E557A71A-EDCB-4F60-AED1-CF6535A7BF3A}" presName="levelTx" presStyleLbl="revTx" presStyleIdx="0" presStyleCnt="0">
        <dgm:presLayoutVars>
          <dgm:chMax val="1"/>
          <dgm:bulletEnabled val="1"/>
        </dgm:presLayoutVars>
      </dgm:prSet>
      <dgm:spPr/>
      <dgm:t>
        <a:bodyPr/>
        <a:lstStyle/>
        <a:p>
          <a:endParaRPr lang="zh-TW" altLang="en-US"/>
        </a:p>
      </dgm:t>
    </dgm:pt>
    <dgm:pt modelId="{F8827D64-450D-4A4E-BC08-C3967EACC2EB}" type="pres">
      <dgm:prSet presAssocID="{5BC7223C-9EEC-47EB-BC90-A7BAE4A84F60}" presName="Name8" presStyleCnt="0"/>
      <dgm:spPr/>
    </dgm:pt>
    <dgm:pt modelId="{F68C2DAA-F180-41A3-8F4D-BDC27F37AFAE}" type="pres">
      <dgm:prSet presAssocID="{5BC7223C-9EEC-47EB-BC90-A7BAE4A84F60}" presName="level" presStyleLbl="node1" presStyleIdx="1" presStyleCnt="4">
        <dgm:presLayoutVars>
          <dgm:chMax val="1"/>
          <dgm:bulletEnabled val="1"/>
        </dgm:presLayoutVars>
      </dgm:prSet>
      <dgm:spPr/>
      <dgm:t>
        <a:bodyPr/>
        <a:lstStyle/>
        <a:p>
          <a:endParaRPr lang="zh-TW" altLang="en-US"/>
        </a:p>
      </dgm:t>
    </dgm:pt>
    <dgm:pt modelId="{ABDAA1BE-157F-45FA-AD89-00617D616960}" type="pres">
      <dgm:prSet presAssocID="{5BC7223C-9EEC-47EB-BC90-A7BAE4A84F60}" presName="levelTx" presStyleLbl="revTx" presStyleIdx="0" presStyleCnt="0">
        <dgm:presLayoutVars>
          <dgm:chMax val="1"/>
          <dgm:bulletEnabled val="1"/>
        </dgm:presLayoutVars>
      </dgm:prSet>
      <dgm:spPr/>
      <dgm:t>
        <a:bodyPr/>
        <a:lstStyle/>
        <a:p>
          <a:endParaRPr lang="zh-TW" altLang="en-US"/>
        </a:p>
      </dgm:t>
    </dgm:pt>
    <dgm:pt modelId="{9F13160D-E6F0-428B-89F5-F4EF6FD5C103}" type="pres">
      <dgm:prSet presAssocID="{AFE72C3A-4452-4544-BDA9-923B73594A10}" presName="Name8" presStyleCnt="0"/>
      <dgm:spPr/>
    </dgm:pt>
    <dgm:pt modelId="{72AA290C-16DA-40F9-8127-345AD8F75A77}" type="pres">
      <dgm:prSet presAssocID="{AFE72C3A-4452-4544-BDA9-923B73594A10}" presName="level" presStyleLbl="node1" presStyleIdx="2" presStyleCnt="4">
        <dgm:presLayoutVars>
          <dgm:chMax val="1"/>
          <dgm:bulletEnabled val="1"/>
        </dgm:presLayoutVars>
      </dgm:prSet>
      <dgm:spPr/>
      <dgm:t>
        <a:bodyPr/>
        <a:lstStyle/>
        <a:p>
          <a:endParaRPr lang="zh-TW" altLang="en-US"/>
        </a:p>
      </dgm:t>
    </dgm:pt>
    <dgm:pt modelId="{5402459A-EDB0-4E28-AA69-C53F249EDEDB}" type="pres">
      <dgm:prSet presAssocID="{AFE72C3A-4452-4544-BDA9-923B73594A10}" presName="levelTx" presStyleLbl="revTx" presStyleIdx="0" presStyleCnt="0">
        <dgm:presLayoutVars>
          <dgm:chMax val="1"/>
          <dgm:bulletEnabled val="1"/>
        </dgm:presLayoutVars>
      </dgm:prSet>
      <dgm:spPr/>
      <dgm:t>
        <a:bodyPr/>
        <a:lstStyle/>
        <a:p>
          <a:endParaRPr lang="zh-TW" altLang="en-US"/>
        </a:p>
      </dgm:t>
    </dgm:pt>
    <dgm:pt modelId="{8489064D-0A99-4C7B-B230-7DF4F12DDBD6}" type="pres">
      <dgm:prSet presAssocID="{75649373-4F86-4C3C-A5F4-B6E09EA26258}" presName="Name8" presStyleCnt="0"/>
      <dgm:spPr/>
    </dgm:pt>
    <dgm:pt modelId="{FCE8FA4F-1560-4083-8151-AF6928E83D63}" type="pres">
      <dgm:prSet presAssocID="{75649373-4F86-4C3C-A5F4-B6E09EA26258}" presName="level" presStyleLbl="node1" presStyleIdx="3" presStyleCnt="4">
        <dgm:presLayoutVars>
          <dgm:chMax val="1"/>
          <dgm:bulletEnabled val="1"/>
        </dgm:presLayoutVars>
      </dgm:prSet>
      <dgm:spPr/>
      <dgm:t>
        <a:bodyPr/>
        <a:lstStyle/>
        <a:p>
          <a:endParaRPr lang="zh-TW" altLang="en-US"/>
        </a:p>
      </dgm:t>
    </dgm:pt>
    <dgm:pt modelId="{5ADEB749-801C-4D85-863B-CBCEA64F6FA0}" type="pres">
      <dgm:prSet presAssocID="{75649373-4F86-4C3C-A5F4-B6E09EA26258}" presName="levelTx" presStyleLbl="revTx" presStyleIdx="0" presStyleCnt="0">
        <dgm:presLayoutVars>
          <dgm:chMax val="1"/>
          <dgm:bulletEnabled val="1"/>
        </dgm:presLayoutVars>
      </dgm:prSet>
      <dgm:spPr/>
      <dgm:t>
        <a:bodyPr/>
        <a:lstStyle/>
        <a:p>
          <a:endParaRPr lang="zh-TW" altLang="en-US"/>
        </a:p>
      </dgm:t>
    </dgm:pt>
  </dgm:ptLst>
  <dgm:cxnLst>
    <dgm:cxn modelId="{262ACE84-2D51-4DB8-972B-9059498856C2}" type="presOf" srcId="{5BC7223C-9EEC-47EB-BC90-A7BAE4A84F60}" destId="{F68C2DAA-F180-41A3-8F4D-BDC27F37AFAE}" srcOrd="0" destOrd="0" presId="urn:microsoft.com/office/officeart/2005/8/layout/pyramid3"/>
    <dgm:cxn modelId="{689F3730-055C-46FA-A964-87D959DDAA4E}" type="presOf" srcId="{E557A71A-EDCB-4F60-AED1-CF6535A7BF3A}" destId="{DABF9BFC-469A-4CE4-A63C-7B5AAB654A05}" srcOrd="1" destOrd="0" presId="urn:microsoft.com/office/officeart/2005/8/layout/pyramid3"/>
    <dgm:cxn modelId="{8C636A1C-E788-4034-96B3-5F6FC9C4FB7A}" type="presOf" srcId="{5BC7223C-9EEC-47EB-BC90-A7BAE4A84F60}" destId="{ABDAA1BE-157F-45FA-AD89-00617D616960}" srcOrd="1" destOrd="0" presId="urn:microsoft.com/office/officeart/2005/8/layout/pyramid3"/>
    <dgm:cxn modelId="{50393D99-4FEB-40DC-A450-ED4D83BB47D4}" type="presOf" srcId="{75649373-4F86-4C3C-A5F4-B6E09EA26258}" destId="{5ADEB749-801C-4D85-863B-CBCEA64F6FA0}" srcOrd="1" destOrd="0" presId="urn:microsoft.com/office/officeart/2005/8/layout/pyramid3"/>
    <dgm:cxn modelId="{CD84DDCF-5AF1-4E53-8A63-FCF715FE5F31}" srcId="{BD68CB56-BC05-4A14-A70A-6405A767CA7F}" destId="{E557A71A-EDCB-4F60-AED1-CF6535A7BF3A}" srcOrd="0" destOrd="0" parTransId="{15B3ACFB-2D55-49CB-82FC-E6789C7D75F1}" sibTransId="{836CECD7-CE73-4012-8318-FA02BEDDBC2A}"/>
    <dgm:cxn modelId="{E41A628A-983F-47ED-95A4-DDB54C9B7596}" type="presOf" srcId="{AFE72C3A-4452-4544-BDA9-923B73594A10}" destId="{5402459A-EDB0-4E28-AA69-C53F249EDEDB}" srcOrd="1" destOrd="0" presId="urn:microsoft.com/office/officeart/2005/8/layout/pyramid3"/>
    <dgm:cxn modelId="{B9F3FC98-E8E4-4402-9A32-D0C70020A33E}" srcId="{BD68CB56-BC05-4A14-A70A-6405A767CA7F}" destId="{5BC7223C-9EEC-47EB-BC90-A7BAE4A84F60}" srcOrd="1" destOrd="0" parTransId="{6E6247B8-7355-4D3E-861A-279ABD2DEAB9}" sibTransId="{B2DA77F0-2810-4D33-8FB9-0F81B8787F02}"/>
    <dgm:cxn modelId="{DD29DAD5-77B6-4B35-AF02-008A6E32F91E}" type="presOf" srcId="{E557A71A-EDCB-4F60-AED1-CF6535A7BF3A}" destId="{791E0C8C-377A-445E-AF3F-30A327FF3F88}" srcOrd="0" destOrd="0" presId="urn:microsoft.com/office/officeart/2005/8/layout/pyramid3"/>
    <dgm:cxn modelId="{2A2D6BD3-9959-40B4-9F6D-D7E523CF6A54}" type="presOf" srcId="{AFE72C3A-4452-4544-BDA9-923B73594A10}" destId="{72AA290C-16DA-40F9-8127-345AD8F75A77}" srcOrd="0" destOrd="0" presId="urn:microsoft.com/office/officeart/2005/8/layout/pyramid3"/>
    <dgm:cxn modelId="{F0069997-778B-429F-832E-3FB928E261E5}" srcId="{BD68CB56-BC05-4A14-A70A-6405A767CA7F}" destId="{AFE72C3A-4452-4544-BDA9-923B73594A10}" srcOrd="2" destOrd="0" parTransId="{02C27B48-EDFB-45F9-BB1E-584DC55B7848}" sibTransId="{2D7A9D35-C638-40F2-8296-2B3C0FF7687F}"/>
    <dgm:cxn modelId="{C5D519E7-421D-457B-B6C2-4F75C18D3DC9}" type="presOf" srcId="{75649373-4F86-4C3C-A5F4-B6E09EA26258}" destId="{FCE8FA4F-1560-4083-8151-AF6928E83D63}" srcOrd="0" destOrd="0" presId="urn:microsoft.com/office/officeart/2005/8/layout/pyramid3"/>
    <dgm:cxn modelId="{A5501D3D-DBCF-4862-B22E-B89F06D92656}" type="presOf" srcId="{BD68CB56-BC05-4A14-A70A-6405A767CA7F}" destId="{85861C58-42CC-448B-B5D8-4D66ED638A0C}" srcOrd="0" destOrd="0" presId="urn:microsoft.com/office/officeart/2005/8/layout/pyramid3"/>
    <dgm:cxn modelId="{78B89872-1399-4EE1-B93B-807FA5D5C7DC}" srcId="{BD68CB56-BC05-4A14-A70A-6405A767CA7F}" destId="{75649373-4F86-4C3C-A5F4-B6E09EA26258}" srcOrd="3" destOrd="0" parTransId="{8DA54375-C46B-4F44-8923-123EF7A985D4}" sibTransId="{B39E8494-B26F-4CF4-A7DC-C015A0E2CA28}"/>
    <dgm:cxn modelId="{DF426A96-D2E7-4690-B1ED-73A2CD2F70C1}" type="presParOf" srcId="{85861C58-42CC-448B-B5D8-4D66ED638A0C}" destId="{4F382428-BF3F-4996-B5B1-009015A8365C}" srcOrd="0" destOrd="0" presId="urn:microsoft.com/office/officeart/2005/8/layout/pyramid3"/>
    <dgm:cxn modelId="{5E7C3CCE-3DCB-488D-BEAF-5A82C61F32E6}" type="presParOf" srcId="{4F382428-BF3F-4996-B5B1-009015A8365C}" destId="{791E0C8C-377A-445E-AF3F-30A327FF3F88}" srcOrd="0" destOrd="0" presId="urn:microsoft.com/office/officeart/2005/8/layout/pyramid3"/>
    <dgm:cxn modelId="{47D2FBA8-F9E7-4771-B716-05A098353AFA}" type="presParOf" srcId="{4F382428-BF3F-4996-B5B1-009015A8365C}" destId="{DABF9BFC-469A-4CE4-A63C-7B5AAB654A05}" srcOrd="1" destOrd="0" presId="urn:microsoft.com/office/officeart/2005/8/layout/pyramid3"/>
    <dgm:cxn modelId="{0981F089-40C2-4AC0-9446-8025225AE0C9}" type="presParOf" srcId="{85861C58-42CC-448B-B5D8-4D66ED638A0C}" destId="{F8827D64-450D-4A4E-BC08-C3967EACC2EB}" srcOrd="1" destOrd="0" presId="urn:microsoft.com/office/officeart/2005/8/layout/pyramid3"/>
    <dgm:cxn modelId="{5761EEA9-E8C7-4F9B-A753-1FCA901CECFF}" type="presParOf" srcId="{F8827D64-450D-4A4E-BC08-C3967EACC2EB}" destId="{F68C2DAA-F180-41A3-8F4D-BDC27F37AFAE}" srcOrd="0" destOrd="0" presId="urn:microsoft.com/office/officeart/2005/8/layout/pyramid3"/>
    <dgm:cxn modelId="{20E0F943-692B-4AB3-A94B-C23150C6B3CC}" type="presParOf" srcId="{F8827D64-450D-4A4E-BC08-C3967EACC2EB}" destId="{ABDAA1BE-157F-45FA-AD89-00617D616960}" srcOrd="1" destOrd="0" presId="urn:microsoft.com/office/officeart/2005/8/layout/pyramid3"/>
    <dgm:cxn modelId="{D7E66727-0339-4261-A904-CEAC8AAAF667}" type="presParOf" srcId="{85861C58-42CC-448B-B5D8-4D66ED638A0C}" destId="{9F13160D-E6F0-428B-89F5-F4EF6FD5C103}" srcOrd="2" destOrd="0" presId="urn:microsoft.com/office/officeart/2005/8/layout/pyramid3"/>
    <dgm:cxn modelId="{0E548212-08FF-418F-9446-B8B97A8DF42C}" type="presParOf" srcId="{9F13160D-E6F0-428B-89F5-F4EF6FD5C103}" destId="{72AA290C-16DA-40F9-8127-345AD8F75A77}" srcOrd="0" destOrd="0" presId="urn:microsoft.com/office/officeart/2005/8/layout/pyramid3"/>
    <dgm:cxn modelId="{1503BC03-A16E-46F3-B3BB-29E165136CD8}" type="presParOf" srcId="{9F13160D-E6F0-428B-89F5-F4EF6FD5C103}" destId="{5402459A-EDB0-4E28-AA69-C53F249EDEDB}" srcOrd="1" destOrd="0" presId="urn:microsoft.com/office/officeart/2005/8/layout/pyramid3"/>
    <dgm:cxn modelId="{7AC1C767-4704-424A-838A-DAB03E1BB41F}" type="presParOf" srcId="{85861C58-42CC-448B-B5D8-4D66ED638A0C}" destId="{8489064D-0A99-4C7B-B230-7DF4F12DDBD6}" srcOrd="3" destOrd="0" presId="urn:microsoft.com/office/officeart/2005/8/layout/pyramid3"/>
    <dgm:cxn modelId="{0505B21A-F910-4DBC-81ED-C1D45458341E}" type="presParOf" srcId="{8489064D-0A99-4C7B-B230-7DF4F12DDBD6}" destId="{FCE8FA4F-1560-4083-8151-AF6928E83D63}" srcOrd="0" destOrd="0" presId="urn:microsoft.com/office/officeart/2005/8/layout/pyramid3"/>
    <dgm:cxn modelId="{C05CF69C-0D49-4ACB-A9D1-CB6A838FE92B}" type="presParOf" srcId="{8489064D-0A99-4C7B-B230-7DF4F12DDBD6}" destId="{5ADEB749-801C-4D85-863B-CBCEA64F6FA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DFB1D-0163-49C4-A883-5D7AFAEB827C}">
      <dsp:nvSpPr>
        <dsp:cNvPr id="0" name=""/>
        <dsp:cNvSpPr/>
      </dsp:nvSpPr>
      <dsp:spPr>
        <a:xfrm>
          <a:off x="2576160" y="0"/>
          <a:ext cx="8815739" cy="19640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mn-lt"/>
              <a:ea typeface="微軟正黑體" panose="020B0604030504040204" pitchFamily="34" charset="-120"/>
            </a:rPr>
            <a:t>血糖控制：手術當天及術後</a:t>
          </a:r>
          <a:r>
            <a:rPr lang="en-US" altLang="zh-TW" sz="2400" kern="1200" dirty="0" smtClean="0">
              <a:latin typeface="+mn-lt"/>
              <a:ea typeface="微軟正黑體" panose="020B0604030504040204" pitchFamily="34" charset="-120"/>
            </a:rPr>
            <a:t>48</a:t>
          </a:r>
          <a:r>
            <a:rPr lang="zh-TW" altLang="en-US" sz="2400" kern="1200" dirty="0" smtClean="0">
              <a:latin typeface="+mn-lt"/>
              <a:ea typeface="微軟正黑體" panose="020B0604030504040204" pitchFamily="34" charset="-120"/>
            </a:rPr>
            <a:t>小時內維持</a:t>
          </a:r>
          <a:r>
            <a:rPr lang="en-US" altLang="zh-TW" sz="2400" kern="1200" dirty="0" smtClean="0">
              <a:latin typeface="+mn-lt"/>
              <a:ea typeface="微軟正黑體" panose="020B0604030504040204" pitchFamily="34" charset="-120"/>
            </a:rPr>
            <a:t>90</a:t>
          </a:r>
          <a:r>
            <a:rPr lang="zh-TW" altLang="en-US" sz="2400" kern="1200" dirty="0" smtClean="0">
              <a:latin typeface="+mn-lt"/>
              <a:ea typeface="微軟正黑體" panose="020B0604030504040204" pitchFamily="34" charset="-120"/>
            </a:rPr>
            <a:t> </a:t>
          </a:r>
          <a:r>
            <a:rPr lang="en-US" altLang="zh-TW" sz="2400" kern="1200" dirty="0" smtClean="0">
              <a:latin typeface="+mn-lt"/>
              <a:ea typeface="微軟正黑體" panose="020B0604030504040204" pitchFamily="34" charset="-120"/>
            </a:rPr>
            <a:t>–</a:t>
          </a:r>
          <a:r>
            <a:rPr lang="zh-TW" altLang="en-US" sz="2400" kern="1200" dirty="0" smtClean="0">
              <a:latin typeface="+mn-lt"/>
              <a:ea typeface="微軟正黑體" panose="020B0604030504040204" pitchFamily="34" charset="-120"/>
            </a:rPr>
            <a:t> </a:t>
          </a:r>
          <a:r>
            <a:rPr lang="en-US" altLang="zh-TW" sz="2400" kern="1200" dirty="0" smtClean="0">
              <a:latin typeface="+mn-lt"/>
              <a:ea typeface="微軟正黑體" panose="020B0604030504040204" pitchFamily="34" charset="-120"/>
            </a:rPr>
            <a:t>180</a:t>
          </a:r>
          <a:r>
            <a:rPr lang="zh-TW" altLang="en-US" sz="2400" kern="1200" dirty="0" smtClean="0">
              <a:latin typeface="+mn-lt"/>
              <a:ea typeface="微軟正黑體" panose="020B0604030504040204" pitchFamily="34" charset="-120"/>
            </a:rPr>
            <a:t> </a:t>
          </a:r>
          <a:r>
            <a:rPr lang="en-US" altLang="zh-TW" sz="2400" kern="1200" dirty="0" smtClean="0">
              <a:latin typeface="+mn-lt"/>
              <a:ea typeface="微軟正黑體" panose="020B0604030504040204" pitchFamily="34" charset="-120"/>
            </a:rPr>
            <a:t>mg/dl</a:t>
          </a:r>
          <a:endParaRPr lang="zh-TW" altLang="en-US" sz="2400" kern="1200" dirty="0">
            <a:latin typeface="+mn-lt"/>
            <a:ea typeface="微軟正黑體" panose="020B0604030504040204" pitchFamily="34" charset="-120"/>
          </a:endParaRPr>
        </a:p>
        <a:p>
          <a:pPr marL="228600" lvl="1" indent="-228600" algn="l" defTabSz="1066800">
            <a:lnSpc>
              <a:spcPct val="90000"/>
            </a:lnSpc>
            <a:spcBef>
              <a:spcPct val="0"/>
            </a:spcBef>
            <a:spcAft>
              <a:spcPct val="15000"/>
            </a:spcAft>
            <a:buChar char="••"/>
          </a:pPr>
          <a:r>
            <a:rPr lang="zh-TW" altLang="en-US" sz="2400" kern="1200" dirty="0" smtClean="0">
              <a:latin typeface="+mn-lt"/>
              <a:ea typeface="微軟正黑體" panose="020B0604030504040204" pitchFamily="34" charset="-120"/>
            </a:rPr>
            <a:t>預防性抗生素使用：給予時間點</a:t>
          </a:r>
          <a:r>
            <a:rPr lang="en-US" altLang="zh-TW" sz="2400" kern="1200" dirty="0" smtClean="0">
              <a:latin typeface="+mn-lt"/>
              <a:ea typeface="微軟正黑體" panose="020B0604030504040204" pitchFamily="34" charset="-120"/>
            </a:rPr>
            <a:t>(</a:t>
          </a:r>
          <a:r>
            <a:rPr lang="zh-TW" altLang="en-US" sz="2400" kern="1200" dirty="0" smtClean="0">
              <a:latin typeface="+mn-lt"/>
              <a:ea typeface="微軟正黑體" panose="020B0604030504040204" pitchFamily="34" charset="-120"/>
            </a:rPr>
            <a:t>術前</a:t>
          </a:r>
          <a:r>
            <a:rPr lang="en-US" altLang="zh-TW" sz="2400" kern="1200" dirty="0" smtClean="0">
              <a:latin typeface="+mn-lt"/>
              <a:ea typeface="微軟正黑體" panose="020B0604030504040204" pitchFamily="34" charset="-120"/>
            </a:rPr>
            <a:t>1</a:t>
          </a:r>
          <a:r>
            <a:rPr lang="zh-TW" altLang="en-US" sz="2400" kern="1200" dirty="0" smtClean="0">
              <a:latin typeface="+mn-lt"/>
              <a:ea typeface="微軟正黑體" panose="020B0604030504040204" pitchFamily="34" charset="-120"/>
            </a:rPr>
            <a:t>或</a:t>
          </a:r>
          <a:r>
            <a:rPr lang="en-US" altLang="zh-TW" sz="2400" kern="1200" dirty="0" smtClean="0">
              <a:latin typeface="+mn-lt"/>
              <a:ea typeface="微軟正黑體" panose="020B0604030504040204" pitchFamily="34" charset="-120"/>
            </a:rPr>
            <a:t>2</a:t>
          </a:r>
          <a:r>
            <a:rPr lang="zh-TW" altLang="en-US" sz="2400" kern="1200" dirty="0" smtClean="0">
              <a:latin typeface="+mn-lt"/>
              <a:ea typeface="微軟正黑體" panose="020B0604030504040204" pitchFamily="34" charset="-120"/>
            </a:rPr>
            <a:t>小時內</a:t>
          </a:r>
          <a:r>
            <a:rPr lang="en-US" altLang="zh-TW" sz="2400" kern="1200" dirty="0" smtClean="0">
              <a:latin typeface="+mn-lt"/>
              <a:ea typeface="微軟正黑體" panose="020B0604030504040204" pitchFamily="34" charset="-120"/>
            </a:rPr>
            <a:t>)</a:t>
          </a:r>
          <a:r>
            <a:rPr lang="zh-TW" altLang="en-US" sz="2400" kern="1200" dirty="0" smtClean="0">
              <a:latin typeface="+mn-lt"/>
              <a:ea typeface="微軟正黑體" panose="020B0604030504040204" pitchFamily="34" charset="-120"/>
            </a:rPr>
            <a:t>、術中追加劑量</a:t>
          </a:r>
          <a:r>
            <a:rPr lang="en-US" altLang="zh-TW" sz="2400" kern="1200" dirty="0" smtClean="0">
              <a:latin typeface="+mn-lt"/>
              <a:ea typeface="微軟正黑體" panose="020B0604030504040204" pitchFamily="34" charset="-120"/>
            </a:rPr>
            <a:t>(</a:t>
          </a:r>
          <a:r>
            <a:rPr lang="zh-TW" altLang="en-US" sz="2400" kern="1200" dirty="0" smtClean="0">
              <a:latin typeface="+mn-lt"/>
              <a:ea typeface="微軟正黑體" panose="020B0604030504040204" pitchFamily="34" charset="-120"/>
            </a:rPr>
            <a:t>手術時間過長、血量流失過多</a:t>
          </a:r>
          <a:r>
            <a:rPr lang="en-US" altLang="zh-TW" sz="2400" kern="1200" dirty="0" smtClean="0">
              <a:latin typeface="+mn-lt"/>
              <a:ea typeface="微軟正黑體" panose="020B0604030504040204" pitchFamily="34" charset="-120"/>
            </a:rPr>
            <a:t>)</a:t>
          </a:r>
          <a:endParaRPr lang="zh-TW" altLang="en-US" sz="2400" kern="1200" dirty="0">
            <a:latin typeface="+mn-lt"/>
            <a:ea typeface="微軟正黑體" panose="020B0604030504040204" pitchFamily="34" charset="-120"/>
          </a:endParaRPr>
        </a:p>
      </dsp:txBody>
      <dsp:txXfrm>
        <a:off x="2576160" y="245504"/>
        <a:ext cx="8079226" cy="1473026"/>
      </dsp:txXfrm>
    </dsp:sp>
    <dsp:sp modelId="{8DACC9E9-29F7-41E5-932E-8CAD77422819}">
      <dsp:nvSpPr>
        <dsp:cNvPr id="0" name=""/>
        <dsp:cNvSpPr/>
      </dsp:nvSpPr>
      <dsp:spPr>
        <a:xfrm>
          <a:off x="2414" y="0"/>
          <a:ext cx="2571330" cy="19640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b="1" kern="1200" dirty="0" smtClean="0">
              <a:latin typeface="+mn-lt"/>
              <a:ea typeface="微軟正黑體" panose="020B0604030504040204" pitchFamily="34" charset="-120"/>
            </a:rPr>
            <a:t>手術前</a:t>
          </a:r>
          <a:endParaRPr lang="zh-TW" altLang="en-US" sz="5100" b="1" kern="1200" dirty="0">
            <a:latin typeface="+mn-lt"/>
            <a:ea typeface="微軟正黑體" panose="020B0604030504040204" pitchFamily="34" charset="-120"/>
          </a:endParaRPr>
        </a:p>
      </dsp:txBody>
      <dsp:txXfrm>
        <a:off x="98290" y="95876"/>
        <a:ext cx="2379578" cy="1772282"/>
      </dsp:txXfrm>
    </dsp:sp>
    <dsp:sp modelId="{7FE9E931-249D-4BCA-8494-041A967887CF}">
      <dsp:nvSpPr>
        <dsp:cNvPr id="0" name=""/>
        <dsp:cNvSpPr/>
      </dsp:nvSpPr>
      <dsp:spPr>
        <a:xfrm>
          <a:off x="2547060" y="2127796"/>
          <a:ext cx="8844452" cy="19640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mn-lt"/>
              <a:ea typeface="微軟正黑體" panose="020B0604030504040204" pitchFamily="34" charset="-120"/>
            </a:rPr>
            <a:t>適當皮膚準備：適當去除毛髮</a:t>
          </a:r>
          <a:r>
            <a:rPr lang="en-US" altLang="zh-TW" sz="2200" kern="1200" dirty="0" smtClean="0">
              <a:latin typeface="+mn-lt"/>
              <a:ea typeface="微軟正黑體" panose="020B0604030504040204" pitchFamily="34" charset="-120"/>
            </a:rPr>
            <a:t>(</a:t>
          </a:r>
          <a:r>
            <a:rPr lang="zh-TW" altLang="en-US" sz="2200" kern="1200" dirty="0" smtClean="0">
              <a:latin typeface="+mn-lt"/>
              <a:ea typeface="微軟正黑體" panose="020B0604030504040204" pitchFamily="34" charset="-120"/>
            </a:rPr>
            <a:t>盡量避免剃毛、避免使用剃刀</a:t>
          </a:r>
          <a:r>
            <a:rPr lang="en-US" altLang="zh-TW" sz="2200" kern="1200" dirty="0" smtClean="0">
              <a:latin typeface="+mn-lt"/>
              <a:ea typeface="微軟正黑體" panose="020B0604030504040204" pitchFamily="34" charset="-120"/>
            </a:rPr>
            <a:t>)</a:t>
          </a:r>
          <a:r>
            <a:rPr lang="zh-TW" altLang="en-US" sz="2200" kern="1200" dirty="0" smtClean="0">
              <a:latin typeface="+mn-lt"/>
              <a:ea typeface="微軟正黑體" panose="020B0604030504040204" pitchFamily="34" charset="-120"/>
            </a:rPr>
            <a:t>、手術前沐浴、手術前皮膚消毒準備</a:t>
          </a:r>
          <a:endParaRPr lang="zh-TW" altLang="en-US" sz="2200" kern="1200" dirty="0">
            <a:latin typeface="+mn-lt"/>
            <a:ea typeface="微軟正黑體" panose="020B0604030504040204" pitchFamily="34" charset="-120"/>
          </a:endParaRPr>
        </a:p>
        <a:p>
          <a:pPr marL="228600" lvl="1" indent="-228600" algn="l" defTabSz="977900">
            <a:lnSpc>
              <a:spcPct val="90000"/>
            </a:lnSpc>
            <a:spcBef>
              <a:spcPct val="0"/>
            </a:spcBef>
            <a:spcAft>
              <a:spcPct val="15000"/>
            </a:spcAft>
            <a:buChar char="••"/>
          </a:pPr>
          <a:r>
            <a:rPr lang="zh-TW" altLang="en-US" sz="2200" kern="1200" dirty="0" smtClean="0">
              <a:latin typeface="+mn-lt"/>
              <a:ea typeface="微軟正黑體" panose="020B0604030504040204" pitchFamily="34" charset="-120"/>
            </a:rPr>
            <a:t>維持病人體溫高於攝氏</a:t>
          </a:r>
          <a:r>
            <a:rPr lang="en-US" altLang="zh-TW" sz="2200" kern="1200" dirty="0" smtClean="0">
              <a:latin typeface="+mn-lt"/>
              <a:ea typeface="微軟正黑體" panose="020B0604030504040204" pitchFamily="34" charset="-120"/>
            </a:rPr>
            <a:t>36</a:t>
          </a:r>
          <a:r>
            <a:rPr lang="zh-TW" altLang="en-US" sz="2200" kern="1200" dirty="0" smtClean="0">
              <a:latin typeface="+mn-lt"/>
              <a:ea typeface="微軟正黑體" panose="020B0604030504040204" pitchFamily="34" charset="-120"/>
            </a:rPr>
            <a:t>度</a:t>
          </a:r>
          <a:endParaRPr lang="zh-TW" altLang="en-US" sz="2200" kern="1200" dirty="0">
            <a:latin typeface="+mn-lt"/>
            <a:ea typeface="微軟正黑體" panose="020B0604030504040204" pitchFamily="34" charset="-120"/>
          </a:endParaRPr>
        </a:p>
      </dsp:txBody>
      <dsp:txXfrm>
        <a:off x="2547060" y="2373300"/>
        <a:ext cx="8107939" cy="1473026"/>
      </dsp:txXfrm>
    </dsp:sp>
    <dsp:sp modelId="{CF85A8DA-AB86-4172-B694-FA630AED3910}">
      <dsp:nvSpPr>
        <dsp:cNvPr id="0" name=""/>
        <dsp:cNvSpPr/>
      </dsp:nvSpPr>
      <dsp:spPr>
        <a:xfrm>
          <a:off x="0" y="2144117"/>
          <a:ext cx="2546581" cy="19640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b="1" kern="1200" dirty="0" smtClean="0">
              <a:latin typeface="+mn-lt"/>
              <a:ea typeface="微軟正黑體" panose="020B0604030504040204" pitchFamily="34" charset="-120"/>
            </a:rPr>
            <a:t>手術中</a:t>
          </a:r>
          <a:endParaRPr lang="zh-TW" altLang="en-US" sz="5100" b="1" kern="1200" dirty="0">
            <a:latin typeface="+mn-lt"/>
            <a:ea typeface="微軟正黑體" panose="020B0604030504040204" pitchFamily="34" charset="-120"/>
          </a:endParaRPr>
        </a:p>
      </dsp:txBody>
      <dsp:txXfrm>
        <a:off x="95876" y="2239993"/>
        <a:ext cx="2354829" cy="1772282"/>
      </dsp:txXfrm>
    </dsp:sp>
    <dsp:sp modelId="{A996AF4C-DC89-4D9D-88A4-5E3822530872}">
      <dsp:nvSpPr>
        <dsp:cNvPr id="0" name=""/>
        <dsp:cNvSpPr/>
      </dsp:nvSpPr>
      <dsp:spPr>
        <a:xfrm>
          <a:off x="2628933" y="4320877"/>
          <a:ext cx="8757758" cy="196403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zh-TW" altLang="en-US" sz="2200" b="0" kern="1200" dirty="0" smtClean="0">
              <a:latin typeface="+mn-lt"/>
              <a:ea typeface="微軟正黑體" panose="020B0604030504040204" pitchFamily="34" charset="-120"/>
            </a:rPr>
            <a:t>術後傷口照護：以無菌敷料覆蓋傷口 </a:t>
          </a:r>
          <a:r>
            <a:rPr lang="en-US" altLang="en-US" sz="2200" b="0" kern="1200" dirty="0" smtClean="0">
              <a:latin typeface="+mn-lt"/>
              <a:ea typeface="微軟正黑體" panose="020B0604030504040204" pitchFamily="34" charset="-120"/>
            </a:rPr>
            <a:t>48 </a:t>
          </a:r>
          <a:r>
            <a:rPr lang="zh-TW" altLang="en-US" sz="2200" b="0" kern="1200" dirty="0" smtClean="0">
              <a:latin typeface="+mn-lt"/>
              <a:ea typeface="微軟正黑體" panose="020B0604030504040204" pitchFamily="34" charset="-120"/>
            </a:rPr>
            <a:t>小時、敷料更換之無菌技術、手部衛生</a:t>
          </a:r>
          <a:endParaRPr lang="zh-TW" altLang="en-US" sz="2200" b="0" kern="1200" dirty="0">
            <a:latin typeface="+mn-lt"/>
            <a:ea typeface="微軟正黑體" panose="020B0604030504040204" pitchFamily="34" charset="-120"/>
          </a:endParaRPr>
        </a:p>
        <a:p>
          <a:pPr marL="228600" lvl="1" indent="-228600" algn="l" defTabSz="977900">
            <a:lnSpc>
              <a:spcPct val="90000"/>
            </a:lnSpc>
            <a:spcBef>
              <a:spcPct val="0"/>
            </a:spcBef>
            <a:spcAft>
              <a:spcPct val="15000"/>
            </a:spcAft>
            <a:buChar char="••"/>
          </a:pPr>
          <a:r>
            <a:rPr lang="zh-TW" altLang="en-US" sz="2200" b="0" kern="1200" dirty="0" smtClean="0">
              <a:latin typeface="+mn-lt"/>
              <a:ea typeface="微軟正黑體" panose="020B0604030504040204" pitchFamily="34" charset="-120"/>
            </a:rPr>
            <a:t>術後傷口感染監測</a:t>
          </a:r>
          <a:endParaRPr lang="zh-TW" altLang="en-US" sz="2200" b="0" kern="1200" dirty="0">
            <a:latin typeface="+mn-lt"/>
            <a:ea typeface="微軟正黑體" panose="020B0604030504040204" pitchFamily="34" charset="-120"/>
          </a:endParaRPr>
        </a:p>
      </dsp:txBody>
      <dsp:txXfrm>
        <a:off x="2628933" y="4566381"/>
        <a:ext cx="8021245" cy="1473026"/>
      </dsp:txXfrm>
    </dsp:sp>
    <dsp:sp modelId="{4DA7C304-39A3-476B-9BDE-2D86483E29B2}">
      <dsp:nvSpPr>
        <dsp:cNvPr id="0" name=""/>
        <dsp:cNvSpPr/>
      </dsp:nvSpPr>
      <dsp:spPr>
        <a:xfrm>
          <a:off x="0" y="4288234"/>
          <a:ext cx="2623726" cy="19640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TW" altLang="en-US" sz="5100" b="1" kern="1200" dirty="0" smtClean="0">
              <a:latin typeface="+mn-lt"/>
              <a:ea typeface="微軟正黑體" panose="020B0604030504040204" pitchFamily="34" charset="-120"/>
            </a:rPr>
            <a:t>手術後</a:t>
          </a:r>
          <a:endParaRPr lang="zh-TW" altLang="en-US" sz="5100" kern="1200" dirty="0">
            <a:latin typeface="+mn-lt"/>
            <a:ea typeface="微軟正黑體" panose="020B0604030504040204" pitchFamily="34" charset="-120"/>
          </a:endParaRPr>
        </a:p>
      </dsp:txBody>
      <dsp:txXfrm>
        <a:off x="95876" y="4384110"/>
        <a:ext cx="2431974" cy="1772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0C8C-377A-445E-AF3F-30A327FF3F88}">
      <dsp:nvSpPr>
        <dsp:cNvPr id="0" name=""/>
        <dsp:cNvSpPr/>
      </dsp:nvSpPr>
      <dsp:spPr>
        <a:xfrm rot="10800000">
          <a:off x="0" y="0"/>
          <a:ext cx="8676820" cy="1571228"/>
        </a:xfrm>
        <a:prstGeom prst="trapezoid">
          <a:avLst>
            <a:gd name="adj" fmla="val 69029"/>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zh-TW" altLang="en-US" sz="4400" b="1" kern="1200" dirty="0" smtClean="0">
              <a:latin typeface="+mn-lt"/>
              <a:ea typeface="微軟正黑體" panose="020B0604030504040204" pitchFamily="34" charset="-120"/>
            </a:rPr>
            <a:t>所有於</a:t>
          </a:r>
          <a:r>
            <a:rPr lang="zh-TW" altLang="en-US" sz="4400" b="1" kern="1200" dirty="0" smtClean="0">
              <a:solidFill>
                <a:srgbClr val="0000FF"/>
              </a:solidFill>
              <a:latin typeface="+mn-lt"/>
              <a:ea typeface="微軟正黑體" panose="020B0604030504040204" pitchFamily="34" charset="-120"/>
            </a:rPr>
            <a:t>手術室</a:t>
          </a:r>
          <a:r>
            <a:rPr lang="zh-TW" altLang="en-US" sz="4400" b="1" kern="1200" dirty="0" smtClean="0">
              <a:latin typeface="+mn-lt"/>
              <a:ea typeface="微軟正黑體" panose="020B0604030504040204" pitchFamily="34" charset="-120"/>
            </a:rPr>
            <a:t>內接受</a:t>
          </a:r>
          <a:r>
            <a:rPr lang="zh-TW" altLang="en-US" sz="4400" b="1" kern="1200" dirty="0" smtClean="0">
              <a:solidFill>
                <a:srgbClr val="0000FF"/>
              </a:solidFill>
              <a:latin typeface="+mn-lt"/>
              <a:ea typeface="微軟正黑體" panose="020B0604030504040204" pitchFamily="34" charset="-120"/>
            </a:rPr>
            <a:t>手術</a:t>
          </a:r>
          <a:r>
            <a:rPr lang="zh-TW" altLang="en-US" sz="4400" b="1" kern="1200" dirty="0" smtClean="0">
              <a:latin typeface="+mn-lt"/>
              <a:ea typeface="微軟正黑體" panose="020B0604030504040204" pitchFamily="34" charset="-120"/>
            </a:rPr>
            <a:t>之</a:t>
          </a:r>
          <a:r>
            <a:rPr lang="zh-TW" altLang="en-US" sz="4400" b="1" kern="1200" dirty="0" smtClean="0">
              <a:solidFill>
                <a:srgbClr val="0000FF"/>
              </a:solidFill>
              <a:latin typeface="+mn-lt"/>
              <a:ea typeface="微軟正黑體" panose="020B0604030504040204" pitchFamily="34" charset="-120"/>
            </a:rPr>
            <a:t>住院</a:t>
          </a:r>
          <a:r>
            <a:rPr lang="zh-TW" altLang="en-US" sz="4400" b="1" kern="1200" dirty="0" smtClean="0">
              <a:latin typeface="+mn-lt"/>
              <a:ea typeface="微軟正黑體" panose="020B0604030504040204" pitchFamily="34" charset="-120"/>
            </a:rPr>
            <a:t>病人</a:t>
          </a:r>
          <a:endParaRPr lang="zh-TW" altLang="en-US" sz="4400" b="1" kern="1200" dirty="0">
            <a:latin typeface="+mn-lt"/>
            <a:ea typeface="微軟正黑體" panose="020B0604030504040204" pitchFamily="34" charset="-120"/>
          </a:endParaRPr>
        </a:p>
      </dsp:txBody>
      <dsp:txXfrm rot="-10800000">
        <a:off x="1518443" y="0"/>
        <a:ext cx="5639933" cy="1571228"/>
      </dsp:txXfrm>
    </dsp:sp>
    <dsp:sp modelId="{F68C2DAA-F180-41A3-8F4D-BDC27F37AFAE}">
      <dsp:nvSpPr>
        <dsp:cNvPr id="0" name=""/>
        <dsp:cNvSpPr/>
      </dsp:nvSpPr>
      <dsp:spPr>
        <a:xfrm rot="10800000">
          <a:off x="1084602" y="1571228"/>
          <a:ext cx="6507614" cy="1571228"/>
        </a:xfrm>
        <a:prstGeom prst="trapezoid">
          <a:avLst>
            <a:gd name="adj" fmla="val 69029"/>
          </a:avLst>
        </a:prstGeom>
        <a:gradFill rotWithShape="0">
          <a:gsLst>
            <a:gs pos="0">
              <a:schemeClr val="accent4">
                <a:shade val="80000"/>
                <a:hueOff val="-171094"/>
                <a:satOff val="0"/>
                <a:lumOff val="11292"/>
                <a:alphaOff val="0"/>
                <a:lumMod val="110000"/>
                <a:satMod val="105000"/>
                <a:tint val="67000"/>
              </a:schemeClr>
            </a:gs>
            <a:gs pos="50000">
              <a:schemeClr val="accent4">
                <a:shade val="80000"/>
                <a:hueOff val="-171094"/>
                <a:satOff val="0"/>
                <a:lumOff val="11292"/>
                <a:alphaOff val="0"/>
                <a:lumMod val="105000"/>
                <a:satMod val="103000"/>
                <a:tint val="73000"/>
              </a:schemeClr>
            </a:gs>
            <a:gs pos="100000">
              <a:schemeClr val="accent4">
                <a:shade val="80000"/>
                <a:hueOff val="-171094"/>
                <a:satOff val="0"/>
                <a:lumOff val="112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altLang="zh-TW" sz="4400" b="1" kern="1200" dirty="0" smtClean="0">
              <a:latin typeface="+mn-lt"/>
              <a:ea typeface="微軟正黑體" panose="020B0604030504040204" pitchFamily="34" charset="-120"/>
            </a:rPr>
            <a:t>ASA</a:t>
          </a:r>
          <a:r>
            <a:rPr lang="zh-TW" altLang="en-US" sz="4400" b="1" kern="1200" dirty="0" smtClean="0">
              <a:latin typeface="+mn-lt"/>
              <a:ea typeface="微軟正黑體" panose="020B0604030504040204" pitchFamily="34" charset="-120"/>
            </a:rPr>
            <a:t> </a:t>
          </a:r>
          <a:r>
            <a:rPr lang="en-US" altLang="zh-TW" sz="4400" b="1" kern="1200" dirty="0" smtClean="0">
              <a:latin typeface="+mn-lt"/>
              <a:ea typeface="微軟正黑體" panose="020B0604030504040204" pitchFamily="34" charset="-120"/>
            </a:rPr>
            <a:t>&lt;</a:t>
          </a:r>
          <a:r>
            <a:rPr lang="zh-TW" altLang="en-US" sz="4400" b="1" kern="1200" dirty="0" smtClean="0">
              <a:latin typeface="+mn-lt"/>
              <a:ea typeface="微軟正黑體" panose="020B0604030504040204" pitchFamily="34" charset="-120"/>
            </a:rPr>
            <a:t> </a:t>
          </a:r>
          <a:r>
            <a:rPr lang="en-US" altLang="zh-TW" sz="6600" b="1" kern="1200" dirty="0" smtClean="0">
              <a:solidFill>
                <a:srgbClr val="0000FF"/>
              </a:solidFill>
              <a:latin typeface="+mn-lt"/>
              <a:ea typeface="微軟正黑體" panose="020B0604030504040204" pitchFamily="34" charset="-120"/>
            </a:rPr>
            <a:t>6</a:t>
          </a:r>
          <a:r>
            <a:rPr lang="zh-TW" altLang="en-US" sz="6600" b="1" kern="1200" dirty="0" smtClean="0">
              <a:latin typeface="+mn-lt"/>
              <a:ea typeface="微軟正黑體" panose="020B0604030504040204" pitchFamily="34" charset="-120"/>
            </a:rPr>
            <a:t> </a:t>
          </a:r>
          <a:r>
            <a:rPr lang="zh-TW" altLang="en-US" sz="4400" b="1" kern="1200" dirty="0" smtClean="0">
              <a:latin typeface="+mn-lt"/>
              <a:ea typeface="微軟正黑體" panose="020B0604030504040204" pitchFamily="34" charset="-120"/>
            </a:rPr>
            <a:t>分</a:t>
          </a:r>
          <a:endParaRPr lang="zh-TW" altLang="en-US" sz="4400" b="1" kern="1200" dirty="0">
            <a:latin typeface="+mn-lt"/>
            <a:ea typeface="微軟正黑體" panose="020B0604030504040204" pitchFamily="34" charset="-120"/>
          </a:endParaRPr>
        </a:p>
      </dsp:txBody>
      <dsp:txXfrm rot="-10800000">
        <a:off x="2223435" y="1571228"/>
        <a:ext cx="4229949" cy="1571228"/>
      </dsp:txXfrm>
    </dsp:sp>
    <dsp:sp modelId="{72AA290C-16DA-40F9-8127-345AD8F75A77}">
      <dsp:nvSpPr>
        <dsp:cNvPr id="0" name=""/>
        <dsp:cNvSpPr/>
      </dsp:nvSpPr>
      <dsp:spPr>
        <a:xfrm rot="10800000">
          <a:off x="2169205" y="3142456"/>
          <a:ext cx="4338410" cy="1571228"/>
        </a:xfrm>
        <a:prstGeom prst="trapezoid">
          <a:avLst>
            <a:gd name="adj" fmla="val 69029"/>
          </a:avLst>
        </a:prstGeom>
        <a:gradFill rotWithShape="0">
          <a:gsLst>
            <a:gs pos="0">
              <a:schemeClr val="accent4">
                <a:shade val="80000"/>
                <a:hueOff val="-342189"/>
                <a:satOff val="0"/>
                <a:lumOff val="22583"/>
                <a:alphaOff val="0"/>
                <a:lumMod val="110000"/>
                <a:satMod val="105000"/>
                <a:tint val="67000"/>
              </a:schemeClr>
            </a:gs>
            <a:gs pos="50000">
              <a:schemeClr val="accent4">
                <a:shade val="80000"/>
                <a:hueOff val="-342189"/>
                <a:satOff val="0"/>
                <a:lumOff val="22583"/>
                <a:alphaOff val="0"/>
                <a:lumMod val="105000"/>
                <a:satMod val="103000"/>
                <a:tint val="73000"/>
              </a:schemeClr>
            </a:gs>
            <a:gs pos="100000">
              <a:schemeClr val="accent4">
                <a:shade val="80000"/>
                <a:hueOff val="-342189"/>
                <a:satOff val="0"/>
                <a:lumOff val="225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mn-lt"/>
              <a:ea typeface="微軟正黑體" panose="020B0604030504040204" pitchFamily="34" charset="-120"/>
            </a:rPr>
            <a:t>無相同深度之</a:t>
          </a:r>
          <a:r>
            <a:rPr lang="en-US" altLang="zh-TW" sz="3200" b="1" kern="1200" dirty="0" smtClean="0">
              <a:latin typeface="+mn-lt"/>
              <a:ea typeface="微軟正黑體" panose="020B0604030504040204" pitchFamily="34" charset="-120"/>
            </a:rPr>
            <a:t>POTAS</a:t>
          </a:r>
          <a:endParaRPr lang="zh-TW" altLang="en-US" sz="3200" b="1" kern="1200" dirty="0">
            <a:latin typeface="+mn-lt"/>
            <a:ea typeface="微軟正黑體" panose="020B0604030504040204" pitchFamily="34" charset="-120"/>
          </a:endParaRPr>
        </a:p>
      </dsp:txBody>
      <dsp:txXfrm rot="-10800000">
        <a:off x="2928426" y="3142456"/>
        <a:ext cx="2819966" cy="1571228"/>
      </dsp:txXfrm>
    </dsp:sp>
    <dsp:sp modelId="{FCE8FA4F-1560-4083-8151-AF6928E83D63}">
      <dsp:nvSpPr>
        <dsp:cNvPr id="0" name=""/>
        <dsp:cNvSpPr/>
      </dsp:nvSpPr>
      <dsp:spPr>
        <a:xfrm rot="10800000">
          <a:off x="3253807" y="4713684"/>
          <a:ext cx="2169205" cy="1571228"/>
        </a:xfrm>
        <a:prstGeom prst="trapezoid">
          <a:avLst>
            <a:gd name="adj" fmla="val 69029"/>
          </a:avLst>
        </a:prstGeom>
        <a:gradFill rotWithShape="0">
          <a:gsLst>
            <a:gs pos="0">
              <a:schemeClr val="accent4">
                <a:shade val="80000"/>
                <a:hueOff val="-513283"/>
                <a:satOff val="0"/>
                <a:lumOff val="33875"/>
                <a:alphaOff val="0"/>
                <a:lumMod val="110000"/>
                <a:satMod val="105000"/>
                <a:tint val="67000"/>
              </a:schemeClr>
            </a:gs>
            <a:gs pos="50000">
              <a:schemeClr val="accent4">
                <a:shade val="80000"/>
                <a:hueOff val="-513283"/>
                <a:satOff val="0"/>
                <a:lumOff val="33875"/>
                <a:alphaOff val="0"/>
                <a:lumMod val="105000"/>
                <a:satMod val="103000"/>
                <a:tint val="73000"/>
              </a:schemeClr>
            </a:gs>
            <a:gs pos="100000">
              <a:schemeClr val="accent4">
                <a:shade val="80000"/>
                <a:hueOff val="-513283"/>
                <a:satOff val="0"/>
                <a:lumOff val="33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mn-lt"/>
              <a:ea typeface="微軟正黑體" panose="020B0604030504040204" pitchFamily="34" charset="-120"/>
            </a:rPr>
            <a:t>符合手術部位感染通報定義</a:t>
          </a:r>
          <a:endParaRPr lang="zh-TW" altLang="en-US" sz="2600" b="1" kern="1200" dirty="0">
            <a:latin typeface="+mn-lt"/>
            <a:ea typeface="微軟正黑體" panose="020B0604030504040204" pitchFamily="34" charset="-120"/>
          </a:endParaRPr>
        </a:p>
      </dsp:txBody>
      <dsp:txXfrm rot="-10800000">
        <a:off x="3253807" y="4713684"/>
        <a:ext cx="2169205" cy="15712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448" cy="497918"/>
          </a:xfrm>
          <a:prstGeom prst="rect">
            <a:avLst/>
          </a:prstGeom>
        </p:spPr>
        <p:txBody>
          <a:bodyPr vert="horz" lIns="91307" tIns="45652" rIns="91307"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1"/>
            <a:ext cx="2945448" cy="497918"/>
          </a:xfrm>
          <a:prstGeom prst="rect">
            <a:avLst/>
          </a:prstGeom>
        </p:spPr>
        <p:txBody>
          <a:bodyPr vert="horz" lIns="91307" tIns="45652" rIns="91307" bIns="45652" rtlCol="0"/>
          <a:lstStyle>
            <a:lvl1pPr algn="r">
              <a:defRPr sz="1200"/>
            </a:lvl1pPr>
          </a:lstStyle>
          <a:p>
            <a:fld id="{3DBBD683-9066-4E76-A0A3-A8EF32D3776A}" type="datetimeFigureOut">
              <a:rPr kumimoji="1" lang="ja-JP" altLang="en-US" smtClean="0"/>
              <a:pPr/>
              <a:t>2018/1/15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07" tIns="45652" rIns="91307" bIns="45652" rtlCol="0" anchor="ctr"/>
          <a:lstStyle/>
          <a:p>
            <a:endParaRPr lang="ja-JP" altLang="en-US"/>
          </a:p>
        </p:txBody>
      </p:sp>
      <p:sp>
        <p:nvSpPr>
          <p:cNvPr id="5" name="ノート プレースホルダー 4"/>
          <p:cNvSpPr>
            <a:spLocks noGrp="1"/>
          </p:cNvSpPr>
          <p:nvPr>
            <p:ph type="body" sz="quarter" idx="3"/>
          </p:nvPr>
        </p:nvSpPr>
        <p:spPr>
          <a:xfrm>
            <a:off x="680085" y="4777793"/>
            <a:ext cx="5437506" cy="3908812"/>
          </a:xfrm>
          <a:prstGeom prst="rect">
            <a:avLst/>
          </a:prstGeom>
        </p:spPr>
        <p:txBody>
          <a:bodyPr vert="horz" lIns="91307" tIns="45652" rIns="91307"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30310"/>
            <a:ext cx="2945448" cy="497918"/>
          </a:xfrm>
          <a:prstGeom prst="rect">
            <a:avLst/>
          </a:prstGeom>
        </p:spPr>
        <p:txBody>
          <a:bodyPr vert="horz" lIns="91307" tIns="45652" rIns="91307"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30310"/>
            <a:ext cx="2945448" cy="497918"/>
          </a:xfrm>
          <a:prstGeom prst="rect">
            <a:avLst/>
          </a:prstGeom>
        </p:spPr>
        <p:txBody>
          <a:bodyPr vert="horz" lIns="91307" tIns="45652" rIns="91307" bIns="45652" rtlCol="0" anchor="b"/>
          <a:lstStyle>
            <a:lvl1pPr algn="r">
              <a:defRPr sz="1200"/>
            </a:lvl1pPr>
          </a:lstStyle>
          <a:p>
            <a:fld id="{CC381E90-8253-4412-8DFB-26B474784636}" type="slidenum">
              <a:rPr kumimoji="1" lang="ja-JP" altLang="en-US" smtClean="0"/>
              <a:pPr/>
              <a:t>‹#›</a:t>
            </a:fld>
            <a:endParaRPr kumimoji="1" lang="ja-JP" altLang="en-US"/>
          </a:p>
        </p:txBody>
      </p:sp>
    </p:spTree>
    <p:extLst>
      <p:ext uri="{BB962C8B-B14F-4D97-AF65-F5344CB8AC3E}">
        <p14:creationId xmlns:p14="http://schemas.microsoft.com/office/powerpoint/2010/main" val="1048151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1</a:t>
            </a:fld>
            <a:endParaRPr kumimoji="1" lang="ja-JP" altLang="en-US"/>
          </a:p>
        </p:txBody>
      </p:sp>
    </p:spTree>
    <p:extLst>
      <p:ext uri="{BB962C8B-B14F-4D97-AF65-F5344CB8AC3E}">
        <p14:creationId xmlns:p14="http://schemas.microsoft.com/office/powerpoint/2010/main" val="284113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排除了傷口沒打開</a:t>
            </a:r>
            <a:r>
              <a:rPr lang="en-US" altLang="zh-TW" dirty="0" smtClean="0"/>
              <a:t>/</a:t>
            </a:r>
            <a:r>
              <a:rPr lang="zh-TW" altLang="en-US" dirty="0" smtClean="0"/>
              <a:t>裂開即可採集非膿性檢體卻培養陽性的情形</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32</a:t>
            </a:fld>
            <a:endParaRPr kumimoji="1" lang="ja-JP" altLang="en-US"/>
          </a:p>
        </p:txBody>
      </p:sp>
    </p:spTree>
    <p:extLst>
      <p:ext uri="{BB962C8B-B14F-4D97-AF65-F5344CB8AC3E}">
        <p14:creationId xmlns:p14="http://schemas.microsoft.com/office/powerpoint/2010/main" val="383334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39</a:t>
            </a:fld>
            <a:endParaRPr kumimoji="1" lang="ja-JP" altLang="en-US"/>
          </a:p>
        </p:txBody>
      </p:sp>
    </p:spTree>
    <p:extLst>
      <p:ext uri="{BB962C8B-B14F-4D97-AF65-F5344CB8AC3E}">
        <p14:creationId xmlns:p14="http://schemas.microsoft.com/office/powerpoint/2010/main" val="364821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CBGB :</a:t>
            </a:r>
            <a:r>
              <a:rPr lang="zh-TW" altLang="en-US" baseline="0" dirty="0" smtClean="0"/>
              <a:t> </a:t>
            </a:r>
            <a:r>
              <a:rPr lang="en-US" altLang="zh-TW" dirty="0" smtClean="0"/>
              <a:t>Coronary artery bypass graft with both chest and donor site incisions </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44</a:t>
            </a:fld>
            <a:endParaRPr kumimoji="1" lang="ja-JP" altLang="en-US"/>
          </a:p>
        </p:txBody>
      </p:sp>
    </p:spTree>
    <p:extLst>
      <p:ext uri="{BB962C8B-B14F-4D97-AF65-F5344CB8AC3E}">
        <p14:creationId xmlns:p14="http://schemas.microsoft.com/office/powerpoint/2010/main" val="387164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38193EA-DA93-4D37-BFF8-A52AE05ADE7D}" type="slidenum">
              <a:rPr lang="en-US" altLang="zh-TW" smtClean="0"/>
              <a:pPr>
                <a:defRPr/>
              </a:pPr>
              <a:t>2</a:t>
            </a:fld>
            <a:endParaRPr lang="en-US" altLang="zh-TW"/>
          </a:p>
        </p:txBody>
      </p:sp>
    </p:spTree>
    <p:extLst>
      <p:ext uri="{BB962C8B-B14F-4D97-AF65-F5344CB8AC3E}">
        <p14:creationId xmlns:p14="http://schemas.microsoft.com/office/powerpoint/2010/main" val="179616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手術期間，發生低體溫的患者，會造成術後感染率增加，為正常體溫者的三倍。且造成住院天數延長 </a:t>
            </a:r>
            <a:r>
              <a:rPr lang="en-US" altLang="zh-TW" dirty="0" smtClean="0"/>
              <a:t>20%</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5</a:t>
            </a:fld>
            <a:endParaRPr kumimoji="1" lang="ja-JP" altLang="en-US"/>
          </a:p>
        </p:txBody>
      </p:sp>
    </p:spTree>
    <p:extLst>
      <p:ext uri="{BB962C8B-B14F-4D97-AF65-F5344CB8AC3E}">
        <p14:creationId xmlns:p14="http://schemas.microsoft.com/office/powerpoint/2010/main" val="64761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醫中一年約</a:t>
            </a:r>
            <a:r>
              <a:rPr lang="en-US" altLang="zh-TW" dirty="0" smtClean="0"/>
              <a:t>334</a:t>
            </a:r>
          </a:p>
          <a:p>
            <a:r>
              <a:rPr lang="zh-TW" altLang="en-US" dirty="0" smtClean="0"/>
              <a:t>區域醫院一年約 </a:t>
            </a:r>
            <a:r>
              <a:rPr lang="en-US" altLang="zh-TW" dirty="0" smtClean="0"/>
              <a:t>223</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6</a:t>
            </a:fld>
            <a:endParaRPr kumimoji="1" lang="ja-JP" altLang="en-US"/>
          </a:p>
        </p:txBody>
      </p:sp>
    </p:spTree>
    <p:extLst>
      <p:ext uri="{BB962C8B-B14F-4D97-AF65-F5344CB8AC3E}">
        <p14:creationId xmlns:p14="http://schemas.microsoft.com/office/powerpoint/2010/main" val="310220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總而言之</a:t>
            </a:r>
            <a:r>
              <a:rPr lang="en-US" altLang="zh-TW" dirty="0" smtClean="0"/>
              <a:t>~</a:t>
            </a:r>
            <a:r>
              <a:rPr lang="zh-TW" altLang="en-US" dirty="0" smtClean="0"/>
              <a:t>定義很重要</a:t>
            </a:r>
            <a:r>
              <a:rPr lang="en-US" altLang="zh-TW" dirty="0" smtClean="0"/>
              <a:t>!!</a:t>
            </a:r>
          </a:p>
          <a:p>
            <a:endParaRPr lang="en-US" altLang="zh-TW" dirty="0" smtClean="0"/>
          </a:p>
          <a:p>
            <a:r>
              <a:rPr lang="zh-TW" altLang="en-US" dirty="0" smtClean="0"/>
              <a:t>事不成則禮樂不興，禮樂不興則刑罰不中</a:t>
            </a:r>
            <a:r>
              <a:rPr lang="en-US" altLang="zh-TW" dirty="0" smtClean="0"/>
              <a:t>(8)</a:t>
            </a:r>
            <a:r>
              <a:rPr lang="zh-TW" altLang="en-US" dirty="0" smtClean="0"/>
              <a:t>，刑罰不中，則民無所錯手足</a:t>
            </a:r>
            <a:r>
              <a:rPr lang="en-US" altLang="zh-TW" dirty="0" smtClean="0"/>
              <a:t>(9)</a:t>
            </a:r>
            <a:r>
              <a:rPr lang="zh-TW" altLang="en-US" dirty="0" smtClean="0"/>
              <a:t>。故君子名</a:t>
            </a:r>
            <a:r>
              <a:rPr lang="en-US" altLang="zh-TW" dirty="0" smtClean="0"/>
              <a:t>(10)</a:t>
            </a:r>
            <a:r>
              <a:rPr lang="zh-TW" altLang="en-US" dirty="0" smtClean="0"/>
              <a:t>之必可言也，言之必可行也。君子於其言，無所苟</a:t>
            </a:r>
            <a:r>
              <a:rPr lang="en-US" altLang="zh-TW" dirty="0" smtClean="0"/>
              <a:t>(11)</a:t>
            </a:r>
            <a:r>
              <a:rPr lang="zh-TW" altLang="en-US" dirty="0" smtClean="0"/>
              <a:t>而已矣。」</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8</a:t>
            </a:fld>
            <a:endParaRPr kumimoji="1" lang="ja-JP" altLang="en-US"/>
          </a:p>
        </p:txBody>
      </p:sp>
    </p:spTree>
    <p:extLst>
      <p:ext uri="{BB962C8B-B14F-4D97-AF65-F5344CB8AC3E}">
        <p14:creationId xmlns:p14="http://schemas.microsoft.com/office/powerpoint/2010/main" val="141886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手冊電子檔中有提供糖尿病診斷碼</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13</a:t>
            </a:fld>
            <a:endParaRPr kumimoji="1" lang="ja-JP" altLang="en-US"/>
          </a:p>
        </p:txBody>
      </p:sp>
    </p:spTree>
    <p:extLst>
      <p:ext uri="{BB962C8B-B14F-4D97-AF65-F5344CB8AC3E}">
        <p14:creationId xmlns:p14="http://schemas.microsoft.com/office/powerpoint/2010/main" val="119240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手冊電子檔中有提供糖尿病診斷碼</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16</a:t>
            </a:fld>
            <a:endParaRPr kumimoji="1" lang="ja-JP" altLang="en-US"/>
          </a:p>
        </p:txBody>
      </p:sp>
    </p:spTree>
    <p:extLst>
      <p:ext uri="{BB962C8B-B14F-4D97-AF65-F5344CB8AC3E}">
        <p14:creationId xmlns:p14="http://schemas.microsoft.com/office/powerpoint/2010/main" val="264967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手冊電子檔中有提供糖尿病診斷碼</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17</a:t>
            </a:fld>
            <a:endParaRPr kumimoji="1" lang="ja-JP" altLang="en-US"/>
          </a:p>
        </p:txBody>
      </p:sp>
    </p:spTree>
    <p:extLst>
      <p:ext uri="{BB962C8B-B14F-4D97-AF65-F5344CB8AC3E}">
        <p14:creationId xmlns:p14="http://schemas.microsoft.com/office/powerpoint/2010/main" val="193885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手冊電子檔中有提供糖尿病診斷碼</a:t>
            </a:r>
            <a:endParaRPr lang="zh-TW" altLang="en-US" dirty="0"/>
          </a:p>
        </p:txBody>
      </p:sp>
      <p:sp>
        <p:nvSpPr>
          <p:cNvPr id="4" name="投影片編號版面配置區 3"/>
          <p:cNvSpPr>
            <a:spLocks noGrp="1"/>
          </p:cNvSpPr>
          <p:nvPr>
            <p:ph type="sldNum" sz="quarter" idx="10"/>
          </p:nvPr>
        </p:nvSpPr>
        <p:spPr/>
        <p:txBody>
          <a:bodyPr/>
          <a:lstStyle/>
          <a:p>
            <a:fld id="{CC381E90-8253-4412-8DFB-26B474784636}" type="slidenum">
              <a:rPr kumimoji="1" lang="ja-JP" altLang="en-US" smtClean="0"/>
              <a:pPr/>
              <a:t>25</a:t>
            </a:fld>
            <a:endParaRPr kumimoji="1" lang="ja-JP" altLang="en-US"/>
          </a:p>
        </p:txBody>
      </p:sp>
    </p:spTree>
    <p:extLst>
      <p:ext uri="{BB962C8B-B14F-4D97-AF65-F5344CB8AC3E}">
        <p14:creationId xmlns:p14="http://schemas.microsoft.com/office/powerpoint/2010/main" val="176913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C5C193-1922-40FB-AAC6-939C139C18F1}"/>
              </a:ext>
            </a:extLst>
          </p:cNvPr>
          <p:cNvSpPr>
            <a:spLocks noGrp="1"/>
          </p:cNvSpPr>
          <p:nvPr>
            <p:ph type="ctrTitle"/>
          </p:nvPr>
        </p:nvSpPr>
        <p:spPr>
          <a:xfrm>
            <a:off x="1651000" y="1621191"/>
            <a:ext cx="9906000" cy="3448756"/>
          </a:xfrm>
        </p:spPr>
        <p:txBody>
          <a:bodyPr anchor="b"/>
          <a:lstStyle>
            <a:lvl1pPr algn="ctr">
              <a:defRPr sz="6500"/>
            </a:lvl1pPr>
          </a:lstStyle>
          <a:p>
            <a:r>
              <a:rPr lang="zh-TW" altLang="en-US"/>
              <a:t>按一下以編輯母片標題樣式</a:t>
            </a:r>
          </a:p>
        </p:txBody>
      </p:sp>
      <p:sp>
        <p:nvSpPr>
          <p:cNvPr id="3" name="副標題 2">
            <a:extLst>
              <a:ext uri="{FF2B5EF4-FFF2-40B4-BE49-F238E27FC236}">
                <a16:creationId xmlns:a16="http://schemas.microsoft.com/office/drawing/2014/main" id="{1C11DA00-D413-4331-A574-20661D239CCE}"/>
              </a:ext>
            </a:extLst>
          </p:cNvPr>
          <p:cNvSpPr>
            <a:spLocks noGrp="1"/>
          </p:cNvSpPr>
          <p:nvPr>
            <p:ph type="subTitle" idx="1"/>
          </p:nvPr>
        </p:nvSpPr>
        <p:spPr>
          <a:xfrm>
            <a:off x="1651000" y="5202944"/>
            <a:ext cx="9906000" cy="2391656"/>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BE138CF-B8F0-4795-8122-A4A24D36B745}"/>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5" name="頁尾版面配置區 4">
            <a:extLst>
              <a:ext uri="{FF2B5EF4-FFF2-40B4-BE49-F238E27FC236}">
                <a16:creationId xmlns:a16="http://schemas.microsoft.com/office/drawing/2014/main" id="{E3CC1670-5A87-4AFA-AF12-2506671A9742}"/>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8C381A51-9847-4EF7-8A02-117640F1D1E2}"/>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239404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1F953A-23E0-471C-AB37-56931B86C01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9CA933F-0A30-45FE-85F8-428D2C7E1D54}"/>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632A1A6-3DB4-4A76-9AC9-9FFE108F1FF6}"/>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5" name="頁尾版面配置區 4">
            <a:extLst>
              <a:ext uri="{FF2B5EF4-FFF2-40B4-BE49-F238E27FC236}">
                <a16:creationId xmlns:a16="http://schemas.microsoft.com/office/drawing/2014/main" id="{09DA2F6D-1D06-4958-884A-E42D8D33AFEA}"/>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0542D828-F352-47A7-8B01-F24D7537E00C}"/>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16128708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1FA151A-4683-4BD9-A6E7-B93E6B811CF1}"/>
              </a:ext>
            </a:extLst>
          </p:cNvPr>
          <p:cNvSpPr>
            <a:spLocks noGrp="1"/>
          </p:cNvSpPr>
          <p:nvPr>
            <p:ph type="title" orient="vert"/>
          </p:nvPr>
        </p:nvSpPr>
        <p:spPr>
          <a:xfrm>
            <a:off x="9451975" y="527403"/>
            <a:ext cx="2847975" cy="8394877"/>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AC3C9E0-CC4D-4339-A095-FFF9730DED0C}"/>
              </a:ext>
            </a:extLst>
          </p:cNvPr>
          <p:cNvSpPr>
            <a:spLocks noGrp="1"/>
          </p:cNvSpPr>
          <p:nvPr>
            <p:ph type="body" orient="vert" idx="1"/>
          </p:nvPr>
        </p:nvSpPr>
        <p:spPr>
          <a:xfrm>
            <a:off x="908050" y="527403"/>
            <a:ext cx="8378825" cy="839487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4FBA50-CCC2-494E-98C6-A27A133BCCB1}"/>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5" name="頁尾版面配置區 4">
            <a:extLst>
              <a:ext uri="{FF2B5EF4-FFF2-40B4-BE49-F238E27FC236}">
                <a16:creationId xmlns:a16="http://schemas.microsoft.com/office/drawing/2014/main" id="{A019FDC2-6D51-4630-BA76-7521969E53CF}"/>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50319E17-1431-4A98-BD17-41936AB85FFB}"/>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1406733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87A6F-6FF8-43B4-B3F2-AC7A0C93FF35}"/>
              </a:ext>
            </a:extLst>
          </p:cNvPr>
          <p:cNvSpPr>
            <a:spLocks noGrp="1"/>
          </p:cNvSpPr>
          <p:nvPr>
            <p:ph type="title"/>
          </p:nvPr>
        </p:nvSpPr>
        <p:spPr/>
        <p:txBody>
          <a:bodyPr>
            <a:normAutofit/>
          </a:bodyPr>
          <a:lstStyle>
            <a:lvl1pPr>
              <a:defRPr sz="5400" b="1">
                <a:latin typeface="+mn-lt"/>
                <a:ea typeface="微軟正黑體" panose="020B0604030504040204" pitchFamily="34" charset="-120"/>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2BF60F84-6D9C-4059-8DD7-9E954B47F362}"/>
              </a:ext>
            </a:extLst>
          </p:cNvPr>
          <p:cNvSpPr>
            <a:spLocks noGrp="1"/>
          </p:cNvSpPr>
          <p:nvPr>
            <p:ph idx="1"/>
          </p:nvPr>
        </p:nvSpPr>
        <p:spPr/>
        <p:txBody>
          <a:bodyPr>
            <a:normAutofit/>
          </a:bodyPr>
          <a:lstStyle>
            <a:lvl1pPr>
              <a:lnSpc>
                <a:spcPct val="100000"/>
              </a:lnSpc>
              <a:defRPr sz="4000" b="1">
                <a:latin typeface="+mn-lt"/>
                <a:ea typeface="微軟正黑體" panose="020B0604030504040204" pitchFamily="34" charset="-120"/>
              </a:defRPr>
            </a:lvl1pPr>
            <a:lvl2pPr>
              <a:lnSpc>
                <a:spcPct val="100000"/>
              </a:lnSpc>
              <a:defRPr sz="3600" b="0">
                <a:latin typeface="+mn-lt"/>
                <a:ea typeface="微軟正黑體" panose="020B0604030504040204" pitchFamily="34" charset="-120"/>
              </a:defRPr>
            </a:lvl2pPr>
            <a:lvl3pPr>
              <a:lnSpc>
                <a:spcPct val="100000"/>
              </a:lnSpc>
              <a:defRPr sz="3200" b="0" i="0">
                <a:latin typeface="+mn-lt"/>
                <a:ea typeface="微軟正黑體" panose="020B0604030504040204" pitchFamily="34" charset="-120"/>
              </a:defRPr>
            </a:lvl3pPr>
            <a:lvl4pPr>
              <a:lnSpc>
                <a:spcPct val="100000"/>
              </a:lnSpc>
              <a:defRPr sz="2800" b="0">
                <a:latin typeface="+mn-lt"/>
                <a:ea typeface="微軟正黑體" panose="020B0604030504040204" pitchFamily="34" charset="-120"/>
              </a:defRPr>
            </a:lvl4pPr>
            <a:lvl5pPr>
              <a:lnSpc>
                <a:spcPct val="100000"/>
              </a:lnSpc>
              <a:defRPr sz="2800" b="0">
                <a:latin typeface="+mn-lt"/>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C1BE90F5-A3E7-4FF9-BE14-4906F274FC42}"/>
              </a:ext>
            </a:extLst>
          </p:cNvPr>
          <p:cNvSpPr>
            <a:spLocks noGrp="1"/>
          </p:cNvSpPr>
          <p:nvPr>
            <p:ph type="dt" sz="half" idx="10"/>
          </p:nvPr>
        </p:nvSpPr>
        <p:spPr/>
        <p:txBody>
          <a:bodyPr/>
          <a:lstStyle>
            <a:lvl1pPr>
              <a:defRPr>
                <a:latin typeface="+mn-lt"/>
                <a:ea typeface="微軟正黑體" panose="020B0604030504040204" pitchFamily="34" charset="-120"/>
              </a:defRPr>
            </a:lvl1pPr>
          </a:lstStyle>
          <a:p>
            <a:fld id="{9F3E05F3-180A-4F8D-9CBB-D5C33DAC9F2A}" type="datetimeFigureOut">
              <a:rPr kumimoji="1" lang="ja-JP" altLang="en-US" smtClean="0"/>
              <a:pPr/>
              <a:t>2018/1/15</a:t>
            </a:fld>
            <a:endParaRPr kumimoji="1" lang="ja-JP" altLang="en-US"/>
          </a:p>
        </p:txBody>
      </p:sp>
      <p:sp>
        <p:nvSpPr>
          <p:cNvPr id="5" name="頁尾版面配置區 4">
            <a:extLst>
              <a:ext uri="{FF2B5EF4-FFF2-40B4-BE49-F238E27FC236}">
                <a16:creationId xmlns:a16="http://schemas.microsoft.com/office/drawing/2014/main" id="{7872D779-5639-4BB6-974C-701B4711FC8E}"/>
              </a:ext>
            </a:extLst>
          </p:cNvPr>
          <p:cNvSpPr>
            <a:spLocks noGrp="1"/>
          </p:cNvSpPr>
          <p:nvPr>
            <p:ph type="ftr" sz="quarter" idx="11"/>
          </p:nvPr>
        </p:nvSpPr>
        <p:spPr/>
        <p:txBody>
          <a:bodyPr/>
          <a:lstStyle>
            <a:lvl1pPr>
              <a:defRPr>
                <a:latin typeface="+mn-lt"/>
                <a:ea typeface="微軟正黑體" panose="020B0604030504040204" pitchFamily="34" charset="-120"/>
              </a:defRPr>
            </a:lvl1pPr>
          </a:lstStyle>
          <a:p>
            <a:endParaRPr kumimoji="1" lang="ja-JP" altLang="en-US"/>
          </a:p>
        </p:txBody>
      </p:sp>
      <p:sp>
        <p:nvSpPr>
          <p:cNvPr id="6" name="投影片編號版面配置區 5">
            <a:extLst>
              <a:ext uri="{FF2B5EF4-FFF2-40B4-BE49-F238E27FC236}">
                <a16:creationId xmlns:a16="http://schemas.microsoft.com/office/drawing/2014/main" id="{F3D2E607-ED69-4A9E-8405-1C8E979D354A}"/>
              </a:ext>
            </a:extLst>
          </p:cNvPr>
          <p:cNvSpPr>
            <a:spLocks noGrp="1"/>
          </p:cNvSpPr>
          <p:nvPr>
            <p:ph type="sldNum" sz="quarter" idx="12"/>
          </p:nvPr>
        </p:nvSpPr>
        <p:spPr/>
        <p:txBody>
          <a:bodyPr/>
          <a:lstStyle>
            <a:lvl1pPr>
              <a:defRPr>
                <a:latin typeface="+mn-lt"/>
                <a:ea typeface="微軟正黑體" panose="020B0604030504040204" pitchFamily="34" charset="-120"/>
              </a:defRPr>
            </a:lvl1p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416572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B2EFBC-F91C-4772-88B7-A7B518BEC5AC}"/>
              </a:ext>
            </a:extLst>
          </p:cNvPr>
          <p:cNvSpPr>
            <a:spLocks noGrp="1"/>
          </p:cNvSpPr>
          <p:nvPr>
            <p:ph type="title"/>
          </p:nvPr>
        </p:nvSpPr>
        <p:spPr>
          <a:xfrm>
            <a:off x="901171" y="2469622"/>
            <a:ext cx="11391900" cy="4120620"/>
          </a:xfrm>
        </p:spPr>
        <p:txBody>
          <a:bodyPr anchor="b"/>
          <a:lstStyle>
            <a:lvl1pPr>
              <a:defRPr sz="6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DA2FBFAE-D319-4605-98C7-A4DB41B00C90}"/>
              </a:ext>
            </a:extLst>
          </p:cNvPr>
          <p:cNvSpPr>
            <a:spLocks noGrp="1"/>
          </p:cNvSpPr>
          <p:nvPr>
            <p:ph type="body" idx="1"/>
          </p:nvPr>
        </p:nvSpPr>
        <p:spPr>
          <a:xfrm>
            <a:off x="901171" y="6629225"/>
            <a:ext cx="11391900" cy="2166937"/>
          </a:xfrm>
        </p:spPr>
        <p:txBody>
          <a:bodyPr/>
          <a:lstStyle>
            <a:lvl1pPr marL="0" indent="0">
              <a:buNone/>
              <a:defRPr sz="2600">
                <a:solidFill>
                  <a:schemeClr val="tx1">
                    <a:tint val="75000"/>
                  </a:schemeClr>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E6CD872F-2AF5-410C-BE44-B72166D2F8FA}"/>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5" name="頁尾版面配置區 4">
            <a:extLst>
              <a:ext uri="{FF2B5EF4-FFF2-40B4-BE49-F238E27FC236}">
                <a16:creationId xmlns:a16="http://schemas.microsoft.com/office/drawing/2014/main" id="{D3D41DD7-3B75-4DFE-B5BA-BC9281A8C751}"/>
              </a:ext>
            </a:extLst>
          </p:cNvPr>
          <p:cNvSpPr>
            <a:spLocks noGrp="1"/>
          </p:cNvSpPr>
          <p:nvPr>
            <p:ph type="ftr" sz="quarter" idx="11"/>
          </p:nvPr>
        </p:nvSpPr>
        <p:spPr/>
        <p:txBody>
          <a:bodyPr/>
          <a:lstStyle/>
          <a:p>
            <a:endParaRPr kumimoji="1" lang="ja-JP" altLang="en-US"/>
          </a:p>
        </p:txBody>
      </p:sp>
      <p:sp>
        <p:nvSpPr>
          <p:cNvPr id="6" name="投影片編號版面配置區 5">
            <a:extLst>
              <a:ext uri="{FF2B5EF4-FFF2-40B4-BE49-F238E27FC236}">
                <a16:creationId xmlns:a16="http://schemas.microsoft.com/office/drawing/2014/main" id="{E4487356-2B5A-4F5D-90A5-9D5DB99E9F16}"/>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26800580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69FD66-68F0-4CC0-84F7-8634B8D5660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21B4A4E-21D8-439D-88DF-74B5D66E6A79}"/>
              </a:ext>
            </a:extLst>
          </p:cNvPr>
          <p:cNvSpPr>
            <a:spLocks noGrp="1"/>
          </p:cNvSpPr>
          <p:nvPr>
            <p:ph sz="half" idx="1"/>
          </p:nvPr>
        </p:nvSpPr>
        <p:spPr>
          <a:xfrm>
            <a:off x="908050" y="2637014"/>
            <a:ext cx="5613400" cy="628526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0927123-1514-45E9-A5E7-BB0130EF938A}"/>
              </a:ext>
            </a:extLst>
          </p:cNvPr>
          <p:cNvSpPr>
            <a:spLocks noGrp="1"/>
          </p:cNvSpPr>
          <p:nvPr>
            <p:ph sz="half" idx="2"/>
          </p:nvPr>
        </p:nvSpPr>
        <p:spPr>
          <a:xfrm>
            <a:off x="6686550" y="2637014"/>
            <a:ext cx="5613400" cy="628526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A14567F-CA02-4F27-8036-5DEED268273F}"/>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6" name="頁尾版面配置區 5">
            <a:extLst>
              <a:ext uri="{FF2B5EF4-FFF2-40B4-BE49-F238E27FC236}">
                <a16:creationId xmlns:a16="http://schemas.microsoft.com/office/drawing/2014/main" id="{FAA5D694-1556-4F1D-B965-B4A695A5CDD9}"/>
              </a:ext>
            </a:extLst>
          </p:cNvPr>
          <p:cNvSpPr>
            <a:spLocks noGrp="1"/>
          </p:cNvSpPr>
          <p:nvPr>
            <p:ph type="ftr" sz="quarter" idx="11"/>
          </p:nvPr>
        </p:nvSpPr>
        <p:spPr/>
        <p:txBody>
          <a:bodyPr/>
          <a:lstStyle/>
          <a:p>
            <a:endParaRPr kumimoji="1" lang="ja-JP" altLang="en-US"/>
          </a:p>
        </p:txBody>
      </p:sp>
      <p:sp>
        <p:nvSpPr>
          <p:cNvPr id="7" name="投影片編號版面配置區 6">
            <a:extLst>
              <a:ext uri="{FF2B5EF4-FFF2-40B4-BE49-F238E27FC236}">
                <a16:creationId xmlns:a16="http://schemas.microsoft.com/office/drawing/2014/main" id="{ACB77984-17D5-44AA-B0CB-4A0E5F48D738}"/>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39573094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0B82C8-F151-416F-9740-85923E026879}"/>
              </a:ext>
            </a:extLst>
          </p:cNvPr>
          <p:cNvSpPr>
            <a:spLocks noGrp="1"/>
          </p:cNvSpPr>
          <p:nvPr>
            <p:ph type="title"/>
          </p:nvPr>
        </p:nvSpPr>
        <p:spPr>
          <a:xfrm>
            <a:off x="909770" y="527404"/>
            <a:ext cx="11391900" cy="1914702"/>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0A5D7B2-86B7-4F06-95BE-416520DB6B9A}"/>
              </a:ext>
            </a:extLst>
          </p:cNvPr>
          <p:cNvSpPr>
            <a:spLocks noGrp="1"/>
          </p:cNvSpPr>
          <p:nvPr>
            <p:ph type="body" idx="1"/>
          </p:nvPr>
        </p:nvSpPr>
        <p:spPr>
          <a:xfrm>
            <a:off x="909771" y="2428347"/>
            <a:ext cx="5587603" cy="1190095"/>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798DD81-26F4-4DDE-80E3-AEEA1E4FBADD}"/>
              </a:ext>
            </a:extLst>
          </p:cNvPr>
          <p:cNvSpPr>
            <a:spLocks noGrp="1"/>
          </p:cNvSpPr>
          <p:nvPr>
            <p:ph sz="half" idx="2"/>
          </p:nvPr>
        </p:nvSpPr>
        <p:spPr>
          <a:xfrm>
            <a:off x="909771" y="3618442"/>
            <a:ext cx="5587603" cy="532218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14A4744-0A2F-426F-A2CA-4498A50743F9}"/>
              </a:ext>
            </a:extLst>
          </p:cNvPr>
          <p:cNvSpPr>
            <a:spLocks noGrp="1"/>
          </p:cNvSpPr>
          <p:nvPr>
            <p:ph type="body" sz="quarter" idx="3"/>
          </p:nvPr>
        </p:nvSpPr>
        <p:spPr>
          <a:xfrm>
            <a:off x="6686550" y="2428347"/>
            <a:ext cx="5615120" cy="1190095"/>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72CC38FB-2A79-498C-8EB7-6A6A8CFD1C4E}"/>
              </a:ext>
            </a:extLst>
          </p:cNvPr>
          <p:cNvSpPr>
            <a:spLocks noGrp="1"/>
          </p:cNvSpPr>
          <p:nvPr>
            <p:ph sz="quarter" idx="4"/>
          </p:nvPr>
        </p:nvSpPr>
        <p:spPr>
          <a:xfrm>
            <a:off x="6686550" y="3618442"/>
            <a:ext cx="5615120" cy="532218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44AE615-DCB0-4891-A685-D2F0FEC4AAE1}"/>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8" name="頁尾版面配置區 7">
            <a:extLst>
              <a:ext uri="{FF2B5EF4-FFF2-40B4-BE49-F238E27FC236}">
                <a16:creationId xmlns:a16="http://schemas.microsoft.com/office/drawing/2014/main" id="{1FEA5DC1-250F-4F52-B3B1-A444CBA00424}"/>
              </a:ext>
            </a:extLst>
          </p:cNvPr>
          <p:cNvSpPr>
            <a:spLocks noGrp="1"/>
          </p:cNvSpPr>
          <p:nvPr>
            <p:ph type="ftr" sz="quarter" idx="11"/>
          </p:nvPr>
        </p:nvSpPr>
        <p:spPr/>
        <p:txBody>
          <a:bodyPr/>
          <a:lstStyle/>
          <a:p>
            <a:endParaRPr kumimoji="1" lang="ja-JP" altLang="en-US"/>
          </a:p>
        </p:txBody>
      </p:sp>
      <p:sp>
        <p:nvSpPr>
          <p:cNvPr id="9" name="投影片編號版面配置區 8">
            <a:extLst>
              <a:ext uri="{FF2B5EF4-FFF2-40B4-BE49-F238E27FC236}">
                <a16:creationId xmlns:a16="http://schemas.microsoft.com/office/drawing/2014/main" id="{E9A4AF03-99CF-4FB9-ACA5-00658AD2233A}"/>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22745983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9ACA87-3129-4B46-8271-A2FE9E08162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233FB78-1D77-46E3-B160-491A2B1951D7}"/>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4" name="頁尾版面配置區 3">
            <a:extLst>
              <a:ext uri="{FF2B5EF4-FFF2-40B4-BE49-F238E27FC236}">
                <a16:creationId xmlns:a16="http://schemas.microsoft.com/office/drawing/2014/main" id="{1105FCFB-890B-4623-BDB0-2D7804035167}"/>
              </a:ext>
            </a:extLst>
          </p:cNvPr>
          <p:cNvSpPr>
            <a:spLocks noGrp="1"/>
          </p:cNvSpPr>
          <p:nvPr>
            <p:ph type="ftr" sz="quarter" idx="11"/>
          </p:nvPr>
        </p:nvSpPr>
        <p:spPr/>
        <p:txBody>
          <a:bodyPr/>
          <a:lstStyle/>
          <a:p>
            <a:endParaRPr kumimoji="1" lang="ja-JP" altLang="en-US"/>
          </a:p>
        </p:txBody>
      </p:sp>
      <p:sp>
        <p:nvSpPr>
          <p:cNvPr id="5" name="投影片編號版面配置區 4">
            <a:extLst>
              <a:ext uri="{FF2B5EF4-FFF2-40B4-BE49-F238E27FC236}">
                <a16:creationId xmlns:a16="http://schemas.microsoft.com/office/drawing/2014/main" id="{A5BBB248-4F46-44C9-A233-163CA2A56DFB}"/>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3192219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1C2EA44-69DE-4348-99B6-8C01B97B66AD}"/>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3" name="頁尾版面配置區 2">
            <a:extLst>
              <a:ext uri="{FF2B5EF4-FFF2-40B4-BE49-F238E27FC236}">
                <a16:creationId xmlns:a16="http://schemas.microsoft.com/office/drawing/2014/main" id="{362F32FE-D609-4809-9D66-1F1CB80383D3}"/>
              </a:ext>
            </a:extLst>
          </p:cNvPr>
          <p:cNvSpPr>
            <a:spLocks noGrp="1"/>
          </p:cNvSpPr>
          <p:nvPr>
            <p:ph type="ftr" sz="quarter" idx="11"/>
          </p:nvPr>
        </p:nvSpPr>
        <p:spPr/>
        <p:txBody>
          <a:bodyPr/>
          <a:lstStyle/>
          <a:p>
            <a:endParaRPr kumimoji="1" lang="ja-JP" altLang="en-US"/>
          </a:p>
        </p:txBody>
      </p:sp>
      <p:sp>
        <p:nvSpPr>
          <p:cNvPr id="4" name="投影片編號版面配置區 3">
            <a:extLst>
              <a:ext uri="{FF2B5EF4-FFF2-40B4-BE49-F238E27FC236}">
                <a16:creationId xmlns:a16="http://schemas.microsoft.com/office/drawing/2014/main" id="{826C4958-9A60-45F8-AD03-96C2C30D6F0A}"/>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2727234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B97F74-A37D-4E0B-868D-A00081B5AFC9}"/>
              </a:ext>
            </a:extLst>
          </p:cNvPr>
          <p:cNvSpPr>
            <a:spLocks noGrp="1"/>
          </p:cNvSpPr>
          <p:nvPr>
            <p:ph type="title"/>
          </p:nvPr>
        </p:nvSpPr>
        <p:spPr>
          <a:xfrm>
            <a:off x="909771" y="660400"/>
            <a:ext cx="4259923" cy="2311400"/>
          </a:xfrm>
        </p:spPr>
        <p:txBody>
          <a:bodyPr anchor="b"/>
          <a:lstStyle>
            <a:lvl1pPr>
              <a:defRPr sz="3467"/>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C832DD6-27E0-45BF-A741-0D1A95497E77}"/>
              </a:ext>
            </a:extLst>
          </p:cNvPr>
          <p:cNvSpPr>
            <a:spLocks noGrp="1"/>
          </p:cNvSpPr>
          <p:nvPr>
            <p:ph idx="1"/>
          </p:nvPr>
        </p:nvSpPr>
        <p:spPr>
          <a:xfrm>
            <a:off x="5615120" y="1426281"/>
            <a:ext cx="6686550" cy="7039681"/>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5DA60D6-5B45-4119-BC4E-720DF5B230AB}"/>
              </a:ext>
            </a:extLst>
          </p:cNvPr>
          <p:cNvSpPr>
            <a:spLocks noGrp="1"/>
          </p:cNvSpPr>
          <p:nvPr>
            <p:ph type="body" sz="half" idx="2"/>
          </p:nvPr>
        </p:nvSpPr>
        <p:spPr>
          <a:xfrm>
            <a:off x="909771" y="2971800"/>
            <a:ext cx="4259923" cy="5505627"/>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zh-TW" altLang="en-US"/>
              <a:t>編輯母片文字樣式</a:t>
            </a:r>
          </a:p>
        </p:txBody>
      </p:sp>
      <p:sp>
        <p:nvSpPr>
          <p:cNvPr id="5" name="日期版面配置區 4">
            <a:extLst>
              <a:ext uri="{FF2B5EF4-FFF2-40B4-BE49-F238E27FC236}">
                <a16:creationId xmlns:a16="http://schemas.microsoft.com/office/drawing/2014/main" id="{4CB6798F-2448-4C47-84CE-636E82FDD9B7}"/>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6" name="頁尾版面配置區 5">
            <a:extLst>
              <a:ext uri="{FF2B5EF4-FFF2-40B4-BE49-F238E27FC236}">
                <a16:creationId xmlns:a16="http://schemas.microsoft.com/office/drawing/2014/main" id="{D0EC08D7-1554-48B1-ADF7-C5EC421BC9C8}"/>
              </a:ext>
            </a:extLst>
          </p:cNvPr>
          <p:cNvSpPr>
            <a:spLocks noGrp="1"/>
          </p:cNvSpPr>
          <p:nvPr>
            <p:ph type="ftr" sz="quarter" idx="11"/>
          </p:nvPr>
        </p:nvSpPr>
        <p:spPr/>
        <p:txBody>
          <a:bodyPr/>
          <a:lstStyle/>
          <a:p>
            <a:endParaRPr kumimoji="1" lang="ja-JP" altLang="en-US"/>
          </a:p>
        </p:txBody>
      </p:sp>
      <p:sp>
        <p:nvSpPr>
          <p:cNvPr id="7" name="投影片編號版面配置區 6">
            <a:extLst>
              <a:ext uri="{FF2B5EF4-FFF2-40B4-BE49-F238E27FC236}">
                <a16:creationId xmlns:a16="http://schemas.microsoft.com/office/drawing/2014/main" id="{2205394D-199E-4832-8BE2-6F9526429ABA}"/>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39745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353350-CD8A-4DAF-9B41-50D1953C770F}"/>
              </a:ext>
            </a:extLst>
          </p:cNvPr>
          <p:cNvSpPr>
            <a:spLocks noGrp="1"/>
          </p:cNvSpPr>
          <p:nvPr>
            <p:ph type="title"/>
          </p:nvPr>
        </p:nvSpPr>
        <p:spPr>
          <a:xfrm>
            <a:off x="909771" y="660400"/>
            <a:ext cx="4259923" cy="2311400"/>
          </a:xfrm>
        </p:spPr>
        <p:txBody>
          <a:bodyPr anchor="b"/>
          <a:lstStyle>
            <a:lvl1pPr>
              <a:defRPr sz="3467"/>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7E2D8E1-2C29-4E8C-B513-3F6AD8FED58B}"/>
              </a:ext>
            </a:extLst>
          </p:cNvPr>
          <p:cNvSpPr>
            <a:spLocks noGrp="1"/>
          </p:cNvSpPr>
          <p:nvPr>
            <p:ph type="pic" idx="1"/>
          </p:nvPr>
        </p:nvSpPr>
        <p:spPr>
          <a:xfrm>
            <a:off x="5615120" y="1426281"/>
            <a:ext cx="6686550" cy="7039681"/>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zh-TW" altLang="en-US"/>
          </a:p>
        </p:txBody>
      </p:sp>
      <p:sp>
        <p:nvSpPr>
          <p:cNvPr id="4" name="文字版面配置區 3">
            <a:extLst>
              <a:ext uri="{FF2B5EF4-FFF2-40B4-BE49-F238E27FC236}">
                <a16:creationId xmlns:a16="http://schemas.microsoft.com/office/drawing/2014/main" id="{4A260D33-EC53-4574-8376-6B0A969B058E}"/>
              </a:ext>
            </a:extLst>
          </p:cNvPr>
          <p:cNvSpPr>
            <a:spLocks noGrp="1"/>
          </p:cNvSpPr>
          <p:nvPr>
            <p:ph type="body" sz="half" idx="2"/>
          </p:nvPr>
        </p:nvSpPr>
        <p:spPr>
          <a:xfrm>
            <a:off x="909771" y="2971800"/>
            <a:ext cx="4259923" cy="5505627"/>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zh-TW" altLang="en-US"/>
              <a:t>編輯母片文字樣式</a:t>
            </a:r>
          </a:p>
        </p:txBody>
      </p:sp>
      <p:sp>
        <p:nvSpPr>
          <p:cNvPr id="5" name="日期版面配置區 4">
            <a:extLst>
              <a:ext uri="{FF2B5EF4-FFF2-40B4-BE49-F238E27FC236}">
                <a16:creationId xmlns:a16="http://schemas.microsoft.com/office/drawing/2014/main" id="{59320EC4-D178-40CD-8564-A6FEC546F694}"/>
              </a:ext>
            </a:extLst>
          </p:cNvPr>
          <p:cNvSpPr>
            <a:spLocks noGrp="1"/>
          </p:cNvSpPr>
          <p:nvPr>
            <p:ph type="dt" sz="half" idx="10"/>
          </p:nvPr>
        </p:nvSpPr>
        <p:spPr/>
        <p:txBody>
          <a:bodyPr/>
          <a:lstStyle/>
          <a:p>
            <a:fld id="{9F3E05F3-180A-4F8D-9CBB-D5C33DAC9F2A}" type="datetimeFigureOut">
              <a:rPr kumimoji="1" lang="ja-JP" altLang="en-US" smtClean="0"/>
              <a:pPr/>
              <a:t>2018/1/15</a:t>
            </a:fld>
            <a:endParaRPr kumimoji="1" lang="ja-JP" altLang="en-US"/>
          </a:p>
        </p:txBody>
      </p:sp>
      <p:sp>
        <p:nvSpPr>
          <p:cNvPr id="6" name="頁尾版面配置區 5">
            <a:extLst>
              <a:ext uri="{FF2B5EF4-FFF2-40B4-BE49-F238E27FC236}">
                <a16:creationId xmlns:a16="http://schemas.microsoft.com/office/drawing/2014/main" id="{895C5C06-1C29-476F-BAF7-72737C8139D9}"/>
              </a:ext>
            </a:extLst>
          </p:cNvPr>
          <p:cNvSpPr>
            <a:spLocks noGrp="1"/>
          </p:cNvSpPr>
          <p:nvPr>
            <p:ph type="ftr" sz="quarter" idx="11"/>
          </p:nvPr>
        </p:nvSpPr>
        <p:spPr/>
        <p:txBody>
          <a:bodyPr/>
          <a:lstStyle/>
          <a:p>
            <a:endParaRPr kumimoji="1" lang="ja-JP" altLang="en-US"/>
          </a:p>
        </p:txBody>
      </p:sp>
      <p:sp>
        <p:nvSpPr>
          <p:cNvPr id="7" name="投影片編號版面配置區 6">
            <a:extLst>
              <a:ext uri="{FF2B5EF4-FFF2-40B4-BE49-F238E27FC236}">
                <a16:creationId xmlns:a16="http://schemas.microsoft.com/office/drawing/2014/main" id="{A5D0BE16-1881-49CA-A9D4-6ACFAC42A083}"/>
              </a:ext>
            </a:extLst>
          </p:cNvPr>
          <p:cNvSpPr>
            <a:spLocks noGrp="1"/>
          </p:cNvSpPr>
          <p:nvPr>
            <p:ph type="sldNum" sz="quarter" idx="12"/>
          </p:nvPr>
        </p:nvSpPr>
        <p:spPr/>
        <p:txBody>
          <a:body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36753342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553717C-1090-40E9-B8D0-521BEF8BBBD3}"/>
              </a:ext>
            </a:extLst>
          </p:cNvPr>
          <p:cNvSpPr>
            <a:spLocks noGrp="1"/>
          </p:cNvSpPr>
          <p:nvPr>
            <p:ph type="title"/>
          </p:nvPr>
        </p:nvSpPr>
        <p:spPr>
          <a:xfrm>
            <a:off x="908050" y="527404"/>
            <a:ext cx="11391900" cy="191470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E336D87-D869-452C-AB71-D4C7B0E7ACCB}"/>
              </a:ext>
            </a:extLst>
          </p:cNvPr>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A539436-BE7D-4C16-8D03-234495F967D6}"/>
              </a:ext>
            </a:extLst>
          </p:cNvPr>
          <p:cNvSpPr>
            <a:spLocks noGrp="1"/>
          </p:cNvSpPr>
          <p:nvPr>
            <p:ph type="dt" sz="half" idx="2"/>
          </p:nvPr>
        </p:nvSpPr>
        <p:spPr>
          <a:xfrm>
            <a:off x="908050" y="9181395"/>
            <a:ext cx="2971800" cy="527403"/>
          </a:xfrm>
          <a:prstGeom prst="rect">
            <a:avLst/>
          </a:prstGeom>
        </p:spPr>
        <p:txBody>
          <a:bodyPr vert="horz" lIns="91440" tIns="45720" rIns="91440" bIns="45720" rtlCol="0" anchor="ctr"/>
          <a:lstStyle>
            <a:lvl1pPr algn="l">
              <a:defRPr sz="1300">
                <a:solidFill>
                  <a:schemeClr val="tx1">
                    <a:tint val="75000"/>
                  </a:schemeClr>
                </a:solidFill>
              </a:defRPr>
            </a:lvl1pPr>
          </a:lstStyle>
          <a:p>
            <a:fld id="{9F3E05F3-180A-4F8D-9CBB-D5C33DAC9F2A}" type="datetimeFigureOut">
              <a:rPr kumimoji="1" lang="ja-JP" altLang="en-US" smtClean="0"/>
              <a:pPr/>
              <a:t>2018/1/15</a:t>
            </a:fld>
            <a:endParaRPr kumimoji="1" lang="ja-JP" altLang="en-US"/>
          </a:p>
        </p:txBody>
      </p:sp>
      <p:sp>
        <p:nvSpPr>
          <p:cNvPr id="5" name="頁尾版面配置區 4">
            <a:extLst>
              <a:ext uri="{FF2B5EF4-FFF2-40B4-BE49-F238E27FC236}">
                <a16:creationId xmlns:a16="http://schemas.microsoft.com/office/drawing/2014/main" id="{0466ACAC-9C5E-479D-A4A0-1E0581AC188F}"/>
              </a:ext>
            </a:extLst>
          </p:cNvPr>
          <p:cNvSpPr>
            <a:spLocks noGrp="1"/>
          </p:cNvSpPr>
          <p:nvPr>
            <p:ph type="ftr" sz="quarter" idx="3"/>
          </p:nvPr>
        </p:nvSpPr>
        <p:spPr>
          <a:xfrm>
            <a:off x="4375150" y="9181395"/>
            <a:ext cx="4457700" cy="527403"/>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投影片編號版面配置區 5">
            <a:extLst>
              <a:ext uri="{FF2B5EF4-FFF2-40B4-BE49-F238E27FC236}">
                <a16:creationId xmlns:a16="http://schemas.microsoft.com/office/drawing/2014/main" id="{DD2C68AC-1D4D-40F1-A5EA-CBD32A3C3CE6}"/>
              </a:ext>
            </a:extLst>
          </p:cNvPr>
          <p:cNvSpPr>
            <a:spLocks noGrp="1"/>
          </p:cNvSpPr>
          <p:nvPr>
            <p:ph type="sldNum" sz="quarter" idx="4"/>
          </p:nvPr>
        </p:nvSpPr>
        <p:spPr>
          <a:xfrm>
            <a:off x="9328150" y="9181395"/>
            <a:ext cx="2971800" cy="527403"/>
          </a:xfrm>
          <a:prstGeom prst="rect">
            <a:avLst/>
          </a:prstGeom>
        </p:spPr>
        <p:txBody>
          <a:bodyPr vert="horz" lIns="91440" tIns="45720" rIns="91440" bIns="45720" rtlCol="0" anchor="ctr"/>
          <a:lstStyle>
            <a:lvl1pPr algn="r">
              <a:defRPr sz="1300">
                <a:solidFill>
                  <a:schemeClr val="tx1">
                    <a:tint val="75000"/>
                  </a:schemeClr>
                </a:solidFill>
              </a:defRPr>
            </a:lvl1pPr>
          </a:lstStyle>
          <a:p>
            <a:fld id="{2EAEFE0E-5BE3-4120-8DA0-D1223F40CFD5}" type="slidenum">
              <a:rPr kumimoji="1" lang="ja-JP" altLang="en-US" smtClean="0"/>
              <a:pPr/>
              <a:t>‹#›</a:t>
            </a:fld>
            <a:endParaRPr kumimoji="1" lang="ja-JP" altLang="en-US"/>
          </a:p>
        </p:txBody>
      </p:sp>
    </p:spTree>
    <p:extLst>
      <p:ext uri="{BB962C8B-B14F-4D97-AF65-F5344CB8AC3E}">
        <p14:creationId xmlns:p14="http://schemas.microsoft.com/office/powerpoint/2010/main" val="29843564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90570" rtl="0" eaLnBrk="1" latinLnBrk="0" hangingPunct="1">
        <a:lnSpc>
          <a:spcPct val="90000"/>
        </a:lnSpc>
        <a:spcBef>
          <a:spcPct val="0"/>
        </a:spcBef>
        <a:buNone/>
        <a:defRPr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zh-TW"/>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1249859" y="1167348"/>
            <a:ext cx="11236601" cy="2123658"/>
          </a:xfrm>
          <a:prstGeom prst="rect">
            <a:avLst/>
          </a:prstGeom>
          <a:noFill/>
        </p:spPr>
        <p:txBody>
          <a:bodyPr wrap="square" rtlCol="0">
            <a:spAutoFit/>
          </a:bodyPr>
          <a:lstStyle/>
          <a:p>
            <a:pPr algn="ctr"/>
            <a:r>
              <a:rPr lang="zh-TW" altLang="en-US" sz="6600" b="1" dirty="0">
                <a:ea typeface="微軟正黑體" panose="020B0604030504040204" pitchFamily="34" charset="-120"/>
              </a:rPr>
              <a:t>新版監測定義 手術部位感染及綜合討論</a:t>
            </a:r>
            <a:endParaRPr kumimoji="1" lang="ja-JP" altLang="en-US" sz="6600" b="1" dirty="0">
              <a:ea typeface="微軟正黑體" panose="020B0604030504040204" pitchFamily="34" charset="-120"/>
            </a:endParaRPr>
          </a:p>
        </p:txBody>
      </p:sp>
      <p:sp>
        <p:nvSpPr>
          <p:cNvPr id="11" name="テキスト ボックス 10"/>
          <p:cNvSpPr txBox="1"/>
          <p:nvPr/>
        </p:nvSpPr>
        <p:spPr>
          <a:xfrm>
            <a:off x="1412853" y="6216335"/>
            <a:ext cx="10350762" cy="2308324"/>
          </a:xfrm>
          <a:prstGeom prst="rect">
            <a:avLst/>
          </a:prstGeom>
          <a:noFill/>
        </p:spPr>
        <p:txBody>
          <a:bodyPr wrap="square" rtlCol="0">
            <a:spAutoFit/>
          </a:bodyPr>
          <a:lstStyle/>
          <a:p>
            <a:pPr algn="ctr"/>
            <a:r>
              <a:rPr kumimoji="1" lang="zh-TW" altLang="en-US" sz="4800" b="1" dirty="0">
                <a:ea typeface="微軟正黑體" panose="020B0604030504040204" pitchFamily="34" charset="-120"/>
              </a:rPr>
              <a:t>鄔豪欣 </a:t>
            </a:r>
            <a:r>
              <a:rPr kumimoji="1" lang="zh-TW" altLang="en-US" sz="4800" b="1" dirty="0" smtClean="0">
                <a:ea typeface="微軟正黑體" panose="020B0604030504040204" pitchFamily="34" charset="-120"/>
              </a:rPr>
              <a:t>醫師</a:t>
            </a:r>
            <a:endParaRPr kumimoji="1" lang="en-US" altLang="zh-TW" sz="4800" b="1" dirty="0" smtClean="0">
              <a:ea typeface="微軟正黑體" panose="020B0604030504040204" pitchFamily="34" charset="-120"/>
            </a:endParaRPr>
          </a:p>
          <a:p>
            <a:pPr algn="ctr"/>
            <a:r>
              <a:rPr kumimoji="1" lang="zh-TW" altLang="en-US" sz="4800" b="1" dirty="0" smtClean="0">
                <a:ea typeface="微軟正黑體" panose="020B0604030504040204" pitchFamily="34" charset="-120"/>
              </a:rPr>
              <a:t>疾病管制署 感染管制與生物安全組 </a:t>
            </a:r>
            <a:endParaRPr kumimoji="1" lang="en-US" altLang="zh-TW" sz="4800" b="1" dirty="0" smtClean="0">
              <a:ea typeface="微軟正黑體" panose="020B0604030504040204" pitchFamily="34" charset="-120"/>
            </a:endParaRPr>
          </a:p>
          <a:p>
            <a:pPr algn="ctr"/>
            <a:r>
              <a:rPr kumimoji="1" lang="en-US" altLang="zh-TW" sz="4800" b="1" dirty="0" smtClean="0">
                <a:ea typeface="微軟正黑體" panose="020B0604030504040204" pitchFamily="34" charset="-120"/>
              </a:rPr>
              <a:t>2017/1/16</a:t>
            </a:r>
            <a:endParaRPr kumimoji="1" lang="en-US" altLang="zh-TW" sz="4800" b="1" dirty="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5000" dirty="0" smtClean="0"/>
              <a:t>名詞解釋</a:t>
            </a:r>
            <a:r>
              <a:rPr lang="en-US" altLang="zh-TW" sz="5000" dirty="0"/>
              <a:t> – </a:t>
            </a:r>
            <a:r>
              <a:rPr lang="zh-TW" altLang="zh-TW" sz="5000" dirty="0"/>
              <a:t>醫療照護相關感染判定</a:t>
            </a:r>
            <a:r>
              <a:rPr lang="zh-TW" altLang="zh-TW" sz="5000" dirty="0" smtClean="0"/>
              <a:t>準則</a:t>
            </a:r>
            <a:endParaRPr lang="zh-TW" altLang="en-US" sz="5000"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10</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117316447"/>
              </p:ext>
            </p:extLst>
          </p:nvPr>
        </p:nvGraphicFramePr>
        <p:xfrm>
          <a:off x="676453" y="2673161"/>
          <a:ext cx="11623497" cy="6277179"/>
        </p:xfrm>
        <a:graphic>
          <a:graphicData uri="http://schemas.openxmlformats.org/drawingml/2006/table">
            <a:tbl>
              <a:tblPr firstRow="1" bandRow="1">
                <a:tableStyleId>{F5AB1C69-6EDB-4FF4-983F-18BD219EF322}</a:tableStyleId>
              </a:tblPr>
              <a:tblGrid>
                <a:gridCol w="4368513">
                  <a:extLst>
                    <a:ext uri="{9D8B030D-6E8A-4147-A177-3AD203B41FA5}">
                      <a16:colId xmlns:a16="http://schemas.microsoft.com/office/drawing/2014/main" val="20000"/>
                    </a:ext>
                  </a:extLst>
                </a:gridCol>
                <a:gridCol w="1282119">
                  <a:extLst>
                    <a:ext uri="{9D8B030D-6E8A-4147-A177-3AD203B41FA5}">
                      <a16:colId xmlns:a16="http://schemas.microsoft.com/office/drawing/2014/main" val="20001"/>
                    </a:ext>
                  </a:extLst>
                </a:gridCol>
                <a:gridCol w="5972865">
                  <a:extLst>
                    <a:ext uri="{9D8B030D-6E8A-4147-A177-3AD203B41FA5}">
                      <a16:colId xmlns:a16="http://schemas.microsoft.com/office/drawing/2014/main" val="20002"/>
                    </a:ext>
                  </a:extLst>
                </a:gridCol>
              </a:tblGrid>
              <a:tr h="550333">
                <a:tc>
                  <a:txBody>
                    <a:bodyPr/>
                    <a:lstStyle/>
                    <a:p>
                      <a:pPr marL="0" indent="304800" algn="ctr" eaLnBrk="0" hangingPunct="0">
                        <a:lnSpc>
                          <a:spcPct val="100000"/>
                        </a:lnSpc>
                        <a:spcAft>
                          <a:spcPts val="0"/>
                        </a:spcAft>
                      </a:pPr>
                      <a:r>
                        <a:rPr lang="zh-TW" sz="2900" b="1" kern="100" dirty="0">
                          <a:solidFill>
                            <a:schemeClr val="tx1"/>
                          </a:solidFill>
                          <a:latin typeface="+mn-lt"/>
                          <a:ea typeface="微軟正黑體" pitchFamily="34" charset="-120"/>
                        </a:rPr>
                        <a:t>判定準則</a:t>
                      </a:r>
                    </a:p>
                  </a:txBody>
                  <a:tcPr marL="76569" marR="76569" marT="0" marB="0" anchor="ctr"/>
                </a:tc>
                <a:tc>
                  <a:txBody>
                    <a:bodyPr/>
                    <a:lstStyle/>
                    <a:p>
                      <a:pPr marL="0" indent="304800" algn="ctr" eaLnBrk="0" hangingPunct="0">
                        <a:lnSpc>
                          <a:spcPct val="100000"/>
                        </a:lnSpc>
                        <a:spcAft>
                          <a:spcPts val="0"/>
                        </a:spcAft>
                      </a:pPr>
                      <a:r>
                        <a:rPr lang="zh-TW" sz="2900" b="1" kern="100" dirty="0">
                          <a:solidFill>
                            <a:schemeClr val="tx1"/>
                          </a:solidFill>
                          <a:latin typeface="+mn-lt"/>
                          <a:ea typeface="微軟正黑體" pitchFamily="34" charset="-120"/>
                        </a:rPr>
                        <a:t>適用</a:t>
                      </a:r>
                    </a:p>
                  </a:txBody>
                  <a:tcPr marL="76569" marR="76569" marT="0" marB="0" anchor="ctr"/>
                </a:tc>
                <a:tc>
                  <a:txBody>
                    <a:bodyPr/>
                    <a:lstStyle/>
                    <a:p>
                      <a:pPr marL="0" indent="304800" algn="ctr" eaLnBrk="0" hangingPunct="0">
                        <a:lnSpc>
                          <a:spcPct val="100000"/>
                        </a:lnSpc>
                        <a:spcAft>
                          <a:spcPts val="0"/>
                        </a:spcAft>
                      </a:pPr>
                      <a:r>
                        <a:rPr lang="zh-TW" sz="2900" b="1" kern="100" dirty="0">
                          <a:solidFill>
                            <a:schemeClr val="tx1"/>
                          </a:solidFill>
                          <a:latin typeface="+mn-lt"/>
                          <a:ea typeface="微軟正黑體" pitchFamily="34" charset="-120"/>
                        </a:rPr>
                        <a:t>補充說明</a:t>
                      </a:r>
                    </a:p>
                  </a:txBody>
                  <a:tcPr marL="76569" marR="76569" marT="0" marB="0" anchor="ctr"/>
                </a:tc>
                <a:extLst>
                  <a:ext uri="{0D108BD9-81ED-4DB2-BD59-A6C34878D82A}">
                    <a16:rowId xmlns:a16="http://schemas.microsoft.com/office/drawing/2014/main" val="10000"/>
                  </a:ext>
                </a:extLst>
              </a:tr>
              <a:tr h="2308006">
                <a:tc>
                  <a:txBody>
                    <a:bodyPr/>
                    <a:lstStyle/>
                    <a:p>
                      <a:pPr marL="0" indent="0" algn="l" eaLnBrk="0" hangingPunct="0">
                        <a:lnSpc>
                          <a:spcPct val="100000"/>
                        </a:lnSpc>
                        <a:spcAft>
                          <a:spcPts val="0"/>
                        </a:spcAft>
                      </a:pPr>
                      <a:r>
                        <a:rPr lang="zh-TW" sz="2900" b="1" kern="100" dirty="0">
                          <a:solidFill>
                            <a:schemeClr val="tx1"/>
                          </a:solidFill>
                          <a:latin typeface="+mn-lt"/>
                          <a:ea typeface="微軟正黑體" pitchFamily="34" charset="-120"/>
                        </a:rPr>
                        <a:t>感染日期</a:t>
                      </a:r>
                      <a:r>
                        <a:rPr lang="en-US" sz="2900" b="1" kern="100" dirty="0">
                          <a:solidFill>
                            <a:schemeClr val="tx1"/>
                          </a:solidFill>
                          <a:latin typeface="+mn-lt"/>
                          <a:ea typeface="微軟正黑體" pitchFamily="34" charset="-120"/>
                        </a:rPr>
                        <a:t> </a:t>
                      </a:r>
                      <a:r>
                        <a:rPr lang="en-US" sz="2900" b="1" kern="100" dirty="0" smtClean="0">
                          <a:solidFill>
                            <a:schemeClr val="tx1"/>
                          </a:solidFill>
                          <a:latin typeface="+mn-lt"/>
                          <a:ea typeface="微軟正黑體" pitchFamily="34" charset="-120"/>
                        </a:rPr>
                        <a:t>(Date of Event, DOE</a:t>
                      </a:r>
                      <a:r>
                        <a:rPr lang="en-US" sz="2900" b="1" kern="100" dirty="0">
                          <a:solidFill>
                            <a:schemeClr val="tx1"/>
                          </a:solidFill>
                          <a:latin typeface="+mn-lt"/>
                          <a:ea typeface="微軟正黑體" pitchFamily="34" charset="-120"/>
                        </a:rPr>
                        <a:t>)</a:t>
                      </a:r>
                      <a:endParaRPr lang="zh-TW" sz="2900" b="1" kern="100" dirty="0">
                        <a:solidFill>
                          <a:schemeClr val="tx1"/>
                        </a:solidFill>
                        <a:latin typeface="+mn-lt"/>
                        <a:ea typeface="微軟正黑體" pitchFamily="34" charset="-120"/>
                      </a:endParaRPr>
                    </a:p>
                  </a:txBody>
                  <a:tcPr marL="76569" marR="76569" marT="0" marB="0" anchor="ctr"/>
                </a:tc>
                <a:tc>
                  <a:txBody>
                    <a:bodyPr/>
                    <a:lstStyle/>
                    <a:p>
                      <a:pPr marL="0" indent="0" algn="ctr" eaLnBrk="0" hangingPunct="0">
                        <a:lnSpc>
                          <a:spcPct val="100000"/>
                        </a:lnSpc>
                        <a:spcAft>
                          <a:spcPts val="0"/>
                        </a:spcAft>
                      </a:pPr>
                      <a:r>
                        <a:rPr lang="en-US" sz="2900" b="1" kern="100" dirty="0">
                          <a:solidFill>
                            <a:schemeClr val="tx1"/>
                          </a:solidFill>
                          <a:latin typeface="+mn-lt"/>
                          <a:ea typeface="微軟正黑體" pitchFamily="34" charset="-120"/>
                          <a:sym typeface="Symbol"/>
                        </a:rPr>
                        <a:t></a:t>
                      </a:r>
                      <a:endParaRPr lang="zh-TW" sz="2900" b="1" kern="100" dirty="0">
                        <a:solidFill>
                          <a:schemeClr val="tx1"/>
                        </a:solidFill>
                        <a:latin typeface="+mn-lt"/>
                        <a:ea typeface="微軟正黑體" pitchFamily="34" charset="-120"/>
                        <a:cs typeface="標楷體"/>
                      </a:endParaRPr>
                    </a:p>
                  </a:txBody>
                  <a:tcPr marL="76569" marR="76569" marT="0" marB="0" anchor="ctr"/>
                </a:tc>
                <a:tc>
                  <a:txBody>
                    <a:bodyPr/>
                    <a:lstStyle/>
                    <a:p>
                      <a:pPr marL="0" indent="0" algn="l" eaLnBrk="0" hangingPunct="0">
                        <a:lnSpc>
                          <a:spcPct val="100000"/>
                        </a:lnSpc>
                        <a:spcAft>
                          <a:spcPts val="0"/>
                        </a:spcAft>
                        <a:buFont typeface="Wingdings" pitchFamily="2" charset="2"/>
                        <a:buChar char="n"/>
                      </a:pPr>
                      <a:r>
                        <a:rPr lang="zh-TW" sz="2900" b="1" kern="100" dirty="0">
                          <a:solidFill>
                            <a:schemeClr val="tx1"/>
                          </a:solidFill>
                          <a:latin typeface="+mn-lt"/>
                          <a:ea typeface="微軟正黑體" pitchFamily="34" charset="-120"/>
                        </a:rPr>
                        <a:t>在手術部位感染監測期間，第一次出現符合判定標準條件的</a:t>
                      </a:r>
                      <a:r>
                        <a:rPr lang="zh-TW" sz="2900" b="1" kern="100" dirty="0" smtClean="0">
                          <a:solidFill>
                            <a:schemeClr val="tx1"/>
                          </a:solidFill>
                          <a:latin typeface="+mn-lt"/>
                          <a:ea typeface="微軟正黑體" pitchFamily="34" charset="-120"/>
                        </a:rPr>
                        <a:t>日期</a:t>
                      </a:r>
                      <a:endParaRPr lang="en-US" altLang="zh-TW" sz="2900" b="1" kern="100" dirty="0" smtClean="0">
                        <a:solidFill>
                          <a:schemeClr val="tx1"/>
                        </a:solidFill>
                        <a:latin typeface="+mn-lt"/>
                        <a:ea typeface="微軟正黑體" pitchFamily="34" charset="-120"/>
                      </a:endParaRPr>
                    </a:p>
                    <a:p>
                      <a:pPr marL="0" indent="0" algn="l" eaLnBrk="0" hangingPunct="0">
                        <a:lnSpc>
                          <a:spcPct val="100000"/>
                        </a:lnSpc>
                        <a:spcAft>
                          <a:spcPts val="0"/>
                        </a:spcAft>
                        <a:buFont typeface="Wingdings" pitchFamily="2" charset="2"/>
                        <a:buChar char="n"/>
                      </a:pPr>
                      <a:r>
                        <a:rPr lang="zh-TW" sz="2900" b="1" kern="100" dirty="0" smtClean="0">
                          <a:solidFill>
                            <a:schemeClr val="tx1"/>
                          </a:solidFill>
                          <a:latin typeface="+mn-lt"/>
                          <a:ea typeface="微軟正黑體" pitchFamily="34" charset="-120"/>
                        </a:rPr>
                        <a:t>感染</a:t>
                      </a:r>
                      <a:r>
                        <a:rPr lang="zh-TW" sz="2900" b="1" kern="100" dirty="0">
                          <a:solidFill>
                            <a:schemeClr val="tx1"/>
                          </a:solidFill>
                          <a:latin typeface="+mn-lt"/>
                          <a:ea typeface="微軟正黑體" pitchFamily="34" charset="-120"/>
                        </a:rPr>
                        <a:t>日期</a:t>
                      </a:r>
                      <a:r>
                        <a:rPr lang="en-US" sz="2900" b="1" kern="100" dirty="0">
                          <a:solidFill>
                            <a:schemeClr val="tx1"/>
                          </a:solidFill>
                          <a:latin typeface="+mn-lt"/>
                          <a:ea typeface="微軟正黑體" pitchFamily="34" charset="-120"/>
                        </a:rPr>
                        <a:t>(DOE)</a:t>
                      </a:r>
                      <a:r>
                        <a:rPr lang="zh-TW" sz="2900" b="1" kern="100" dirty="0">
                          <a:solidFill>
                            <a:schemeClr val="tx1"/>
                          </a:solidFill>
                          <a:latin typeface="+mn-lt"/>
                          <a:ea typeface="微軟正黑體" pitchFamily="34" charset="-120"/>
                        </a:rPr>
                        <a:t>必須落在手術部位感染監測期間內，才符合監測</a:t>
                      </a:r>
                      <a:r>
                        <a:rPr lang="zh-TW" sz="2900" b="1" kern="100" dirty="0" smtClean="0">
                          <a:solidFill>
                            <a:schemeClr val="tx1"/>
                          </a:solidFill>
                          <a:latin typeface="+mn-lt"/>
                          <a:ea typeface="微軟正黑體" pitchFamily="34" charset="-120"/>
                        </a:rPr>
                        <a:t>定義</a:t>
                      </a:r>
                      <a:endParaRPr lang="zh-TW" sz="2900" b="1" kern="100" dirty="0">
                        <a:solidFill>
                          <a:schemeClr val="tx1"/>
                        </a:solidFill>
                        <a:latin typeface="+mn-lt"/>
                        <a:ea typeface="微軟正黑體" pitchFamily="34" charset="-120"/>
                        <a:cs typeface="標楷體"/>
                      </a:endParaRPr>
                    </a:p>
                  </a:txBody>
                  <a:tcPr marL="76569" marR="76569" marT="0" marB="0" anchor="ctr"/>
                </a:tc>
                <a:extLst>
                  <a:ext uri="{0D108BD9-81ED-4DB2-BD59-A6C34878D82A}">
                    <a16:rowId xmlns:a16="http://schemas.microsoft.com/office/drawing/2014/main" val="10001"/>
                  </a:ext>
                </a:extLst>
              </a:tr>
              <a:tr h="550333">
                <a:tc>
                  <a:txBody>
                    <a:bodyPr/>
                    <a:lstStyle/>
                    <a:p>
                      <a:pPr marL="0" indent="0" algn="l" eaLnBrk="0" hangingPunct="0">
                        <a:lnSpc>
                          <a:spcPct val="100000"/>
                        </a:lnSpc>
                        <a:spcAft>
                          <a:spcPts val="0"/>
                        </a:spcAft>
                      </a:pPr>
                      <a:r>
                        <a:rPr lang="zh-TW" sz="2900" b="1" kern="1200" dirty="0">
                          <a:solidFill>
                            <a:schemeClr val="tx1"/>
                          </a:solidFill>
                          <a:latin typeface="+mn-lt"/>
                          <a:ea typeface="微軟正黑體" pitchFamily="34" charset="-120"/>
                        </a:rPr>
                        <a:t>感染收案期</a:t>
                      </a:r>
                      <a:r>
                        <a:rPr lang="en-US" sz="2900" b="1" kern="1200" dirty="0">
                          <a:solidFill>
                            <a:schemeClr val="tx1"/>
                          </a:solidFill>
                          <a:latin typeface="+mn-lt"/>
                          <a:ea typeface="微軟正黑體" pitchFamily="34" charset="-120"/>
                        </a:rPr>
                        <a:t> </a:t>
                      </a:r>
                      <a:r>
                        <a:rPr lang="en-US" sz="2900" b="1" kern="1200" dirty="0" smtClean="0">
                          <a:solidFill>
                            <a:schemeClr val="tx1"/>
                          </a:solidFill>
                          <a:latin typeface="+mn-lt"/>
                          <a:ea typeface="微軟正黑體" pitchFamily="34" charset="-120"/>
                        </a:rPr>
                        <a:t>(Infection window</a:t>
                      </a:r>
                      <a:r>
                        <a:rPr lang="en-US" sz="2900" b="1" kern="1200" baseline="0" dirty="0" smtClean="0">
                          <a:solidFill>
                            <a:schemeClr val="tx1"/>
                          </a:solidFill>
                          <a:latin typeface="+mn-lt"/>
                          <a:ea typeface="微軟正黑體" pitchFamily="34" charset="-120"/>
                        </a:rPr>
                        <a:t> period,</a:t>
                      </a:r>
                      <a:r>
                        <a:rPr lang="en-US" sz="2900" b="1" kern="1200" dirty="0" smtClean="0">
                          <a:solidFill>
                            <a:schemeClr val="tx1"/>
                          </a:solidFill>
                          <a:latin typeface="+mn-lt"/>
                          <a:ea typeface="微軟正黑體" pitchFamily="34" charset="-120"/>
                        </a:rPr>
                        <a:t> IWP</a:t>
                      </a:r>
                      <a:r>
                        <a:rPr lang="en-US" sz="2900" b="1" kern="1200" dirty="0">
                          <a:solidFill>
                            <a:schemeClr val="tx1"/>
                          </a:solidFill>
                          <a:latin typeface="+mn-lt"/>
                          <a:ea typeface="微軟正黑體" pitchFamily="34" charset="-120"/>
                        </a:rPr>
                        <a:t>)</a:t>
                      </a:r>
                      <a:endParaRPr lang="zh-TW" sz="2900" b="1" kern="100" dirty="0">
                        <a:solidFill>
                          <a:schemeClr val="tx1"/>
                        </a:solidFill>
                        <a:latin typeface="+mn-lt"/>
                        <a:ea typeface="微軟正黑體" pitchFamily="34" charset="-120"/>
                      </a:endParaRPr>
                    </a:p>
                  </a:txBody>
                  <a:tcPr marL="76569" marR="76569" marT="0" marB="0" anchor="ctr"/>
                </a:tc>
                <a:tc>
                  <a:txBody>
                    <a:bodyPr/>
                    <a:lstStyle/>
                    <a:p>
                      <a:pPr marL="0" indent="0" algn="ctr" eaLnBrk="0" hangingPunct="0">
                        <a:lnSpc>
                          <a:spcPct val="100000"/>
                        </a:lnSpc>
                        <a:spcAft>
                          <a:spcPts val="0"/>
                        </a:spcAft>
                      </a:pPr>
                      <a:endParaRPr lang="en-US" sz="2900" b="1" kern="100" dirty="0">
                        <a:solidFill>
                          <a:schemeClr val="tx1"/>
                        </a:solidFill>
                        <a:latin typeface="+mn-lt"/>
                        <a:ea typeface="微軟正黑體" pitchFamily="34" charset="-120"/>
                        <a:cs typeface="標楷體"/>
                      </a:endParaRPr>
                    </a:p>
                  </a:txBody>
                  <a:tcPr marL="76569" marR="76569" marT="0" marB="0" anchor="ctr"/>
                </a:tc>
                <a:tc>
                  <a:txBody>
                    <a:bodyPr/>
                    <a:lstStyle/>
                    <a:p>
                      <a:pPr marL="0" indent="0" algn="l" eaLnBrk="0" hangingPunct="0">
                        <a:lnSpc>
                          <a:spcPct val="100000"/>
                        </a:lnSpc>
                        <a:spcAft>
                          <a:spcPts val="0"/>
                        </a:spcAft>
                      </a:pPr>
                      <a:r>
                        <a:rPr lang="zh-TW" sz="2900" b="1" kern="100" dirty="0">
                          <a:solidFill>
                            <a:srgbClr val="00B0F0"/>
                          </a:solidFill>
                          <a:latin typeface="+mn-lt"/>
                          <a:ea typeface="微軟正黑體" pitchFamily="34" charset="-120"/>
                        </a:rPr>
                        <a:t>不適用</a:t>
                      </a:r>
                    </a:p>
                  </a:txBody>
                  <a:tcPr marL="76569" marR="76569" marT="0" marB="0" anchor="ctr"/>
                </a:tc>
                <a:extLst>
                  <a:ext uri="{0D108BD9-81ED-4DB2-BD59-A6C34878D82A}">
                    <a16:rowId xmlns:a16="http://schemas.microsoft.com/office/drawing/2014/main" val="10002"/>
                  </a:ext>
                </a:extLst>
              </a:tr>
              <a:tr h="550333">
                <a:tc>
                  <a:txBody>
                    <a:bodyPr/>
                    <a:lstStyle/>
                    <a:p>
                      <a:pPr marL="0" indent="0" algn="l" eaLnBrk="0" hangingPunct="0">
                        <a:lnSpc>
                          <a:spcPct val="100000"/>
                        </a:lnSpc>
                        <a:spcAft>
                          <a:spcPts val="0"/>
                        </a:spcAft>
                      </a:pPr>
                      <a:r>
                        <a:rPr lang="zh-TW" sz="2900" b="1" kern="100" dirty="0">
                          <a:solidFill>
                            <a:schemeClr val="tx1"/>
                          </a:solidFill>
                          <a:latin typeface="+mn-lt"/>
                          <a:ea typeface="微軟正黑體" pitchFamily="34" charset="-120"/>
                        </a:rPr>
                        <a:t>重複感染期</a:t>
                      </a:r>
                      <a:r>
                        <a:rPr lang="en-US" sz="2900" b="1" kern="100" dirty="0">
                          <a:solidFill>
                            <a:schemeClr val="tx1"/>
                          </a:solidFill>
                          <a:latin typeface="+mn-lt"/>
                          <a:ea typeface="微軟正黑體" pitchFamily="34" charset="-120"/>
                        </a:rPr>
                        <a:t> (</a:t>
                      </a:r>
                      <a:r>
                        <a:rPr lang="en-US" sz="2900" b="1" kern="100" dirty="0" smtClean="0">
                          <a:solidFill>
                            <a:schemeClr val="tx1"/>
                          </a:solidFill>
                          <a:latin typeface="+mn-lt"/>
                          <a:ea typeface="微軟正黑體" pitchFamily="34" charset="-120"/>
                        </a:rPr>
                        <a:t>Repeat infection</a:t>
                      </a:r>
                      <a:r>
                        <a:rPr lang="en-US" sz="2900" b="1" kern="100" baseline="0" dirty="0" smtClean="0">
                          <a:solidFill>
                            <a:schemeClr val="tx1"/>
                          </a:solidFill>
                          <a:latin typeface="+mn-lt"/>
                          <a:ea typeface="微軟正黑體" pitchFamily="34" charset="-120"/>
                        </a:rPr>
                        <a:t> timeframe, R</a:t>
                      </a:r>
                      <a:r>
                        <a:rPr lang="en-US" sz="2900" b="1" kern="100" dirty="0" smtClean="0">
                          <a:solidFill>
                            <a:schemeClr val="tx1"/>
                          </a:solidFill>
                          <a:latin typeface="+mn-lt"/>
                          <a:ea typeface="微軟正黑體" pitchFamily="34" charset="-120"/>
                        </a:rPr>
                        <a:t>IT</a:t>
                      </a:r>
                      <a:r>
                        <a:rPr lang="en-US" sz="2900" b="1" kern="100" dirty="0">
                          <a:solidFill>
                            <a:schemeClr val="tx1"/>
                          </a:solidFill>
                          <a:latin typeface="+mn-lt"/>
                          <a:ea typeface="微軟正黑體" pitchFamily="34" charset="-120"/>
                        </a:rPr>
                        <a:t>)</a:t>
                      </a:r>
                      <a:endParaRPr lang="zh-TW" sz="2900" b="1" kern="100" dirty="0">
                        <a:solidFill>
                          <a:schemeClr val="tx1"/>
                        </a:solidFill>
                        <a:latin typeface="+mn-lt"/>
                        <a:ea typeface="微軟正黑體" pitchFamily="34" charset="-120"/>
                        <a:cs typeface="標楷體"/>
                      </a:endParaRPr>
                    </a:p>
                  </a:txBody>
                  <a:tcPr marL="76569" marR="76569" marT="0" marB="0" anchor="ctr"/>
                </a:tc>
                <a:tc>
                  <a:txBody>
                    <a:bodyPr/>
                    <a:lstStyle/>
                    <a:p>
                      <a:pPr marL="0" indent="0" algn="ctr" eaLnBrk="0" hangingPunct="0">
                        <a:lnSpc>
                          <a:spcPct val="100000"/>
                        </a:lnSpc>
                        <a:spcAft>
                          <a:spcPts val="0"/>
                        </a:spcAft>
                      </a:pPr>
                      <a:endParaRPr lang="en-US" sz="2900" b="1" kern="100" dirty="0">
                        <a:solidFill>
                          <a:schemeClr val="tx1"/>
                        </a:solidFill>
                        <a:latin typeface="+mn-lt"/>
                        <a:ea typeface="微軟正黑體" pitchFamily="34" charset="-120"/>
                        <a:cs typeface="標楷體"/>
                      </a:endParaRPr>
                    </a:p>
                  </a:txBody>
                  <a:tcPr marL="76569" marR="76569" marT="0" marB="0" anchor="ctr"/>
                </a:tc>
                <a:tc>
                  <a:txBody>
                    <a:bodyPr/>
                    <a:lstStyle/>
                    <a:p>
                      <a:pPr marL="0" indent="0" algn="l" eaLnBrk="0" hangingPunct="0">
                        <a:lnSpc>
                          <a:spcPct val="100000"/>
                        </a:lnSpc>
                        <a:spcAft>
                          <a:spcPts val="0"/>
                        </a:spcAft>
                      </a:pPr>
                      <a:r>
                        <a:rPr lang="zh-TW" sz="2900" b="1" kern="100" dirty="0">
                          <a:solidFill>
                            <a:srgbClr val="00B0F0"/>
                          </a:solidFill>
                          <a:latin typeface="+mn-lt"/>
                          <a:ea typeface="微軟正黑體" pitchFamily="34" charset="-120"/>
                        </a:rPr>
                        <a:t>不適用</a:t>
                      </a:r>
                    </a:p>
                  </a:txBody>
                  <a:tcPr marL="76569" marR="76569" marT="0" marB="0" anchor="ctr"/>
                </a:tc>
                <a:extLst>
                  <a:ext uri="{0D108BD9-81ED-4DB2-BD59-A6C34878D82A}">
                    <a16:rowId xmlns:a16="http://schemas.microsoft.com/office/drawing/2014/main" val="10003"/>
                  </a:ext>
                </a:extLst>
              </a:tr>
              <a:tr h="1651000">
                <a:tc>
                  <a:txBody>
                    <a:bodyPr/>
                    <a:lstStyle/>
                    <a:p>
                      <a:pPr marL="0" indent="0" algn="l" eaLnBrk="0" hangingPunct="0">
                        <a:lnSpc>
                          <a:spcPct val="100000"/>
                        </a:lnSpc>
                        <a:spcAft>
                          <a:spcPts val="0"/>
                        </a:spcAft>
                      </a:pPr>
                      <a:r>
                        <a:rPr lang="zh-TW" sz="2900" b="1" kern="100" dirty="0">
                          <a:solidFill>
                            <a:schemeClr val="tx1"/>
                          </a:solidFill>
                          <a:latin typeface="+mn-lt"/>
                          <a:ea typeface="微軟正黑體" pitchFamily="34" charset="-120"/>
                        </a:rPr>
                        <a:t>續發性血流感染可歸因</a:t>
                      </a:r>
                      <a:r>
                        <a:rPr lang="zh-TW" sz="2900" b="1" kern="100" dirty="0" smtClean="0">
                          <a:solidFill>
                            <a:schemeClr val="tx1"/>
                          </a:solidFill>
                          <a:latin typeface="+mn-lt"/>
                          <a:ea typeface="微軟正黑體" pitchFamily="34" charset="-120"/>
                        </a:rPr>
                        <a:t>期</a:t>
                      </a:r>
                      <a:r>
                        <a:rPr lang="en-US" altLang="zh-TW" sz="2900" b="1" kern="100" dirty="0" smtClean="0">
                          <a:solidFill>
                            <a:schemeClr val="tx1"/>
                          </a:solidFill>
                          <a:latin typeface="+mn-lt"/>
                          <a:ea typeface="微軟正黑體" pitchFamily="34" charset="-120"/>
                        </a:rPr>
                        <a:t> (Secondary BSI Attribution Period )</a:t>
                      </a:r>
                      <a:endParaRPr lang="zh-TW" sz="2900" b="1" kern="100" dirty="0">
                        <a:solidFill>
                          <a:schemeClr val="tx1"/>
                        </a:solidFill>
                        <a:latin typeface="+mn-lt"/>
                        <a:ea typeface="微軟正黑體" pitchFamily="34" charset="-120"/>
                        <a:cs typeface="標楷體"/>
                      </a:endParaRPr>
                    </a:p>
                  </a:txBody>
                  <a:tcPr marL="76569" marR="76569" marT="0" marB="0" anchor="ctr"/>
                </a:tc>
                <a:tc>
                  <a:txBody>
                    <a:bodyPr/>
                    <a:lstStyle/>
                    <a:p>
                      <a:pPr marL="0" indent="0" algn="ctr" eaLnBrk="0" hangingPunct="0">
                        <a:lnSpc>
                          <a:spcPct val="100000"/>
                        </a:lnSpc>
                        <a:spcAft>
                          <a:spcPts val="0"/>
                        </a:spcAft>
                      </a:pPr>
                      <a:r>
                        <a:rPr lang="en-US" sz="2900" b="1" kern="100" dirty="0">
                          <a:solidFill>
                            <a:schemeClr val="tx1"/>
                          </a:solidFill>
                          <a:latin typeface="+mn-lt"/>
                          <a:ea typeface="微軟正黑體" pitchFamily="34" charset="-120"/>
                        </a:rPr>
                        <a:t>*</a:t>
                      </a:r>
                      <a:endParaRPr lang="zh-TW" sz="2900" b="1" kern="100" dirty="0">
                        <a:solidFill>
                          <a:schemeClr val="tx1"/>
                        </a:solidFill>
                        <a:latin typeface="+mn-lt"/>
                        <a:ea typeface="微軟正黑體" pitchFamily="34" charset="-120"/>
                        <a:cs typeface="標楷體"/>
                      </a:endParaRPr>
                    </a:p>
                  </a:txBody>
                  <a:tcPr marL="76569" marR="76569" marT="0" marB="0" anchor="ctr"/>
                </a:tc>
                <a:tc>
                  <a:txBody>
                    <a:bodyPr/>
                    <a:lstStyle/>
                    <a:p>
                      <a:pPr marL="0" indent="0" algn="l" eaLnBrk="0" hangingPunct="0">
                        <a:lnSpc>
                          <a:spcPct val="100000"/>
                        </a:lnSpc>
                        <a:spcAft>
                          <a:spcPts val="0"/>
                        </a:spcAft>
                      </a:pPr>
                      <a:r>
                        <a:rPr lang="zh-TW" sz="2900" b="1" kern="100" dirty="0" smtClean="0">
                          <a:solidFill>
                            <a:schemeClr val="tx1"/>
                          </a:solidFill>
                          <a:latin typeface="+mn-lt"/>
                          <a:ea typeface="微軟正黑體" pitchFamily="34" charset="-120"/>
                        </a:rPr>
                        <a:t>包括</a:t>
                      </a:r>
                      <a:r>
                        <a:rPr lang="zh-TW" sz="2900" b="1" kern="100" dirty="0">
                          <a:solidFill>
                            <a:schemeClr val="tx1"/>
                          </a:solidFill>
                          <a:latin typeface="+mn-lt"/>
                          <a:ea typeface="微軟正黑體" pitchFamily="34" charset="-120"/>
                        </a:rPr>
                        <a:t>感染日期</a:t>
                      </a:r>
                      <a:r>
                        <a:rPr lang="en-US" sz="2900" b="1" kern="100" dirty="0">
                          <a:solidFill>
                            <a:schemeClr val="tx1"/>
                          </a:solidFill>
                          <a:latin typeface="+mn-lt"/>
                          <a:ea typeface="微軟正黑體" pitchFamily="34" charset="-120"/>
                        </a:rPr>
                        <a:t>(DOE)</a:t>
                      </a:r>
                      <a:r>
                        <a:rPr lang="zh-TW" sz="2900" b="1" kern="100" dirty="0">
                          <a:solidFill>
                            <a:schemeClr val="tx1"/>
                          </a:solidFill>
                          <a:latin typeface="+mn-lt"/>
                          <a:ea typeface="微軟正黑體" pitchFamily="34" charset="-120"/>
                        </a:rPr>
                        <a:t>當日、前</a:t>
                      </a:r>
                      <a:r>
                        <a:rPr lang="en-US" sz="2900" b="1" kern="100" dirty="0">
                          <a:solidFill>
                            <a:schemeClr val="tx1"/>
                          </a:solidFill>
                          <a:latin typeface="+mn-lt"/>
                          <a:ea typeface="微軟正黑體" pitchFamily="34" charset="-120"/>
                        </a:rPr>
                        <a:t>3</a:t>
                      </a:r>
                      <a:r>
                        <a:rPr lang="zh-TW" sz="2900" b="1" kern="100" dirty="0">
                          <a:solidFill>
                            <a:schemeClr val="tx1"/>
                          </a:solidFill>
                          <a:latin typeface="+mn-lt"/>
                          <a:ea typeface="微軟正黑體" pitchFamily="34" charset="-120"/>
                        </a:rPr>
                        <a:t>日和後</a:t>
                      </a:r>
                      <a:r>
                        <a:rPr lang="en-US" sz="2900" b="1" kern="100" dirty="0">
                          <a:solidFill>
                            <a:schemeClr val="tx1"/>
                          </a:solidFill>
                          <a:latin typeface="+mn-lt"/>
                          <a:ea typeface="微軟正黑體" pitchFamily="34" charset="-120"/>
                        </a:rPr>
                        <a:t>13</a:t>
                      </a:r>
                      <a:r>
                        <a:rPr lang="zh-TW" sz="2900" b="1" kern="100" dirty="0" smtClean="0">
                          <a:solidFill>
                            <a:schemeClr val="tx1"/>
                          </a:solidFill>
                          <a:latin typeface="+mn-lt"/>
                          <a:ea typeface="微軟正黑體" pitchFamily="34" charset="-120"/>
                        </a:rPr>
                        <a:t>日</a:t>
                      </a:r>
                      <a:r>
                        <a:rPr lang="zh-TW" altLang="en-US" sz="2900" b="1" kern="100" dirty="0" smtClean="0">
                          <a:solidFill>
                            <a:schemeClr val="tx1"/>
                          </a:solidFill>
                          <a:latin typeface="+mn-lt"/>
                          <a:ea typeface="微軟正黑體" pitchFamily="34" charset="-120"/>
                        </a:rPr>
                        <a:t>，共計</a:t>
                      </a:r>
                      <a:r>
                        <a:rPr lang="en-US" altLang="zh-TW" sz="2900" b="1" kern="100" dirty="0" smtClean="0">
                          <a:solidFill>
                            <a:schemeClr val="tx1"/>
                          </a:solidFill>
                          <a:latin typeface="+mn-lt"/>
                          <a:ea typeface="微軟正黑體" pitchFamily="34" charset="-120"/>
                        </a:rPr>
                        <a:t>17</a:t>
                      </a:r>
                      <a:r>
                        <a:rPr lang="zh-TW" altLang="en-US" sz="2900" b="1" kern="100" dirty="0" smtClean="0">
                          <a:solidFill>
                            <a:schemeClr val="tx1"/>
                          </a:solidFill>
                          <a:latin typeface="+mn-lt"/>
                          <a:ea typeface="微軟正黑體" pitchFamily="34" charset="-120"/>
                        </a:rPr>
                        <a:t>天</a:t>
                      </a:r>
                      <a:endParaRPr lang="zh-TW" sz="2900" b="1" kern="100" dirty="0">
                        <a:solidFill>
                          <a:schemeClr val="tx1"/>
                        </a:solidFill>
                        <a:latin typeface="+mn-lt"/>
                        <a:ea typeface="微軟正黑體" pitchFamily="34" charset="-120"/>
                        <a:cs typeface="標楷體"/>
                      </a:endParaRPr>
                    </a:p>
                  </a:txBody>
                  <a:tcPr marL="76569" marR="76569"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58044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5000" dirty="0"/>
              <a:t>名詞解釋</a:t>
            </a:r>
            <a:r>
              <a:rPr lang="en-US" altLang="zh-TW" sz="5000" dirty="0"/>
              <a:t> – </a:t>
            </a:r>
            <a:r>
              <a:rPr lang="zh-TW" altLang="zh-TW" sz="5000" dirty="0"/>
              <a:t>醫療照護相關感染判定準則</a:t>
            </a:r>
            <a:endParaRPr lang="zh-TW" altLang="en-US" sz="5000"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solidFill>
                  <a:schemeClr val="tx1"/>
                </a:solidFill>
              </a:rPr>
              <a:pPr>
                <a:defRPr/>
              </a:pPr>
              <a:t>11</a:t>
            </a:fld>
            <a:endParaRPr lang="en-US" altLang="zh-TW">
              <a:solidFill>
                <a:schemeClr val="tx1"/>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797245049"/>
              </p:ext>
            </p:extLst>
          </p:nvPr>
        </p:nvGraphicFramePr>
        <p:xfrm>
          <a:off x="676453" y="2688748"/>
          <a:ext cx="11623497" cy="5078306"/>
        </p:xfrm>
        <a:graphic>
          <a:graphicData uri="http://schemas.openxmlformats.org/drawingml/2006/table">
            <a:tbl>
              <a:tblPr firstRow="1" bandRow="1">
                <a:tableStyleId>{F5AB1C69-6EDB-4FF4-983F-18BD219EF322}</a:tableStyleId>
              </a:tblPr>
              <a:tblGrid>
                <a:gridCol w="4026176">
                  <a:extLst>
                    <a:ext uri="{9D8B030D-6E8A-4147-A177-3AD203B41FA5}">
                      <a16:colId xmlns:a16="http://schemas.microsoft.com/office/drawing/2014/main" val="20000"/>
                    </a:ext>
                  </a:extLst>
                </a:gridCol>
                <a:gridCol w="1272502">
                  <a:extLst>
                    <a:ext uri="{9D8B030D-6E8A-4147-A177-3AD203B41FA5}">
                      <a16:colId xmlns:a16="http://schemas.microsoft.com/office/drawing/2014/main" val="20001"/>
                    </a:ext>
                  </a:extLst>
                </a:gridCol>
                <a:gridCol w="6324819">
                  <a:extLst>
                    <a:ext uri="{9D8B030D-6E8A-4147-A177-3AD203B41FA5}">
                      <a16:colId xmlns:a16="http://schemas.microsoft.com/office/drawing/2014/main" val="20002"/>
                    </a:ext>
                  </a:extLst>
                </a:gridCol>
              </a:tblGrid>
              <a:tr h="550333">
                <a:tc>
                  <a:txBody>
                    <a:bodyPr/>
                    <a:lstStyle/>
                    <a:p>
                      <a:pPr marL="0" indent="304800" algn="ctr" eaLnBrk="0" hangingPunct="0">
                        <a:lnSpc>
                          <a:spcPct val="100000"/>
                        </a:lnSpc>
                        <a:spcAft>
                          <a:spcPts val="0"/>
                        </a:spcAft>
                      </a:pPr>
                      <a:r>
                        <a:rPr lang="zh-TW" sz="2900" b="1" kern="100" dirty="0">
                          <a:solidFill>
                            <a:schemeClr val="tx1"/>
                          </a:solidFill>
                          <a:latin typeface="+mn-lt"/>
                          <a:ea typeface="微軟正黑體" pitchFamily="34" charset="-120"/>
                          <a:cs typeface="+mn-cs"/>
                        </a:rPr>
                        <a:t>判定準則</a:t>
                      </a:r>
                    </a:p>
                  </a:txBody>
                  <a:tcPr marL="76569" marR="76569" marT="0" marB="0" anchor="ctr"/>
                </a:tc>
                <a:tc>
                  <a:txBody>
                    <a:bodyPr/>
                    <a:lstStyle/>
                    <a:p>
                      <a:pPr marL="0" indent="304800" algn="ctr" eaLnBrk="0" hangingPunct="0">
                        <a:lnSpc>
                          <a:spcPct val="100000"/>
                        </a:lnSpc>
                        <a:spcAft>
                          <a:spcPts val="0"/>
                        </a:spcAft>
                      </a:pPr>
                      <a:r>
                        <a:rPr lang="zh-TW" sz="2900" b="1" kern="100" dirty="0" smtClean="0">
                          <a:solidFill>
                            <a:schemeClr val="tx1"/>
                          </a:solidFill>
                          <a:latin typeface="+mn-lt"/>
                          <a:ea typeface="微軟正黑體" pitchFamily="34" charset="-120"/>
                          <a:cs typeface="+mn-cs"/>
                        </a:rPr>
                        <a:t>適用</a:t>
                      </a:r>
                      <a:endParaRPr lang="zh-TW" sz="2900" b="1" kern="100" dirty="0">
                        <a:solidFill>
                          <a:schemeClr val="tx1"/>
                        </a:solidFill>
                        <a:latin typeface="+mn-lt"/>
                        <a:ea typeface="微軟正黑體" pitchFamily="34" charset="-120"/>
                        <a:cs typeface="+mn-cs"/>
                      </a:endParaRPr>
                    </a:p>
                  </a:txBody>
                  <a:tcPr marL="76569" marR="76569" marT="0" marB="0" anchor="ctr"/>
                </a:tc>
                <a:tc>
                  <a:txBody>
                    <a:bodyPr/>
                    <a:lstStyle/>
                    <a:p>
                      <a:pPr marL="0" indent="304800" algn="ctr" eaLnBrk="0" hangingPunct="0">
                        <a:lnSpc>
                          <a:spcPct val="100000"/>
                        </a:lnSpc>
                        <a:spcAft>
                          <a:spcPts val="0"/>
                        </a:spcAft>
                      </a:pPr>
                      <a:r>
                        <a:rPr lang="zh-TW" sz="2900" b="1" kern="100" dirty="0">
                          <a:solidFill>
                            <a:schemeClr val="tx1"/>
                          </a:solidFill>
                          <a:latin typeface="+mn-lt"/>
                          <a:ea typeface="微軟正黑體" pitchFamily="34" charset="-120"/>
                          <a:cs typeface="+mn-cs"/>
                        </a:rPr>
                        <a:t>補充說明</a:t>
                      </a:r>
                    </a:p>
                  </a:txBody>
                  <a:tcPr marL="76569" marR="76569" marT="0" marB="0" anchor="ctr"/>
                </a:tc>
                <a:extLst>
                  <a:ext uri="{0D108BD9-81ED-4DB2-BD59-A6C34878D82A}">
                    <a16:rowId xmlns:a16="http://schemas.microsoft.com/office/drawing/2014/main" val="10000"/>
                  </a:ext>
                </a:extLst>
              </a:tr>
              <a:tr h="1120648">
                <a:tc>
                  <a:txBody>
                    <a:bodyPr/>
                    <a:lstStyle/>
                    <a:p>
                      <a:pPr marL="0" indent="0" algn="l" eaLnBrk="0" hangingPunct="0">
                        <a:lnSpc>
                          <a:spcPct val="100000"/>
                        </a:lnSpc>
                        <a:spcAft>
                          <a:spcPts val="0"/>
                        </a:spcAft>
                      </a:pPr>
                      <a:r>
                        <a:rPr lang="zh-TW" sz="2900" b="1" kern="100" dirty="0">
                          <a:solidFill>
                            <a:schemeClr val="tx1"/>
                          </a:solidFill>
                          <a:latin typeface="+mn-lt"/>
                          <a:ea typeface="微軟正黑體" pitchFamily="34" charset="-120"/>
                        </a:rPr>
                        <a:t>入院時已發生的感染</a:t>
                      </a:r>
                      <a:r>
                        <a:rPr lang="en-US" sz="2900" b="1" kern="100" dirty="0" smtClean="0">
                          <a:solidFill>
                            <a:schemeClr val="tx1"/>
                          </a:solidFill>
                          <a:latin typeface="+mn-lt"/>
                          <a:ea typeface="微軟正黑體" pitchFamily="34" charset="-120"/>
                        </a:rPr>
                        <a:t>(Present on admission,</a:t>
                      </a:r>
                      <a:r>
                        <a:rPr lang="en-US" sz="2900" b="1" kern="100" baseline="0" dirty="0" smtClean="0">
                          <a:solidFill>
                            <a:schemeClr val="tx1"/>
                          </a:solidFill>
                          <a:latin typeface="+mn-lt"/>
                          <a:ea typeface="微軟正黑體" pitchFamily="34" charset="-120"/>
                        </a:rPr>
                        <a:t> </a:t>
                      </a:r>
                      <a:r>
                        <a:rPr lang="en-US" sz="2900" b="1" kern="100" dirty="0" smtClean="0">
                          <a:solidFill>
                            <a:schemeClr val="tx1"/>
                          </a:solidFill>
                          <a:latin typeface="+mn-lt"/>
                          <a:ea typeface="微軟正黑體" pitchFamily="34" charset="-120"/>
                        </a:rPr>
                        <a:t>POA</a:t>
                      </a:r>
                      <a:r>
                        <a:rPr lang="en-US" sz="2900" b="1" kern="100" dirty="0">
                          <a:solidFill>
                            <a:schemeClr val="tx1"/>
                          </a:solidFill>
                          <a:latin typeface="+mn-lt"/>
                          <a:ea typeface="微軟正黑體" pitchFamily="34" charset="-120"/>
                        </a:rPr>
                        <a:t>)</a:t>
                      </a:r>
                      <a:endParaRPr lang="zh-TW" sz="2900" b="1" kern="100" dirty="0">
                        <a:solidFill>
                          <a:schemeClr val="tx1"/>
                        </a:solidFill>
                        <a:latin typeface="+mn-lt"/>
                        <a:ea typeface="微軟正黑體" pitchFamily="34" charset="-120"/>
                      </a:endParaRPr>
                    </a:p>
                  </a:txBody>
                  <a:tcPr marL="76569" marR="76569" marT="0" marB="0" anchor="ctr"/>
                </a:tc>
                <a:tc>
                  <a:txBody>
                    <a:bodyPr/>
                    <a:lstStyle/>
                    <a:p>
                      <a:pPr marL="0" indent="1270" algn="l" eaLnBrk="0" hangingPunct="0">
                        <a:lnSpc>
                          <a:spcPct val="100000"/>
                        </a:lnSpc>
                        <a:spcAft>
                          <a:spcPts val="0"/>
                        </a:spcAft>
                      </a:pPr>
                      <a:endParaRPr lang="en-US" sz="2900" b="1" kern="100" dirty="0">
                        <a:solidFill>
                          <a:schemeClr val="tx1"/>
                        </a:solidFill>
                        <a:latin typeface="+mn-lt"/>
                        <a:ea typeface="微軟正黑體" pitchFamily="34" charset="-120"/>
                      </a:endParaRPr>
                    </a:p>
                  </a:txBody>
                  <a:tcPr marL="76569" marR="76569" marT="0" marB="0" anchor="ctr"/>
                </a:tc>
                <a:tc>
                  <a:txBody>
                    <a:bodyPr/>
                    <a:lstStyle/>
                    <a:p>
                      <a:pPr marL="0" indent="0" algn="l" eaLnBrk="0" hangingPunct="0">
                        <a:lnSpc>
                          <a:spcPct val="100000"/>
                        </a:lnSpc>
                        <a:spcAft>
                          <a:spcPts val="0"/>
                        </a:spcAft>
                      </a:pPr>
                      <a:r>
                        <a:rPr lang="zh-TW" sz="2900" b="1" kern="100" dirty="0" smtClean="0">
                          <a:solidFill>
                            <a:srgbClr val="00B0F0"/>
                          </a:solidFill>
                          <a:latin typeface="+mn-lt"/>
                          <a:ea typeface="微軟正黑體" pitchFamily="34" charset="-120"/>
                        </a:rPr>
                        <a:t>不適用</a:t>
                      </a:r>
                      <a:endParaRPr lang="zh-TW" sz="2900" b="1" kern="100" dirty="0">
                        <a:solidFill>
                          <a:srgbClr val="00B0F0"/>
                        </a:solidFill>
                        <a:latin typeface="+mn-lt"/>
                        <a:ea typeface="微軟正黑體" pitchFamily="34" charset="-120"/>
                      </a:endParaRPr>
                    </a:p>
                  </a:txBody>
                  <a:tcPr marL="76569" marR="76569" marT="0" marB="0" anchor="ctr"/>
                </a:tc>
                <a:extLst>
                  <a:ext uri="{0D108BD9-81ED-4DB2-BD59-A6C34878D82A}">
                    <a16:rowId xmlns:a16="http://schemas.microsoft.com/office/drawing/2014/main" val="10001"/>
                  </a:ext>
                </a:extLst>
              </a:tr>
              <a:tr h="550333">
                <a:tc>
                  <a:txBody>
                    <a:bodyPr/>
                    <a:lstStyle/>
                    <a:p>
                      <a:pPr marL="0" indent="0" algn="l" eaLnBrk="0" hangingPunct="0">
                        <a:lnSpc>
                          <a:spcPct val="100000"/>
                        </a:lnSpc>
                        <a:spcAft>
                          <a:spcPts val="0"/>
                        </a:spcAft>
                      </a:pPr>
                      <a:r>
                        <a:rPr lang="zh-TW" altLang="en-US" sz="2900" b="1" kern="100" dirty="0" smtClean="0">
                          <a:solidFill>
                            <a:schemeClr val="tx1"/>
                          </a:solidFill>
                          <a:latin typeface="+mn-lt"/>
                          <a:ea typeface="微軟正黑體" pitchFamily="34" charset="-120"/>
                        </a:rPr>
                        <a:t>手術時出現感染 </a:t>
                      </a:r>
                      <a:r>
                        <a:rPr lang="en-US" altLang="zh-TW" sz="2900" b="1" kern="100" dirty="0" smtClean="0">
                          <a:solidFill>
                            <a:schemeClr val="tx1"/>
                          </a:solidFill>
                          <a:latin typeface="+mn-lt"/>
                          <a:ea typeface="微軟正黑體" pitchFamily="34" charset="-120"/>
                        </a:rPr>
                        <a:t>(</a:t>
                      </a:r>
                      <a:r>
                        <a:rPr lang="en-GB" altLang="zh-TW" sz="2900" b="1" kern="100" dirty="0" smtClean="0">
                          <a:solidFill>
                            <a:schemeClr val="tx1"/>
                          </a:solidFill>
                          <a:latin typeface="+mn-lt"/>
                          <a:ea typeface="微軟正黑體" pitchFamily="34" charset="-120"/>
                        </a:rPr>
                        <a:t>Infection present at time of surgery, PATOS)</a:t>
                      </a:r>
                    </a:p>
                    <a:p>
                      <a:pPr marL="0" indent="0" algn="l" eaLnBrk="0" hangingPunct="0">
                        <a:lnSpc>
                          <a:spcPct val="100000"/>
                        </a:lnSpc>
                        <a:spcAft>
                          <a:spcPts val="0"/>
                        </a:spcAft>
                      </a:pPr>
                      <a:endParaRPr lang="zh-TW" sz="2900" b="1" kern="100" dirty="0">
                        <a:solidFill>
                          <a:schemeClr val="tx1"/>
                        </a:solidFill>
                        <a:latin typeface="+mn-lt"/>
                        <a:ea typeface="微軟正黑體" pitchFamily="34" charset="-120"/>
                      </a:endParaRPr>
                    </a:p>
                  </a:txBody>
                  <a:tcPr marL="76569" marR="76569" marT="0" marB="0" anchor="ctr"/>
                </a:tc>
                <a:tc>
                  <a:txBody>
                    <a:bodyPr/>
                    <a:lstStyle/>
                    <a:p>
                      <a:pPr marL="0" marR="0" lvl="0" indent="304800" algn="l" defTabSz="990570" rtl="0" eaLnBrk="0" fontAlgn="auto" latinLnBrk="0" hangingPunct="0">
                        <a:lnSpc>
                          <a:spcPct val="100000"/>
                        </a:lnSpc>
                        <a:spcBef>
                          <a:spcPts val="0"/>
                        </a:spcBef>
                        <a:spcAft>
                          <a:spcPts val="0"/>
                        </a:spcAft>
                        <a:buClrTx/>
                        <a:buSzTx/>
                        <a:buFontTx/>
                        <a:buNone/>
                        <a:tabLst/>
                        <a:defRPr/>
                      </a:pPr>
                      <a:r>
                        <a:rPr lang="en-US" altLang="zh-TW" sz="2900" b="1" kern="100" dirty="0" smtClean="0">
                          <a:solidFill>
                            <a:schemeClr val="tx1"/>
                          </a:solidFill>
                          <a:latin typeface="+mn-lt"/>
                          <a:ea typeface="微軟正黑體" pitchFamily="34" charset="-120"/>
                          <a:sym typeface="Symbol"/>
                        </a:rPr>
                        <a:t></a:t>
                      </a:r>
                      <a:endParaRPr lang="zh-TW" altLang="zh-TW" sz="2900" b="1" kern="100" dirty="0" smtClean="0">
                        <a:solidFill>
                          <a:schemeClr val="tx1"/>
                        </a:solidFill>
                        <a:latin typeface="+mn-lt"/>
                        <a:ea typeface="微軟正黑體" pitchFamily="34" charset="-120"/>
                        <a:cs typeface="標楷體"/>
                      </a:endParaRPr>
                    </a:p>
                    <a:p>
                      <a:pPr marL="0" indent="304800" algn="l" eaLnBrk="0" hangingPunct="0">
                        <a:lnSpc>
                          <a:spcPct val="100000"/>
                        </a:lnSpc>
                        <a:spcAft>
                          <a:spcPts val="0"/>
                        </a:spcAft>
                      </a:pPr>
                      <a:endParaRPr lang="en-US" sz="2900" b="1" kern="100" dirty="0">
                        <a:solidFill>
                          <a:schemeClr val="tx1"/>
                        </a:solidFill>
                        <a:latin typeface="+mn-lt"/>
                        <a:ea typeface="微軟正黑體" pitchFamily="34" charset="-120"/>
                        <a:cs typeface="標楷體"/>
                      </a:endParaRPr>
                    </a:p>
                  </a:txBody>
                  <a:tcPr marL="76569" marR="76569" marT="0" marB="0" anchor="ctr"/>
                </a:tc>
                <a:tc>
                  <a:txBody>
                    <a:bodyPr/>
                    <a:lstStyle/>
                    <a:p>
                      <a:pPr marL="457200" marR="0" lvl="0" indent="-457200" algn="l" defTabSz="99057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altLang="zh-TW" sz="2900" b="1" kern="100" dirty="0" smtClean="0">
                          <a:solidFill>
                            <a:schemeClr val="tx1"/>
                          </a:solidFill>
                          <a:latin typeface="+mn-lt"/>
                          <a:ea typeface="微軟正黑體" pitchFamily="34" charset="-120"/>
                        </a:rPr>
                        <a:t>PATOS</a:t>
                      </a:r>
                      <a:r>
                        <a:rPr lang="zh-TW" altLang="en-US" sz="2900" b="1" kern="100" dirty="0" smtClean="0">
                          <a:solidFill>
                            <a:schemeClr val="tx1"/>
                          </a:solidFill>
                          <a:latin typeface="+mn-lt"/>
                          <a:ea typeface="微軟正黑體" pitchFamily="34" charset="-120"/>
                        </a:rPr>
                        <a:t>之手術患者仍應</a:t>
                      </a:r>
                      <a:r>
                        <a:rPr lang="zh-TW" altLang="en-US" sz="2900" b="1" kern="100" smtClean="0">
                          <a:solidFill>
                            <a:schemeClr val="tx1"/>
                          </a:solidFill>
                          <a:latin typeface="+mn-lt"/>
                          <a:ea typeface="微軟正黑體" pitchFamily="34" charset="-120"/>
                        </a:rPr>
                        <a:t>納入監測</a:t>
                      </a:r>
                      <a:endParaRPr lang="en-US" altLang="zh-TW" sz="2900" b="1" kern="100" dirty="0" smtClean="0">
                        <a:solidFill>
                          <a:schemeClr val="tx1"/>
                        </a:solidFill>
                        <a:latin typeface="+mn-lt"/>
                        <a:ea typeface="微軟正黑體" pitchFamily="34" charset="-120"/>
                      </a:endParaRPr>
                    </a:p>
                    <a:p>
                      <a:pPr marL="457200" indent="-457200" algn="l" eaLnBrk="0" hangingPunct="0">
                        <a:lnSpc>
                          <a:spcPct val="100000"/>
                        </a:lnSpc>
                        <a:spcAft>
                          <a:spcPts val="0"/>
                        </a:spcAft>
                        <a:buFont typeface="Wingdings" panose="05000000000000000000" pitchFamily="2" charset="2"/>
                        <a:buChar char="ü"/>
                      </a:pPr>
                      <a:r>
                        <a:rPr lang="zh-TW" altLang="en-US" sz="2900" b="1" kern="100" dirty="0" smtClean="0">
                          <a:solidFill>
                            <a:schemeClr val="tx1"/>
                          </a:solidFill>
                          <a:latin typeface="+mn-lt"/>
                          <a:ea typeface="微軟正黑體" pitchFamily="34" charset="-120"/>
                        </a:rPr>
                        <a:t>須記錄在手術報告</a:t>
                      </a:r>
                      <a:r>
                        <a:rPr lang="en-US" altLang="zh-TW" sz="2900" b="1" kern="100" dirty="0" smtClean="0">
                          <a:solidFill>
                            <a:schemeClr val="tx1"/>
                          </a:solidFill>
                          <a:latin typeface="+mn-lt"/>
                          <a:ea typeface="微軟正黑體" pitchFamily="34" charset="-120"/>
                        </a:rPr>
                        <a:t>/</a:t>
                      </a:r>
                      <a:r>
                        <a:rPr lang="zh-TW" altLang="en-US" sz="2900" b="1" kern="100" dirty="0" smtClean="0">
                          <a:solidFill>
                            <a:schemeClr val="tx1"/>
                          </a:solidFill>
                          <a:latin typeface="+mn-lt"/>
                          <a:ea typeface="微軟正黑體" pitchFamily="34" charset="-120"/>
                        </a:rPr>
                        <a:t>紀錄中</a:t>
                      </a:r>
                      <a:endParaRPr lang="en-US" altLang="zh-TW" sz="2900" b="1" kern="100" dirty="0" smtClean="0">
                        <a:solidFill>
                          <a:schemeClr val="tx1"/>
                        </a:solidFill>
                        <a:latin typeface="+mn-lt"/>
                        <a:ea typeface="微軟正黑體" pitchFamily="34" charset="-120"/>
                      </a:endParaRPr>
                    </a:p>
                    <a:p>
                      <a:pPr marL="457200" indent="-457200" algn="l" eaLnBrk="0" hangingPunct="0">
                        <a:lnSpc>
                          <a:spcPct val="100000"/>
                        </a:lnSpc>
                        <a:spcAft>
                          <a:spcPts val="0"/>
                        </a:spcAft>
                        <a:buFont typeface="Wingdings" panose="05000000000000000000" pitchFamily="2" charset="2"/>
                        <a:buChar char="ü"/>
                      </a:pPr>
                      <a:r>
                        <a:rPr lang="zh-TW" altLang="en-US" sz="2900" b="1" kern="100" dirty="0" smtClean="0">
                          <a:solidFill>
                            <a:schemeClr val="tx1"/>
                          </a:solidFill>
                          <a:latin typeface="+mn-lt"/>
                          <a:ea typeface="微軟正黑體" pitchFamily="34" charset="-120"/>
                        </a:rPr>
                        <a:t>若</a:t>
                      </a:r>
                      <a:r>
                        <a:rPr lang="en-US" altLang="zh-TW" sz="2900" b="1" kern="100" dirty="0" smtClean="0">
                          <a:solidFill>
                            <a:schemeClr val="tx1"/>
                          </a:solidFill>
                          <a:latin typeface="+mn-lt"/>
                          <a:ea typeface="微軟正黑體" pitchFamily="34" charset="-120"/>
                        </a:rPr>
                        <a:t>PATOS</a:t>
                      </a:r>
                      <a:r>
                        <a:rPr lang="zh-TW" altLang="en-US" sz="2900" b="1" kern="100" dirty="0" smtClean="0">
                          <a:solidFill>
                            <a:schemeClr val="tx1"/>
                          </a:solidFill>
                          <a:latin typeface="+mn-lt"/>
                          <a:ea typeface="微軟正黑體" pitchFamily="34" charset="-120"/>
                        </a:rPr>
                        <a:t>之病人在監測期間符合手術部位感染判定標準，且該感染位置與跟</a:t>
                      </a:r>
                      <a:r>
                        <a:rPr lang="en-US" altLang="zh-TW" sz="2900" b="1" kern="100" dirty="0" smtClean="0">
                          <a:solidFill>
                            <a:schemeClr val="tx1"/>
                          </a:solidFill>
                          <a:latin typeface="+mn-lt"/>
                          <a:ea typeface="微軟正黑體" pitchFamily="34" charset="-120"/>
                        </a:rPr>
                        <a:t>PATOS</a:t>
                      </a:r>
                      <a:r>
                        <a:rPr lang="zh-TW" altLang="en-US" sz="2900" b="1" kern="100" dirty="0" smtClean="0">
                          <a:solidFill>
                            <a:schemeClr val="tx1"/>
                          </a:solidFill>
                          <a:latin typeface="+mn-lt"/>
                          <a:ea typeface="微軟正黑體" pitchFamily="34" charset="-120"/>
                        </a:rPr>
                        <a:t>之深度相同，則無須收案</a:t>
                      </a:r>
                      <a:endParaRPr lang="zh-TW" sz="2900" b="1" kern="100" dirty="0">
                        <a:solidFill>
                          <a:srgbClr val="00B0F0"/>
                        </a:solidFill>
                        <a:latin typeface="+mn-lt"/>
                        <a:ea typeface="微軟正黑體" pitchFamily="34" charset="-120"/>
                      </a:endParaRPr>
                    </a:p>
                  </a:txBody>
                  <a:tcPr marL="76569" marR="76569" marT="0" marB="0" anchor="ctr"/>
                </a:tc>
                <a:extLst>
                  <a:ext uri="{0D108BD9-81ED-4DB2-BD59-A6C34878D82A}">
                    <a16:rowId xmlns:a16="http://schemas.microsoft.com/office/drawing/2014/main" val="10003"/>
                  </a:ext>
                </a:extLst>
              </a:tr>
              <a:tr h="550333">
                <a:tc>
                  <a:txBody>
                    <a:bodyPr/>
                    <a:lstStyle/>
                    <a:p>
                      <a:pPr marL="0" indent="0" algn="l" eaLnBrk="0" hangingPunct="0">
                        <a:lnSpc>
                          <a:spcPct val="100000"/>
                        </a:lnSpc>
                        <a:spcAft>
                          <a:spcPts val="0"/>
                        </a:spcAft>
                      </a:pPr>
                      <a:r>
                        <a:rPr lang="zh-TW" sz="2900" b="1" kern="100" dirty="0">
                          <a:solidFill>
                            <a:schemeClr val="tx1"/>
                          </a:solidFill>
                          <a:latin typeface="+mn-lt"/>
                          <a:ea typeface="微軟正黑體" pitchFamily="34" charset="-120"/>
                        </a:rPr>
                        <a:t>醫療照護相關感染</a:t>
                      </a:r>
                      <a:r>
                        <a:rPr lang="en-US" sz="2900" b="1" kern="100" dirty="0">
                          <a:solidFill>
                            <a:schemeClr val="tx1"/>
                          </a:solidFill>
                          <a:latin typeface="+mn-lt"/>
                          <a:ea typeface="微軟正黑體" pitchFamily="34" charset="-120"/>
                        </a:rPr>
                        <a:t>(HAI)</a:t>
                      </a:r>
                      <a:endParaRPr lang="zh-TW" sz="2900" b="1" kern="100" dirty="0">
                        <a:solidFill>
                          <a:schemeClr val="tx1"/>
                        </a:solidFill>
                        <a:latin typeface="+mn-lt"/>
                        <a:ea typeface="微軟正黑體" pitchFamily="34" charset="-120"/>
                      </a:endParaRPr>
                    </a:p>
                  </a:txBody>
                  <a:tcPr marL="76569" marR="76569" marT="0" marB="0" anchor="ctr"/>
                </a:tc>
                <a:tc>
                  <a:txBody>
                    <a:bodyPr/>
                    <a:lstStyle/>
                    <a:p>
                      <a:pPr marL="0" indent="304800" algn="l" eaLnBrk="0" hangingPunct="0">
                        <a:lnSpc>
                          <a:spcPct val="100000"/>
                        </a:lnSpc>
                        <a:spcAft>
                          <a:spcPts val="0"/>
                        </a:spcAft>
                      </a:pPr>
                      <a:endParaRPr lang="en-US" sz="2900" b="1" kern="100">
                        <a:solidFill>
                          <a:schemeClr val="tx1"/>
                        </a:solidFill>
                        <a:latin typeface="+mn-lt"/>
                        <a:ea typeface="微軟正黑體" pitchFamily="34" charset="-120"/>
                        <a:cs typeface="標楷體"/>
                      </a:endParaRPr>
                    </a:p>
                  </a:txBody>
                  <a:tcPr marL="76569" marR="76569" marT="0" marB="0" anchor="ctr"/>
                </a:tc>
                <a:tc>
                  <a:txBody>
                    <a:bodyPr/>
                    <a:lstStyle/>
                    <a:p>
                      <a:pPr marL="0" indent="0" algn="l" eaLnBrk="0" hangingPunct="0">
                        <a:lnSpc>
                          <a:spcPct val="100000"/>
                        </a:lnSpc>
                        <a:spcAft>
                          <a:spcPts val="0"/>
                        </a:spcAft>
                      </a:pPr>
                      <a:r>
                        <a:rPr lang="zh-TW" sz="2900" b="1" kern="100" dirty="0">
                          <a:solidFill>
                            <a:srgbClr val="00B0F0"/>
                          </a:solidFill>
                          <a:latin typeface="+mn-lt"/>
                          <a:ea typeface="微軟正黑體" pitchFamily="34" charset="-120"/>
                        </a:rPr>
                        <a:t>不適用</a:t>
                      </a:r>
                    </a:p>
                  </a:txBody>
                  <a:tcPr marL="76569" marR="76569"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842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名詞解釋</a:t>
            </a:r>
            <a:r>
              <a:rPr lang="en-US" altLang="zh-TW" dirty="0"/>
              <a:t> </a:t>
            </a:r>
            <a:r>
              <a:rPr lang="en-US" altLang="zh-TW" dirty="0" smtClean="0"/>
              <a:t>– </a:t>
            </a:r>
            <a:r>
              <a:rPr lang="zh-TW" altLang="zh-TW" dirty="0" smtClean="0"/>
              <a:t>手術</a:t>
            </a:r>
            <a:endParaRPr lang="zh-TW" altLang="en-US" baseline="-25000" dirty="0"/>
          </a:p>
        </p:txBody>
      </p:sp>
      <p:sp>
        <p:nvSpPr>
          <p:cNvPr id="7" name="內容版面配置區 6"/>
          <p:cNvSpPr>
            <a:spLocks noGrp="1"/>
          </p:cNvSpPr>
          <p:nvPr>
            <p:ph idx="1"/>
          </p:nvPr>
        </p:nvSpPr>
        <p:spPr/>
        <p:txBody>
          <a:bodyPr/>
          <a:lstStyle/>
          <a:p>
            <a:pPr eaLnBrk="0" fontAlgn="ctr" hangingPunct="0"/>
            <a:r>
              <a:rPr lang="zh-TW" altLang="en-US" b="1" dirty="0" smtClean="0"/>
              <a:t>手術定義</a:t>
            </a:r>
            <a:endParaRPr lang="en-US" altLang="zh-TW" b="1" dirty="0" smtClean="0"/>
          </a:p>
          <a:p>
            <a:pPr lvl="1" eaLnBrk="0" fontAlgn="ctr" hangingPunct="0">
              <a:buFont typeface="Wingdings" panose="05000000000000000000" pitchFamily="2" charset="2"/>
              <a:buChar char="ü"/>
            </a:pPr>
            <a:r>
              <a:rPr lang="zh-TW" altLang="zh-TW" dirty="0" smtClean="0"/>
              <a:t>住院病人</a:t>
            </a:r>
            <a:r>
              <a:rPr lang="zh-TW" altLang="en-US" dirty="0"/>
              <a:t>，</a:t>
            </a:r>
            <a:r>
              <a:rPr lang="zh-TW" altLang="zh-TW" dirty="0"/>
              <a:t>且</a:t>
            </a:r>
            <a:endParaRPr lang="en-US" altLang="zh-TW" dirty="0" smtClean="0"/>
          </a:p>
          <a:p>
            <a:pPr lvl="1" eaLnBrk="0" fontAlgn="ctr" hangingPunct="0">
              <a:buFont typeface="Wingdings" panose="05000000000000000000" pitchFamily="2" charset="2"/>
              <a:buChar char="ü"/>
            </a:pPr>
            <a:r>
              <a:rPr lang="zh-TW" altLang="zh-TW" dirty="0" smtClean="0"/>
              <a:t>需</a:t>
            </a:r>
            <a:r>
              <a:rPr lang="zh-TW" altLang="zh-TW" dirty="0"/>
              <a:t>經皮膚、粘膜劃下至少</a:t>
            </a:r>
            <a:r>
              <a:rPr lang="en-US" altLang="zh-TW" dirty="0"/>
              <a:t>1</a:t>
            </a:r>
            <a:r>
              <a:rPr lang="zh-TW" altLang="zh-TW" dirty="0"/>
              <a:t>個切口</a:t>
            </a:r>
            <a:r>
              <a:rPr lang="en-US" altLang="zh-TW" dirty="0"/>
              <a:t>(</a:t>
            </a:r>
            <a:r>
              <a:rPr lang="zh-TW" altLang="zh-TW" dirty="0"/>
              <a:t>包括腹腔鏡【</a:t>
            </a:r>
            <a:r>
              <a:rPr lang="en-US" altLang="zh-TW" dirty="0"/>
              <a:t>laparoscopic approach</a:t>
            </a:r>
            <a:r>
              <a:rPr lang="zh-TW" altLang="zh-TW" dirty="0"/>
              <a:t>】或顱骨鑽孔術【</a:t>
            </a:r>
            <a:r>
              <a:rPr lang="en-US" altLang="zh-TW" dirty="0"/>
              <a:t>cranial Burr holes</a:t>
            </a:r>
            <a:r>
              <a:rPr lang="zh-TW" altLang="zh-TW" dirty="0"/>
              <a:t>】</a:t>
            </a:r>
            <a:r>
              <a:rPr lang="en-US" altLang="zh-TW" dirty="0"/>
              <a:t>)</a:t>
            </a:r>
            <a:r>
              <a:rPr lang="zh-TW" altLang="zh-TW" dirty="0"/>
              <a:t>，或經由之前開刀留下的</a:t>
            </a:r>
            <a:r>
              <a:rPr lang="zh-TW" altLang="zh-TW" dirty="0" smtClean="0"/>
              <a:t>開放手術切口</a:t>
            </a:r>
            <a:r>
              <a:rPr lang="zh-TW" altLang="en-US" dirty="0"/>
              <a:t>，</a:t>
            </a:r>
            <a:r>
              <a:rPr lang="zh-TW" altLang="zh-TW" dirty="0" smtClean="0"/>
              <a:t>且</a:t>
            </a:r>
            <a:endParaRPr lang="en-US" altLang="zh-TW" dirty="0" smtClean="0"/>
          </a:p>
          <a:p>
            <a:pPr lvl="1" eaLnBrk="0" fontAlgn="ctr" hangingPunct="0">
              <a:buFont typeface="Wingdings" panose="05000000000000000000" pitchFamily="2" charset="2"/>
              <a:buChar char="ü"/>
            </a:pPr>
            <a:r>
              <a:rPr lang="zh-TW" altLang="zh-TW" dirty="0" smtClean="0"/>
              <a:t>在</a:t>
            </a:r>
            <a:r>
              <a:rPr lang="zh-TW" altLang="zh-TW" dirty="0"/>
              <a:t>手術室</a:t>
            </a:r>
            <a:r>
              <a:rPr lang="zh-TW" altLang="zh-TW" dirty="0" smtClean="0"/>
              <a:t>執行</a:t>
            </a:r>
            <a:endParaRPr lang="en-US" altLang="zh-TW" dirty="0" smtClean="0"/>
          </a:p>
          <a:p>
            <a:r>
              <a:rPr lang="zh-TW" altLang="zh-TW" b="1" dirty="0"/>
              <a:t>手術定義</a:t>
            </a:r>
            <a:r>
              <a:rPr lang="zh-TW" altLang="zh-TW" sz="4800" b="1" dirty="0">
                <a:solidFill>
                  <a:srgbClr val="00B0F0"/>
                </a:solidFill>
              </a:rPr>
              <a:t>不包括</a:t>
            </a:r>
            <a:r>
              <a:rPr lang="zh-TW" altLang="zh-TW" b="1" dirty="0"/>
              <a:t>切口的縫合方式</a:t>
            </a:r>
            <a:endParaRPr lang="en-US" altLang="zh-TW" b="1" dirty="0"/>
          </a:p>
          <a:p>
            <a:pPr lvl="1"/>
            <a:r>
              <a:rPr lang="zh-TW" altLang="zh-TW" dirty="0"/>
              <a:t>個案手術傷口不論有無進行縫合，只要接受任</a:t>
            </a:r>
            <a:r>
              <a:rPr lang="en-US" altLang="zh-TW" dirty="0"/>
              <a:t>1</a:t>
            </a:r>
            <a:r>
              <a:rPr lang="zh-TW" altLang="zh-TW" dirty="0"/>
              <a:t>項手術，都可納入監測對象。</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12</a:t>
            </a:fld>
            <a:endParaRPr lang="en-US" altLang="zh-TW"/>
          </a:p>
        </p:txBody>
      </p:sp>
    </p:spTree>
    <p:extLst>
      <p:ext uri="{BB962C8B-B14F-4D97-AF65-F5344CB8AC3E}">
        <p14:creationId xmlns:p14="http://schemas.microsoft.com/office/powerpoint/2010/main" val="2807680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名詞解釋</a:t>
            </a:r>
            <a:r>
              <a:rPr lang="zh-TW" altLang="en-US" dirty="0" smtClean="0"/>
              <a:t> </a:t>
            </a:r>
            <a:r>
              <a:rPr lang="en-US" altLang="zh-TW" dirty="0" smtClean="0"/>
              <a:t>– </a:t>
            </a:r>
            <a:r>
              <a:rPr lang="zh-TW" altLang="zh-TW" dirty="0"/>
              <a:t>手術</a:t>
            </a:r>
            <a:endParaRPr lang="zh-TW" altLang="en-US" baseline="-25000" dirty="0"/>
          </a:p>
        </p:txBody>
      </p:sp>
      <p:sp>
        <p:nvSpPr>
          <p:cNvPr id="6" name="內容版面配置區 5"/>
          <p:cNvSpPr>
            <a:spLocks noGrp="1"/>
          </p:cNvSpPr>
          <p:nvPr>
            <p:ph idx="1"/>
          </p:nvPr>
        </p:nvSpPr>
        <p:spPr/>
        <p:txBody>
          <a:bodyPr>
            <a:normAutofit/>
          </a:bodyPr>
          <a:lstStyle/>
          <a:p>
            <a:pPr>
              <a:lnSpc>
                <a:spcPct val="110000"/>
              </a:lnSpc>
            </a:pPr>
            <a:r>
              <a:rPr lang="zh-TW" altLang="en-US" b="1" dirty="0"/>
              <a:t>緊急</a:t>
            </a:r>
            <a:r>
              <a:rPr lang="zh-TW" altLang="en-US" b="1" dirty="0" smtClean="0"/>
              <a:t>手術</a:t>
            </a:r>
            <a:endParaRPr lang="en-US" altLang="zh-TW" b="1" dirty="0" smtClean="0"/>
          </a:p>
          <a:p>
            <a:pPr lvl="1">
              <a:lnSpc>
                <a:spcPct val="110000"/>
              </a:lnSpc>
            </a:pPr>
            <a:r>
              <a:rPr lang="zh-TW" altLang="en-US" dirty="0" smtClean="0"/>
              <a:t>根據</a:t>
            </a:r>
            <a:r>
              <a:rPr lang="zh-TW" altLang="en-US" dirty="0"/>
              <a:t>機構內部規範訂為急診或緊急的</a:t>
            </a:r>
            <a:r>
              <a:rPr lang="zh-TW" altLang="en-US" dirty="0" smtClean="0"/>
              <a:t>手術</a:t>
            </a:r>
            <a:endParaRPr lang="zh-TW" altLang="en-US" dirty="0"/>
          </a:p>
          <a:p>
            <a:pPr>
              <a:lnSpc>
                <a:spcPct val="110000"/>
              </a:lnSpc>
            </a:pPr>
            <a:r>
              <a:rPr lang="zh-TW" altLang="en-US" b="1" dirty="0" smtClean="0"/>
              <a:t>住院手術</a:t>
            </a:r>
            <a:endParaRPr lang="en-US" altLang="zh-TW" b="1" dirty="0" smtClean="0"/>
          </a:p>
          <a:p>
            <a:pPr lvl="1">
              <a:lnSpc>
                <a:spcPct val="110000"/>
              </a:lnSpc>
            </a:pPr>
            <a:r>
              <a:rPr lang="zh-TW" altLang="en-US" dirty="0" smtClean="0"/>
              <a:t>手術</a:t>
            </a:r>
            <a:r>
              <a:rPr lang="zh-TW" altLang="en-US" dirty="0"/>
              <a:t>病人的住院日期和出院日期不是同一</a:t>
            </a:r>
            <a:r>
              <a:rPr lang="zh-TW" altLang="en-US" dirty="0" smtClean="0"/>
              <a:t>日</a:t>
            </a:r>
          </a:p>
          <a:p>
            <a:pPr>
              <a:lnSpc>
                <a:spcPct val="110000"/>
              </a:lnSpc>
            </a:pPr>
            <a:r>
              <a:rPr lang="zh-TW" altLang="en-US" b="1" dirty="0" smtClean="0"/>
              <a:t>全身麻醉</a:t>
            </a:r>
            <a:endParaRPr lang="en-US" altLang="zh-TW" b="1" dirty="0" smtClean="0"/>
          </a:p>
          <a:p>
            <a:pPr lvl="1">
              <a:lnSpc>
                <a:spcPct val="110000"/>
              </a:lnSpc>
            </a:pPr>
            <a:r>
              <a:rPr lang="zh-TW" altLang="en-US" dirty="0" smtClean="0"/>
              <a:t>給藥或氣體進入體內循環且影響中樞神經系統，使病人失去意識、不會疼痛、失憶、並通常藉由鬆弛肌肉的方式使病人麻痺；但不包括影響意識的鎮靜劑</a:t>
            </a:r>
            <a:endParaRPr lang="zh-TW" altLang="en-US"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13</a:t>
            </a:fld>
            <a:endParaRPr lang="en-US" altLang="zh-TW"/>
          </a:p>
        </p:txBody>
      </p:sp>
    </p:spTree>
    <p:extLst>
      <p:ext uri="{BB962C8B-B14F-4D97-AF65-F5344CB8AC3E}">
        <p14:creationId xmlns:p14="http://schemas.microsoft.com/office/powerpoint/2010/main" val="269772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名詞解釋</a:t>
            </a:r>
            <a:r>
              <a:rPr lang="en-US" altLang="zh-TW" dirty="0"/>
              <a:t> – </a:t>
            </a:r>
            <a:r>
              <a:rPr lang="zh-TW" altLang="zh-TW" dirty="0" smtClean="0"/>
              <a:t>手術</a:t>
            </a:r>
            <a:r>
              <a:rPr lang="zh-TW" altLang="en-US" dirty="0" smtClean="0"/>
              <a:t>室</a:t>
            </a:r>
            <a:endParaRPr lang="zh-TW" altLang="en-US" baseline="-25000" dirty="0"/>
          </a:p>
        </p:txBody>
      </p:sp>
      <p:sp>
        <p:nvSpPr>
          <p:cNvPr id="6" name="內容版面配置區 5"/>
          <p:cNvSpPr>
            <a:spLocks noGrp="1"/>
          </p:cNvSpPr>
          <p:nvPr>
            <p:ph idx="1"/>
          </p:nvPr>
        </p:nvSpPr>
        <p:spPr/>
        <p:txBody>
          <a:bodyPr/>
          <a:lstStyle/>
          <a:p>
            <a:r>
              <a:rPr lang="zh-TW" altLang="zh-TW" b="1" dirty="0"/>
              <a:t>不論新蓋或翻修的都必須符合衛生福利部「醫療機構設置標準」之手術室設施規定及相關設備規範</a:t>
            </a:r>
            <a:r>
              <a:rPr lang="zh-TW" altLang="zh-TW" b="1" dirty="0" smtClean="0"/>
              <a:t>，可包括</a:t>
            </a:r>
            <a:r>
              <a:rPr lang="en-US" altLang="zh-TW" sz="2800" dirty="0" smtClean="0"/>
              <a:t>(</a:t>
            </a:r>
            <a:r>
              <a:rPr lang="zh-TW" altLang="en-US" sz="2800" dirty="0" smtClean="0"/>
              <a:t>但不限於</a:t>
            </a:r>
            <a:r>
              <a:rPr lang="en-US" altLang="zh-TW" sz="2800" dirty="0" smtClean="0"/>
              <a:t>)</a:t>
            </a:r>
          </a:p>
          <a:p>
            <a:pPr lvl="1"/>
            <a:r>
              <a:rPr lang="zh-TW" altLang="zh-TW" dirty="0" smtClean="0"/>
              <a:t>手術室</a:t>
            </a:r>
            <a:r>
              <a:rPr lang="en-US" altLang="zh-TW" dirty="0"/>
              <a:t>(</a:t>
            </a:r>
            <a:r>
              <a:rPr lang="en-US" altLang="zh-TW" sz="3200" dirty="0"/>
              <a:t>operating room</a:t>
            </a:r>
            <a:r>
              <a:rPr lang="en-US" altLang="zh-TW" sz="3200" dirty="0" smtClean="0"/>
              <a:t>)</a:t>
            </a:r>
            <a:endParaRPr lang="en-US" altLang="zh-TW" dirty="0" smtClean="0"/>
          </a:p>
          <a:p>
            <a:pPr lvl="1"/>
            <a:r>
              <a:rPr lang="zh-TW" altLang="zh-TW" dirty="0" smtClean="0"/>
              <a:t>剖腹</a:t>
            </a:r>
            <a:r>
              <a:rPr lang="zh-TW" altLang="zh-TW" dirty="0"/>
              <a:t>產室</a:t>
            </a:r>
            <a:r>
              <a:rPr lang="en-US" altLang="zh-TW" dirty="0"/>
              <a:t>(</a:t>
            </a:r>
            <a:r>
              <a:rPr lang="en-US" altLang="zh-TW" sz="3200" dirty="0"/>
              <a:t>C-section room</a:t>
            </a:r>
            <a:r>
              <a:rPr lang="en-US" altLang="zh-TW" sz="3200" dirty="0" smtClean="0"/>
              <a:t>)</a:t>
            </a:r>
            <a:endParaRPr lang="en-US" altLang="zh-TW" dirty="0" smtClean="0"/>
          </a:p>
          <a:p>
            <a:pPr lvl="1"/>
            <a:r>
              <a:rPr lang="zh-TW" altLang="zh-TW" dirty="0" smtClean="0"/>
              <a:t>介入</a:t>
            </a:r>
            <a:r>
              <a:rPr lang="zh-TW" altLang="zh-TW" dirty="0"/>
              <a:t>放射學室</a:t>
            </a:r>
            <a:r>
              <a:rPr lang="en-US" altLang="zh-TW" dirty="0"/>
              <a:t>(</a:t>
            </a:r>
            <a:r>
              <a:rPr lang="en-US" altLang="zh-TW" kern="100" dirty="0"/>
              <a:t>interventional radiology room</a:t>
            </a:r>
            <a:r>
              <a:rPr lang="en-US" altLang="zh-TW" kern="100" dirty="0" smtClean="0"/>
              <a:t>)</a:t>
            </a:r>
            <a:endParaRPr lang="en-US" altLang="zh-TW" dirty="0" smtClean="0"/>
          </a:p>
          <a:p>
            <a:pPr lvl="1"/>
            <a:r>
              <a:rPr lang="zh-TW" altLang="zh-TW" dirty="0" smtClean="0"/>
              <a:t>心</a:t>
            </a:r>
            <a:r>
              <a:rPr lang="zh-TW" altLang="zh-TW" dirty="0"/>
              <a:t>導管室</a:t>
            </a:r>
            <a:r>
              <a:rPr lang="en-US" altLang="zh-TW" dirty="0"/>
              <a:t>(</a:t>
            </a:r>
            <a:r>
              <a:rPr lang="en-US" altLang="zh-TW" sz="3200" dirty="0"/>
              <a:t>cardiac catheterization</a:t>
            </a:r>
            <a:r>
              <a:rPr lang="en-US" altLang="zh-TW" sz="3200" dirty="0" smtClean="0"/>
              <a:t>)</a:t>
            </a: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14</a:t>
            </a:fld>
            <a:endParaRPr lang="en-US" altLang="zh-TW"/>
          </a:p>
        </p:txBody>
      </p:sp>
    </p:spTree>
    <p:extLst>
      <p:ext uri="{BB962C8B-B14F-4D97-AF65-F5344CB8AC3E}">
        <p14:creationId xmlns:p14="http://schemas.microsoft.com/office/powerpoint/2010/main" val="242052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名詞解釋</a:t>
            </a:r>
            <a:r>
              <a:rPr lang="en-US" altLang="zh-TW" dirty="0"/>
              <a:t> – </a:t>
            </a:r>
            <a:r>
              <a:rPr lang="zh-TW" altLang="zh-TW" dirty="0" smtClean="0"/>
              <a:t>手術</a:t>
            </a:r>
            <a:r>
              <a:rPr lang="zh-TW" altLang="en-US" dirty="0" smtClean="0"/>
              <a:t>期間</a:t>
            </a:r>
            <a:endParaRPr lang="zh-TW" altLang="en-US" dirty="0"/>
          </a:p>
        </p:txBody>
      </p:sp>
      <p:sp>
        <p:nvSpPr>
          <p:cNvPr id="3" name="內容版面配置區 2"/>
          <p:cNvSpPr>
            <a:spLocks noGrp="1"/>
          </p:cNvSpPr>
          <p:nvPr>
            <p:ph idx="1"/>
          </p:nvPr>
        </p:nvSpPr>
        <p:spPr/>
        <p:txBody>
          <a:bodyPr>
            <a:normAutofit/>
          </a:bodyPr>
          <a:lstStyle/>
          <a:p>
            <a:r>
              <a:rPr lang="zh-TW" altLang="en-US" b="1" dirty="0"/>
              <a:t>依據麻醉協會臨床指示</a:t>
            </a:r>
            <a:r>
              <a:rPr lang="en-US" altLang="zh-TW" b="1" dirty="0"/>
              <a:t>(AACD)</a:t>
            </a:r>
            <a:r>
              <a:rPr lang="zh-TW" altLang="en-US" b="1" dirty="0"/>
              <a:t>的定義，是以小時及分鐘計算從手術開始到手術結束的</a:t>
            </a:r>
            <a:r>
              <a:rPr lang="zh-TW" altLang="en-US" b="1" dirty="0" smtClean="0"/>
              <a:t>時間</a:t>
            </a:r>
            <a:endParaRPr lang="zh-TW" altLang="en-US" b="1" dirty="0"/>
          </a:p>
          <a:p>
            <a:pPr lvl="1"/>
            <a:r>
              <a:rPr lang="zh-TW" altLang="en-US" dirty="0" smtClean="0"/>
              <a:t>手術</a:t>
            </a:r>
            <a:r>
              <a:rPr lang="zh-TW" altLang="en-US" dirty="0"/>
              <a:t>開始時間</a:t>
            </a:r>
            <a:r>
              <a:rPr lang="en-US" altLang="zh-TW" dirty="0"/>
              <a:t>(Procedure/Surgery Start Time, PST</a:t>
            </a:r>
            <a:r>
              <a:rPr lang="en-US" altLang="zh-TW" dirty="0" smtClean="0"/>
              <a:t>)</a:t>
            </a:r>
            <a:endParaRPr lang="en-US" altLang="zh-TW" dirty="0"/>
          </a:p>
          <a:p>
            <a:pPr lvl="1"/>
            <a:r>
              <a:rPr lang="zh-TW" altLang="en-US" dirty="0" smtClean="0"/>
              <a:t>手術</a:t>
            </a:r>
            <a:r>
              <a:rPr lang="zh-TW" altLang="en-US" dirty="0"/>
              <a:t>結束時間</a:t>
            </a:r>
            <a:r>
              <a:rPr lang="en-US" altLang="zh-TW" dirty="0"/>
              <a:t>(Procedure/Surgery Finish, PF</a:t>
            </a:r>
            <a:r>
              <a:rPr lang="en-US" altLang="zh-TW" dirty="0" smtClean="0"/>
              <a:t>)</a:t>
            </a:r>
          </a:p>
          <a:p>
            <a:pPr lvl="2"/>
            <a:r>
              <a:rPr lang="zh-TW" altLang="en-US" dirty="0" smtClean="0"/>
              <a:t>所有器械</a:t>
            </a:r>
            <a:r>
              <a:rPr lang="zh-TW" altLang="en-US" dirty="0"/>
              <a:t>跟紗布都計數完成並確認</a:t>
            </a:r>
            <a:r>
              <a:rPr lang="zh-TW" altLang="en-US" dirty="0" smtClean="0"/>
              <a:t>正確，</a:t>
            </a:r>
            <a:r>
              <a:rPr lang="zh-TW" altLang="en-US" dirty="0"/>
              <a:t>且</a:t>
            </a:r>
            <a:endParaRPr lang="en-US" altLang="zh-TW" dirty="0" smtClean="0"/>
          </a:p>
          <a:p>
            <a:pPr lvl="2"/>
            <a:r>
              <a:rPr lang="zh-TW" altLang="en-US" dirty="0" smtClean="0"/>
              <a:t>所有</a:t>
            </a:r>
            <a:r>
              <a:rPr lang="zh-TW" altLang="en-US" dirty="0"/>
              <a:t>應在手術室內執行的術後放射學檢查皆已</a:t>
            </a:r>
            <a:r>
              <a:rPr lang="zh-TW" altLang="en-US" dirty="0" smtClean="0"/>
              <a:t>完成</a:t>
            </a:r>
            <a:r>
              <a:rPr lang="zh-TW" altLang="en-US" dirty="0"/>
              <a:t>，且</a:t>
            </a:r>
            <a:endParaRPr lang="en-US" altLang="zh-TW" dirty="0" smtClean="0"/>
          </a:p>
          <a:p>
            <a:pPr lvl="2"/>
            <a:r>
              <a:rPr lang="zh-TW" altLang="en-US" dirty="0" smtClean="0"/>
              <a:t>所有敷料</a:t>
            </a:r>
            <a:r>
              <a:rPr lang="zh-TW" altLang="en-US" dirty="0"/>
              <a:t>及引流管都被牢靠</a:t>
            </a:r>
            <a:r>
              <a:rPr lang="zh-TW" altLang="en-US" dirty="0" smtClean="0"/>
              <a:t>固定</a:t>
            </a:r>
            <a:r>
              <a:rPr lang="zh-TW" altLang="en-US" dirty="0"/>
              <a:t>，且</a:t>
            </a:r>
            <a:endParaRPr lang="en-US" altLang="zh-TW" dirty="0" smtClean="0"/>
          </a:p>
          <a:p>
            <a:pPr lvl="2"/>
            <a:r>
              <a:rPr lang="zh-TW" altLang="en-US" dirty="0" smtClean="0"/>
              <a:t>手術</a:t>
            </a:r>
            <a:r>
              <a:rPr lang="zh-TW" altLang="en-US" dirty="0"/>
              <a:t>醫師已經完成了在病人身上需執行的所有手術相關</a:t>
            </a:r>
            <a:r>
              <a:rPr lang="zh-TW" altLang="en-US" dirty="0" smtClean="0"/>
              <a:t>活動</a:t>
            </a:r>
            <a:endParaRPr lang="zh-TW" altLang="en-US" dirty="0"/>
          </a:p>
        </p:txBody>
      </p:sp>
    </p:spTree>
    <p:extLst>
      <p:ext uri="{BB962C8B-B14F-4D97-AF65-F5344CB8AC3E}">
        <p14:creationId xmlns:p14="http://schemas.microsoft.com/office/powerpoint/2010/main" val="2687012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名詞解釋</a:t>
            </a:r>
            <a:r>
              <a:rPr lang="zh-TW" altLang="en-US" dirty="0" smtClean="0"/>
              <a:t> </a:t>
            </a:r>
            <a:r>
              <a:rPr lang="en-US" altLang="zh-TW" dirty="0"/>
              <a:t>– </a:t>
            </a:r>
            <a:r>
              <a:rPr lang="zh-TW" altLang="en-US" dirty="0" smtClean="0"/>
              <a:t>傷口分類</a:t>
            </a:r>
            <a:endParaRPr lang="zh-TW" altLang="en-US"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16</a:t>
            </a:fld>
            <a:endParaRPr lang="en-US" altLang="zh-TW"/>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39112356"/>
              </p:ext>
            </p:extLst>
          </p:nvPr>
        </p:nvGraphicFramePr>
        <p:xfrm>
          <a:off x="924379" y="2229262"/>
          <a:ext cx="11391900" cy="6766560"/>
        </p:xfrm>
        <a:graphic>
          <a:graphicData uri="http://schemas.openxmlformats.org/drawingml/2006/table">
            <a:tbl>
              <a:tblPr firstRow="1" bandRow="1">
                <a:tableStyleId>{5C22544A-7EE6-4342-B048-85BDC9FD1C3A}</a:tableStyleId>
              </a:tblPr>
              <a:tblGrid>
                <a:gridCol w="2194379">
                  <a:extLst>
                    <a:ext uri="{9D8B030D-6E8A-4147-A177-3AD203B41FA5}">
                      <a16:colId xmlns:a16="http://schemas.microsoft.com/office/drawing/2014/main" val="20000"/>
                    </a:ext>
                  </a:extLst>
                </a:gridCol>
                <a:gridCol w="9197521">
                  <a:extLst>
                    <a:ext uri="{9D8B030D-6E8A-4147-A177-3AD203B41FA5}">
                      <a16:colId xmlns:a16="http://schemas.microsoft.com/office/drawing/2014/main" val="20001"/>
                    </a:ext>
                  </a:extLst>
                </a:gridCol>
              </a:tblGrid>
              <a:tr h="370840">
                <a:tc>
                  <a:txBody>
                    <a:bodyPr/>
                    <a:lstStyle/>
                    <a:p>
                      <a:pPr algn="ctr"/>
                      <a:r>
                        <a:rPr lang="zh-TW" altLang="en-US" sz="2400" dirty="0" smtClean="0">
                          <a:latin typeface="+mn-lt"/>
                          <a:ea typeface="微軟正黑體" panose="020B0604030504040204" pitchFamily="34" charset="-120"/>
                        </a:rPr>
                        <a:t>傷口等級*</a:t>
                      </a:r>
                      <a:endParaRPr lang="zh-TW" altLang="en-US" sz="2400" dirty="0">
                        <a:latin typeface="+mn-lt"/>
                        <a:ea typeface="微軟正黑體" panose="020B0604030504040204" pitchFamily="34" charset="-120"/>
                      </a:endParaRPr>
                    </a:p>
                  </a:txBody>
                  <a:tcPr anchor="ctr"/>
                </a:tc>
                <a:tc>
                  <a:txBody>
                    <a:bodyPr/>
                    <a:lstStyle/>
                    <a:p>
                      <a:pPr algn="ctr"/>
                      <a:r>
                        <a:rPr lang="zh-TW" altLang="en-US" sz="2400" dirty="0" smtClean="0">
                          <a:latin typeface="+mn-lt"/>
                          <a:ea typeface="微軟正黑體" panose="020B0604030504040204" pitchFamily="34" charset="-120"/>
                        </a:rPr>
                        <a:t>描述</a:t>
                      </a:r>
                      <a:endParaRPr lang="zh-TW" altLang="en-US" sz="2400" dirty="0">
                        <a:latin typeface="+mn-lt"/>
                        <a:ea typeface="微軟正黑體" panose="020B0604030504040204" pitchFamily="34" charset="-120"/>
                      </a:endParaRPr>
                    </a:p>
                  </a:txBody>
                  <a:tcPr/>
                </a:tc>
                <a:extLst>
                  <a:ext uri="{0D108BD9-81ED-4DB2-BD59-A6C34878D82A}">
                    <a16:rowId xmlns:a16="http://schemas.microsoft.com/office/drawing/2014/main" val="10000"/>
                  </a:ext>
                </a:extLst>
              </a:tr>
              <a:tr h="370840">
                <a:tc>
                  <a:txBody>
                    <a:bodyPr/>
                    <a:lstStyle/>
                    <a:p>
                      <a:pPr algn="l"/>
                      <a:r>
                        <a:rPr lang="zh-TW" altLang="en-US" sz="2400" b="1" dirty="0" smtClean="0">
                          <a:latin typeface="+mn-lt"/>
                          <a:ea typeface="微軟正黑體" panose="020B0604030504040204" pitchFamily="34" charset="-120"/>
                        </a:rPr>
                        <a:t>清淨 </a:t>
                      </a:r>
                      <a:r>
                        <a:rPr lang="en-US" altLang="zh-TW" sz="2400" b="1" dirty="0" smtClean="0">
                          <a:latin typeface="+mn-lt"/>
                          <a:ea typeface="微軟正黑體" panose="020B0604030504040204" pitchFamily="34" charset="-120"/>
                        </a:rPr>
                        <a:t>(</a:t>
                      </a:r>
                      <a:r>
                        <a:rPr lang="en-GB" altLang="zh-TW" sz="2400" b="1" dirty="0" smtClean="0">
                          <a:latin typeface="+mn-lt"/>
                          <a:ea typeface="微軟正黑體" panose="020B0604030504040204" pitchFamily="34" charset="-120"/>
                        </a:rPr>
                        <a:t>Clean)</a:t>
                      </a:r>
                      <a:endParaRPr lang="zh-TW" altLang="en-US" sz="2400" b="1" dirty="0">
                        <a:latin typeface="+mn-lt"/>
                        <a:ea typeface="微軟正黑體" panose="020B0604030504040204" pitchFamily="34" charset="-120"/>
                      </a:endParaRPr>
                    </a:p>
                  </a:txBody>
                  <a:tcPr anchor="ctr"/>
                </a:tc>
                <a:tc>
                  <a:txBody>
                    <a:bodyPr/>
                    <a:lstStyle/>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沒有感染的手術傷口，沒有發炎而且不是位於呼吸道、消化道、生殖道、泌尿道等</a:t>
                      </a:r>
                      <a:endParaRPr lang="en-US" altLang="zh-TW" sz="2400" dirty="0" smtClean="0">
                        <a:latin typeface="+mn-lt"/>
                        <a:ea typeface="微軟正黑體" panose="020B0604030504040204" pitchFamily="34" charset="-120"/>
                      </a:endParaRPr>
                    </a:p>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此外，清潔傷口主要是密閉的，若需要引流應採密閉系統。在鈍傷位置的手術切口若符合以上所列標準，也應歸類於清淨傷口</a:t>
                      </a:r>
                      <a:endParaRPr lang="zh-TW" altLang="en-US" sz="2400" dirty="0">
                        <a:latin typeface="+mn-lt"/>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pPr algn="l"/>
                      <a:r>
                        <a:rPr lang="zh-TW" altLang="en-US" sz="2400" b="1" dirty="0" smtClean="0">
                          <a:latin typeface="+mn-lt"/>
                          <a:ea typeface="微軟正黑體" panose="020B0604030504040204" pitchFamily="34" charset="-120"/>
                        </a:rPr>
                        <a:t>清淨污染 </a:t>
                      </a:r>
                      <a:r>
                        <a:rPr lang="en-US" altLang="zh-TW" sz="2400" b="1" dirty="0" smtClean="0">
                          <a:latin typeface="+mn-lt"/>
                          <a:ea typeface="微軟正黑體" panose="020B0604030504040204" pitchFamily="34" charset="-120"/>
                        </a:rPr>
                        <a:t>(</a:t>
                      </a:r>
                      <a:r>
                        <a:rPr lang="en-GB" altLang="zh-TW" sz="2400" b="1" dirty="0" smtClean="0">
                          <a:latin typeface="+mn-lt"/>
                          <a:ea typeface="微軟正黑體" panose="020B0604030504040204" pitchFamily="34" charset="-120"/>
                        </a:rPr>
                        <a:t>Clean-Contaminated)</a:t>
                      </a:r>
                      <a:endParaRPr lang="zh-TW" altLang="en-US" sz="2400" b="1" dirty="0">
                        <a:latin typeface="+mn-lt"/>
                        <a:ea typeface="微軟正黑體" panose="020B0604030504040204" pitchFamily="34" charset="-120"/>
                      </a:endParaRPr>
                    </a:p>
                  </a:txBody>
                  <a:tcPr anchor="ctr"/>
                </a:tc>
                <a:tc>
                  <a:txBody>
                    <a:bodyPr/>
                    <a:lstStyle/>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在控制情形下進入呼吸道、消化道、生殖道、泌尿道的傷口，而且無不尋常之污染</a:t>
                      </a:r>
                      <a:endParaRPr lang="en-US" altLang="zh-TW" sz="2400" dirty="0" smtClean="0">
                        <a:latin typeface="+mn-lt"/>
                        <a:ea typeface="微軟正黑體" panose="020B0604030504040204" pitchFamily="34" charset="-120"/>
                      </a:endParaRPr>
                    </a:p>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手術範圍包括膽道、闌尾、陰道、口咽之手術，若無感染證據或手術操作沒有重大違反常規情形發生，皆屬之</a:t>
                      </a:r>
                      <a:endParaRPr lang="zh-TW" altLang="en-US" sz="2400" dirty="0">
                        <a:latin typeface="+mn-lt"/>
                        <a:ea typeface="微軟正黑體" panose="020B0604030504040204" pitchFamily="34" charset="-120"/>
                      </a:endParaRPr>
                    </a:p>
                  </a:txBody>
                  <a:tcPr/>
                </a:tc>
                <a:extLst>
                  <a:ext uri="{0D108BD9-81ED-4DB2-BD59-A6C34878D82A}">
                    <a16:rowId xmlns:a16="http://schemas.microsoft.com/office/drawing/2014/main" val="10002"/>
                  </a:ext>
                </a:extLst>
              </a:tr>
              <a:tr h="370840">
                <a:tc>
                  <a:txBody>
                    <a:bodyPr/>
                    <a:lstStyle/>
                    <a:p>
                      <a:pPr algn="l"/>
                      <a:r>
                        <a:rPr lang="zh-TW" altLang="en-US" sz="2400" b="1" dirty="0" smtClean="0">
                          <a:latin typeface="+mn-lt"/>
                          <a:ea typeface="微軟正黑體" panose="020B0604030504040204" pitchFamily="34" charset="-120"/>
                        </a:rPr>
                        <a:t>污染  </a:t>
                      </a:r>
                      <a:r>
                        <a:rPr lang="en-US" altLang="zh-TW" sz="2400" b="1" dirty="0" smtClean="0">
                          <a:latin typeface="+mn-lt"/>
                          <a:ea typeface="微軟正黑體" panose="020B0604030504040204" pitchFamily="34" charset="-120"/>
                        </a:rPr>
                        <a:t>(</a:t>
                      </a:r>
                      <a:r>
                        <a:rPr lang="en-GB" altLang="zh-TW" sz="2400" b="1" dirty="0" smtClean="0">
                          <a:latin typeface="+mn-lt"/>
                          <a:ea typeface="微軟正黑體" panose="020B0604030504040204" pitchFamily="34" charset="-120"/>
                        </a:rPr>
                        <a:t>Contaminated)</a:t>
                      </a:r>
                      <a:endParaRPr lang="zh-TW" altLang="en-US" sz="2400" b="1" dirty="0">
                        <a:latin typeface="+mn-lt"/>
                        <a:ea typeface="微軟正黑體" panose="020B0604030504040204" pitchFamily="34" charset="-120"/>
                      </a:endParaRPr>
                    </a:p>
                  </a:txBody>
                  <a:tcPr anchor="ctr"/>
                </a:tc>
                <a:tc>
                  <a:txBody>
                    <a:bodyPr/>
                    <a:lstStyle/>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開放性、且為新產生的意外傷口</a:t>
                      </a:r>
                      <a:endParaRPr lang="en-US" altLang="zh-TW" sz="2400" dirty="0" smtClean="0">
                        <a:latin typeface="+mn-lt"/>
                        <a:ea typeface="微軟正黑體" panose="020B0604030504040204" pitchFamily="34" charset="-120"/>
                      </a:endParaRPr>
                    </a:p>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手術過程若有重大違反無菌技術的情形</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例如，開胸心臟按摩術</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或是有大量的腸道溢出物，以及切口有急性非化膿性炎症，包括無化膿之壞死組織</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例如，乾性壞疽</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，皆歸類在此等級</a:t>
                      </a:r>
                      <a:endParaRPr lang="zh-TW" altLang="en-US" sz="2400" dirty="0">
                        <a:latin typeface="+mn-lt"/>
                        <a:ea typeface="微軟正黑體" panose="020B0604030504040204" pitchFamily="34" charset="-120"/>
                      </a:endParaRPr>
                    </a:p>
                  </a:txBody>
                  <a:tcPr/>
                </a:tc>
                <a:extLst>
                  <a:ext uri="{0D108BD9-81ED-4DB2-BD59-A6C34878D82A}">
                    <a16:rowId xmlns:a16="http://schemas.microsoft.com/office/drawing/2014/main" val="10003"/>
                  </a:ext>
                </a:extLst>
              </a:tr>
              <a:tr h="370840">
                <a:tc>
                  <a:txBody>
                    <a:bodyPr/>
                    <a:lstStyle/>
                    <a:p>
                      <a:pPr algn="l"/>
                      <a:r>
                        <a:rPr lang="zh-TW" altLang="en-US" sz="2400" b="1" dirty="0" smtClean="0">
                          <a:latin typeface="+mn-lt"/>
                          <a:ea typeface="微軟正黑體" panose="020B0604030504040204" pitchFamily="34" charset="-120"/>
                        </a:rPr>
                        <a:t>骯髒或感染 </a:t>
                      </a:r>
                      <a:r>
                        <a:rPr lang="en-US" altLang="zh-TW" sz="2400" b="1" dirty="0" smtClean="0">
                          <a:latin typeface="+mn-lt"/>
                          <a:ea typeface="微軟正黑體" panose="020B0604030504040204" pitchFamily="34" charset="-120"/>
                        </a:rPr>
                        <a:t>(</a:t>
                      </a:r>
                      <a:r>
                        <a:rPr lang="en-GB" altLang="zh-TW" sz="2400" b="1" dirty="0" smtClean="0">
                          <a:latin typeface="+mn-lt"/>
                          <a:ea typeface="微軟正黑體" panose="020B0604030504040204" pitchFamily="34" charset="-120"/>
                        </a:rPr>
                        <a:t>Dirty or Infected)</a:t>
                      </a:r>
                      <a:endParaRPr lang="zh-TW" altLang="en-US" sz="2400" b="1" dirty="0">
                        <a:latin typeface="+mn-lt"/>
                        <a:ea typeface="微軟正黑體" panose="020B0604030504040204" pitchFamily="34" charset="-120"/>
                      </a:endParaRPr>
                    </a:p>
                  </a:txBody>
                  <a:tcPr anchor="ctr"/>
                </a:tc>
                <a:tc>
                  <a:txBody>
                    <a:bodyPr/>
                    <a:lstStyle/>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包括有殘餘壞死組織的舊創傷傷口、已出現感染跡象之傷口或穿孔的臟器</a:t>
                      </a:r>
                      <a:endParaRPr lang="en-US" altLang="zh-TW" sz="2400" dirty="0" smtClean="0">
                        <a:latin typeface="+mn-lt"/>
                        <a:ea typeface="微軟正黑體" panose="020B0604030504040204" pitchFamily="34" charset="-120"/>
                      </a:endParaRPr>
                    </a:p>
                    <a:p>
                      <a:pPr marL="342900" indent="-342900">
                        <a:buFont typeface="Wingdings" panose="05000000000000000000" pitchFamily="2" charset="2"/>
                        <a:buChar char="ü"/>
                      </a:pPr>
                      <a:r>
                        <a:rPr lang="zh-TW" altLang="en-US" sz="2400" dirty="0" smtClean="0">
                          <a:latin typeface="+mn-lt"/>
                          <a:ea typeface="微軟正黑體" panose="020B0604030504040204" pitchFamily="34" charset="-120"/>
                        </a:rPr>
                        <a:t>此定義顯示造成術後感染的微生物在術前即已存在於手術範圍內</a:t>
                      </a:r>
                      <a:endParaRPr lang="zh-TW" altLang="en-US" sz="2400" dirty="0">
                        <a:latin typeface="+mn-lt"/>
                        <a:ea typeface="微軟正黑體" panose="020B0604030504040204" pitchFamily="34" charset="-120"/>
                      </a:endParaRPr>
                    </a:p>
                  </a:txBody>
                  <a:tcPr/>
                </a:tc>
                <a:extLst>
                  <a:ext uri="{0D108BD9-81ED-4DB2-BD59-A6C34878D82A}">
                    <a16:rowId xmlns:a16="http://schemas.microsoft.com/office/drawing/2014/main" val="10004"/>
                  </a:ext>
                </a:extLst>
              </a:tr>
              <a:tr h="370840">
                <a:tc gridSpan="2">
                  <a:txBody>
                    <a:bodyPr/>
                    <a:lstStyle/>
                    <a:p>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依據美國</a:t>
                      </a:r>
                      <a:r>
                        <a:rPr lang="en-US" altLang="zh-TW" sz="2400" dirty="0" smtClean="0">
                          <a:latin typeface="+mn-lt"/>
                          <a:ea typeface="微軟正黑體" panose="020B0604030504040204" pitchFamily="34" charset="-120"/>
                        </a:rPr>
                        <a:t>NHSN</a:t>
                      </a:r>
                      <a:r>
                        <a:rPr lang="zh-TW" altLang="en-US" sz="2400" dirty="0" smtClean="0">
                          <a:latin typeface="+mn-lt"/>
                          <a:ea typeface="微軟正黑體" panose="020B0604030504040204" pitchFamily="34" charset="-120"/>
                        </a:rPr>
                        <a:t>改編自美國外科醫師協會的傷口分類模式</a:t>
                      </a:r>
                      <a:endParaRPr lang="zh-TW" altLang="en-US" sz="2400" dirty="0">
                        <a:latin typeface="+mn-lt"/>
                        <a:ea typeface="微軟正黑體" panose="020B0604030504040204" pitchFamily="34" charset="-120"/>
                      </a:endParaRPr>
                    </a:p>
                  </a:txBody>
                  <a:tcPr>
                    <a:noFill/>
                  </a:tcPr>
                </a:tc>
                <a:tc hMerge="1">
                  <a:txBody>
                    <a:bodyPr/>
                    <a:lstStyle/>
                    <a:p>
                      <a:endParaRPr lang="zh-TW" altLang="en-US" dirty="0">
                        <a:latin typeface="+mn-lt"/>
                        <a:ea typeface="微軟正黑體" panose="020B0604030504040204" pitchFamily="34" charset="-12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005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傷口分類範例</a:t>
            </a:r>
            <a:endParaRPr lang="zh-TW" altLang="en-US"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17</a:t>
            </a:fld>
            <a:endParaRPr lang="en-US" altLang="zh-TW"/>
          </a:p>
        </p:txBody>
      </p:sp>
      <p:sp>
        <p:nvSpPr>
          <p:cNvPr id="3" name="內容版面配置區 2"/>
          <p:cNvSpPr>
            <a:spLocks noGrp="1"/>
          </p:cNvSpPr>
          <p:nvPr>
            <p:ph idx="1"/>
          </p:nvPr>
        </p:nvSpPr>
        <p:spPr/>
        <p:txBody>
          <a:bodyPr/>
          <a:lstStyle/>
          <a:p>
            <a:r>
              <a:rPr lang="zh-TW" altLang="en-US" dirty="0" smtClean="0"/>
              <a:t>如剖腹產</a:t>
            </a:r>
            <a:r>
              <a:rPr lang="en-US" altLang="zh-TW" dirty="0" smtClean="0"/>
              <a:t>(CSEC)</a:t>
            </a:r>
            <a:r>
              <a:rPr lang="zh-TW" altLang="en-US" dirty="0" smtClean="0"/>
              <a:t>、腹式子宮切除術</a:t>
            </a:r>
            <a:r>
              <a:rPr lang="en-US" altLang="zh-TW" dirty="0" smtClean="0"/>
              <a:t>(HYST)</a:t>
            </a:r>
            <a:r>
              <a:rPr lang="zh-TW" altLang="en-US" dirty="0" smtClean="0"/>
              <a:t>，或卵巢手術</a:t>
            </a:r>
            <a:r>
              <a:rPr lang="en-US" altLang="zh-TW" dirty="0" smtClean="0"/>
              <a:t>(OVRY)</a:t>
            </a:r>
            <a:r>
              <a:rPr lang="zh-TW" altLang="en-US" dirty="0" smtClean="0"/>
              <a:t>之傷口分類屬於</a:t>
            </a:r>
            <a:r>
              <a:rPr lang="zh-TW" altLang="en-US" b="1" dirty="0" smtClean="0">
                <a:solidFill>
                  <a:srgbClr val="00B0F0"/>
                </a:solidFill>
              </a:rPr>
              <a:t>清淨傷口</a:t>
            </a:r>
            <a:r>
              <a:rPr lang="zh-TW" altLang="en-US" dirty="0" smtClean="0"/>
              <a:t>。</a:t>
            </a:r>
          </a:p>
          <a:p>
            <a:r>
              <a:rPr lang="zh-TW" altLang="en-US" dirty="0" smtClean="0"/>
              <a:t>闌尾</a:t>
            </a:r>
            <a:r>
              <a:rPr lang="zh-TW" altLang="en-US" dirty="0"/>
              <a:t>手術</a:t>
            </a:r>
            <a:r>
              <a:rPr lang="en-US" altLang="zh-TW" dirty="0"/>
              <a:t>(APPY)</a:t>
            </a:r>
            <a:r>
              <a:rPr lang="zh-TW" altLang="en-US" dirty="0"/>
              <a:t>、膽道、肝臟或胰臟的手術</a:t>
            </a:r>
            <a:r>
              <a:rPr lang="en-US" altLang="zh-TW" dirty="0"/>
              <a:t>(BILI) </a:t>
            </a:r>
            <a:r>
              <a:rPr lang="zh-TW" altLang="en-US" dirty="0"/>
              <a:t>膽囊手術</a:t>
            </a:r>
            <a:r>
              <a:rPr lang="en-US" altLang="zh-TW" dirty="0"/>
              <a:t>(CHOL)</a:t>
            </a:r>
            <a:r>
              <a:rPr lang="zh-TW" altLang="en-US" dirty="0"/>
              <a:t>、結腸手術</a:t>
            </a:r>
            <a:r>
              <a:rPr lang="en-US" altLang="zh-TW" dirty="0"/>
              <a:t>(COLO)</a:t>
            </a:r>
            <a:r>
              <a:rPr lang="zh-TW" altLang="en-US" dirty="0"/>
              <a:t>、直腸手術</a:t>
            </a:r>
            <a:r>
              <a:rPr lang="en-US" altLang="zh-TW" dirty="0"/>
              <a:t>(REC)</a:t>
            </a:r>
            <a:r>
              <a:rPr lang="zh-TW" altLang="en-US" dirty="0"/>
              <a:t>、小腸手術</a:t>
            </a:r>
            <a:r>
              <a:rPr lang="en-US" altLang="zh-TW" dirty="0"/>
              <a:t>(SB)</a:t>
            </a:r>
            <a:r>
              <a:rPr lang="zh-TW" altLang="en-US" dirty="0"/>
              <a:t>、經陰道子宮切除術</a:t>
            </a:r>
            <a:r>
              <a:rPr lang="en-US" altLang="zh-TW" dirty="0"/>
              <a:t>(VHYS</a:t>
            </a:r>
            <a:r>
              <a:rPr lang="en-US" altLang="zh-TW" dirty="0" smtClean="0"/>
              <a:t>)</a:t>
            </a:r>
            <a:r>
              <a:rPr lang="zh-TW" altLang="en-US" dirty="0" smtClean="0"/>
              <a:t>屬於</a:t>
            </a:r>
            <a:r>
              <a:rPr lang="zh-TW" altLang="en-US" b="1" dirty="0" smtClean="0">
                <a:solidFill>
                  <a:srgbClr val="00B0F0"/>
                </a:solidFill>
              </a:rPr>
              <a:t>清淨汙染傷口</a:t>
            </a:r>
            <a:r>
              <a:rPr lang="en-US" altLang="zh-TW" sz="3200" dirty="0" smtClean="0"/>
              <a:t>(</a:t>
            </a:r>
            <a:r>
              <a:rPr lang="zh-TW" altLang="en-US" sz="3200" dirty="0" smtClean="0"/>
              <a:t>無重大</a:t>
            </a:r>
            <a:r>
              <a:rPr lang="zh-TW" altLang="en-US" sz="3200" dirty="0"/>
              <a:t>違反無菌</a:t>
            </a:r>
            <a:r>
              <a:rPr lang="zh-TW" altLang="en-US" sz="3200" dirty="0" smtClean="0"/>
              <a:t>技術之情形</a:t>
            </a:r>
            <a:r>
              <a:rPr lang="en-US" altLang="zh-TW" sz="3200" dirty="0" smtClean="0"/>
              <a:t>)</a:t>
            </a:r>
            <a:endParaRPr lang="en-US" altLang="zh-TW" dirty="0" smtClean="0"/>
          </a:p>
        </p:txBody>
      </p:sp>
    </p:spTree>
    <p:extLst>
      <p:ext uri="{BB962C8B-B14F-4D97-AF65-F5344CB8AC3E}">
        <p14:creationId xmlns:p14="http://schemas.microsoft.com/office/powerpoint/2010/main" val="40941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名詞解釋</a:t>
            </a:r>
            <a:r>
              <a:rPr lang="en-US" altLang="zh-TW" dirty="0"/>
              <a:t> – </a:t>
            </a:r>
            <a:r>
              <a:rPr lang="zh-TW" altLang="en-US" dirty="0"/>
              <a:t>手術時出現</a:t>
            </a:r>
            <a:r>
              <a:rPr lang="zh-TW" altLang="en-US" dirty="0" smtClean="0"/>
              <a:t>感染</a:t>
            </a:r>
            <a:endParaRPr lang="zh-TW" altLang="en-US" dirty="0"/>
          </a:p>
        </p:txBody>
      </p:sp>
      <p:sp>
        <p:nvSpPr>
          <p:cNvPr id="3" name="內容版面配置區 2"/>
          <p:cNvSpPr>
            <a:spLocks noGrp="1"/>
          </p:cNvSpPr>
          <p:nvPr>
            <p:ph idx="1"/>
          </p:nvPr>
        </p:nvSpPr>
        <p:spPr>
          <a:xfrm>
            <a:off x="732971" y="2442106"/>
            <a:ext cx="11566979" cy="6285266"/>
          </a:xfrm>
        </p:spPr>
        <p:txBody>
          <a:bodyPr>
            <a:normAutofit fontScale="92500"/>
          </a:bodyPr>
          <a:lstStyle/>
          <a:p>
            <a:pPr>
              <a:lnSpc>
                <a:spcPct val="120000"/>
              </a:lnSpc>
            </a:pPr>
            <a:r>
              <a:rPr lang="en-US" altLang="zh-TW" dirty="0" smtClean="0"/>
              <a:t>Infection </a:t>
            </a:r>
            <a:r>
              <a:rPr lang="en-US" altLang="zh-TW" dirty="0"/>
              <a:t>Present at Time of </a:t>
            </a:r>
            <a:r>
              <a:rPr lang="en-US" altLang="zh-TW" dirty="0" smtClean="0"/>
              <a:t>Surgery (PATOS)</a:t>
            </a:r>
            <a:r>
              <a:rPr lang="zh-TW" altLang="en-US" dirty="0" smtClean="0"/>
              <a:t>：</a:t>
            </a:r>
            <a:r>
              <a:rPr lang="zh-TW" altLang="en-US" b="1" dirty="0" smtClean="0"/>
              <a:t>在</a:t>
            </a:r>
            <a:r>
              <a:rPr lang="zh-TW" altLang="en-US" b="1" dirty="0"/>
              <a:t>手術開始時</a:t>
            </a:r>
            <a:r>
              <a:rPr lang="zh-TW" altLang="en-US" b="1" dirty="0" smtClean="0"/>
              <a:t>或手術期間</a:t>
            </a:r>
            <a:r>
              <a:rPr lang="zh-TW" altLang="en-US" b="1" dirty="0"/>
              <a:t>有證據顯示病人有</a:t>
            </a:r>
            <a:r>
              <a:rPr lang="zh-TW" altLang="en-US" b="1" dirty="0" smtClean="0"/>
              <a:t>感染或膿瘍，</a:t>
            </a:r>
            <a:r>
              <a:rPr lang="zh-TW" altLang="en-US" dirty="0" smtClean="0"/>
              <a:t>必須</a:t>
            </a:r>
            <a:endParaRPr lang="en-US" altLang="zh-TW" dirty="0" smtClean="0"/>
          </a:p>
          <a:p>
            <a:pPr lvl="1">
              <a:lnSpc>
                <a:spcPct val="120000"/>
              </a:lnSpc>
            </a:pPr>
            <a:r>
              <a:rPr lang="zh-TW" altLang="en-US" b="1" dirty="0" smtClean="0">
                <a:solidFill>
                  <a:srgbClr val="00B0F0"/>
                </a:solidFill>
              </a:rPr>
              <a:t>有</a:t>
            </a:r>
            <a:r>
              <a:rPr lang="zh-TW" altLang="en-US" b="1" dirty="0">
                <a:solidFill>
                  <a:srgbClr val="00B0F0"/>
                </a:solidFill>
              </a:rPr>
              <a:t>手術報告</a:t>
            </a:r>
            <a:r>
              <a:rPr lang="en-US" altLang="zh-TW" b="1" dirty="0">
                <a:solidFill>
                  <a:srgbClr val="00B0F0"/>
                </a:solidFill>
              </a:rPr>
              <a:t>/</a:t>
            </a:r>
            <a:r>
              <a:rPr lang="zh-TW" altLang="en-US" b="1" dirty="0">
                <a:solidFill>
                  <a:srgbClr val="00B0F0"/>
                </a:solidFill>
              </a:rPr>
              <a:t>紀錄</a:t>
            </a:r>
            <a:r>
              <a:rPr lang="zh-TW" altLang="en-US" dirty="0"/>
              <a:t>呈現相關感染</a:t>
            </a:r>
            <a:r>
              <a:rPr lang="zh-TW" altLang="en-US" dirty="0" smtClean="0"/>
              <a:t>證據，且</a:t>
            </a:r>
            <a:endParaRPr lang="en-US" altLang="zh-TW" dirty="0" smtClean="0"/>
          </a:p>
          <a:p>
            <a:pPr lvl="1">
              <a:lnSpc>
                <a:spcPct val="120000"/>
              </a:lnSpc>
            </a:pPr>
            <a:r>
              <a:rPr lang="zh-TW" altLang="en-US" dirty="0" smtClean="0"/>
              <a:t>位置</a:t>
            </a:r>
            <a:r>
              <a:rPr lang="zh-TW" altLang="en-US" dirty="0"/>
              <a:t>必須跟手術部位感染的</a:t>
            </a:r>
            <a:r>
              <a:rPr lang="zh-TW" altLang="en-US" b="1" dirty="0">
                <a:solidFill>
                  <a:srgbClr val="00B0F0"/>
                </a:solidFill>
              </a:rPr>
              <a:t>深度相同</a:t>
            </a:r>
            <a:endParaRPr lang="en-US" altLang="zh-TW" b="1" dirty="0">
              <a:solidFill>
                <a:srgbClr val="00B0F0"/>
              </a:solidFill>
            </a:endParaRPr>
          </a:p>
          <a:p>
            <a:pPr>
              <a:lnSpc>
                <a:spcPct val="120000"/>
              </a:lnSpc>
            </a:pPr>
            <a:r>
              <a:rPr lang="en-US" altLang="zh-TW" b="1" dirty="0" smtClean="0"/>
              <a:t>PATOS</a:t>
            </a:r>
            <a:r>
              <a:rPr lang="zh-TW" altLang="en-US" b="1" dirty="0" smtClean="0"/>
              <a:t>的</a:t>
            </a:r>
            <a:r>
              <a:rPr lang="zh-TW" altLang="en-US" b="1" dirty="0">
                <a:solidFill>
                  <a:srgbClr val="00B0F0"/>
                </a:solidFill>
              </a:rPr>
              <a:t>感染</a:t>
            </a:r>
            <a:r>
              <a:rPr lang="zh-TW" altLang="en-US" b="1" dirty="0"/>
              <a:t>不必符合手術部位感染</a:t>
            </a:r>
            <a:r>
              <a:rPr lang="zh-TW" altLang="en-US" b="1" dirty="0" smtClean="0"/>
              <a:t>監測</a:t>
            </a:r>
            <a:r>
              <a:rPr lang="zh-TW" altLang="en-US" dirty="0"/>
              <a:t>之</a:t>
            </a:r>
            <a:r>
              <a:rPr lang="zh-TW" altLang="en-US" b="1" dirty="0" smtClean="0"/>
              <a:t>判定標準</a:t>
            </a:r>
            <a:endParaRPr lang="en-US" altLang="zh-TW" dirty="0" smtClean="0"/>
          </a:p>
          <a:p>
            <a:pPr>
              <a:lnSpc>
                <a:spcPct val="120000"/>
              </a:lnSpc>
            </a:pPr>
            <a:r>
              <a:rPr lang="zh-TW" altLang="en-US" b="1" dirty="0" smtClean="0"/>
              <a:t>如果</a:t>
            </a:r>
            <a:r>
              <a:rPr lang="zh-TW" altLang="en-US" b="1" dirty="0"/>
              <a:t>手術前存在的健康問題，在本次手術之前已經康復一段時間，則不屬於</a:t>
            </a:r>
            <a:r>
              <a:rPr lang="en-US" altLang="zh-TW" b="1" dirty="0" smtClean="0"/>
              <a:t>PATOS</a:t>
            </a:r>
            <a:endParaRPr lang="en-US" altLang="zh-TW" b="1" dirty="0"/>
          </a:p>
        </p:txBody>
      </p:sp>
    </p:spTree>
    <p:extLst>
      <p:ext uri="{BB962C8B-B14F-4D97-AF65-F5344CB8AC3E}">
        <p14:creationId xmlns:p14="http://schemas.microsoft.com/office/powerpoint/2010/main" val="2782718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8050" y="511075"/>
            <a:ext cx="11391900" cy="1914702"/>
          </a:xfrm>
        </p:spPr>
        <p:txBody>
          <a:bodyPr/>
          <a:lstStyle/>
          <a:p>
            <a:r>
              <a:rPr lang="en-US" altLang="zh-TW" dirty="0" smtClean="0"/>
              <a:t>PATOS</a:t>
            </a:r>
            <a:r>
              <a:rPr lang="zh-TW" altLang="en-US" dirty="0" smtClean="0"/>
              <a:t>相關注意事項 </a:t>
            </a:r>
            <a:r>
              <a:rPr lang="en-US" altLang="zh-TW" dirty="0" smtClean="0"/>
              <a:t>1</a:t>
            </a:r>
            <a:endParaRPr lang="zh-TW" altLang="en-US" dirty="0"/>
          </a:p>
        </p:txBody>
      </p:sp>
      <p:sp>
        <p:nvSpPr>
          <p:cNvPr id="3" name="內容版面配置區 2"/>
          <p:cNvSpPr>
            <a:spLocks noGrp="1"/>
          </p:cNvSpPr>
          <p:nvPr>
            <p:ph idx="1"/>
          </p:nvPr>
        </p:nvSpPr>
        <p:spPr/>
        <p:txBody>
          <a:bodyPr>
            <a:normAutofit/>
          </a:bodyPr>
          <a:lstStyle/>
          <a:p>
            <a:r>
              <a:rPr lang="zh-TW" altLang="en-US" dirty="0" smtClean="0"/>
              <a:t>在</a:t>
            </a:r>
            <a:r>
              <a:rPr lang="zh-TW" altLang="en-US" dirty="0"/>
              <a:t>手術報告</a:t>
            </a:r>
            <a:r>
              <a:rPr lang="en-US" altLang="zh-TW" dirty="0"/>
              <a:t>/</a:t>
            </a:r>
            <a:r>
              <a:rPr lang="zh-TW" altLang="en-US" dirty="0"/>
              <a:t>紀錄記載的英文文字結尾有“</a:t>
            </a:r>
            <a:r>
              <a:rPr lang="en-US" altLang="zh-TW" dirty="0"/>
              <a:t>itis”</a:t>
            </a:r>
            <a:r>
              <a:rPr lang="zh-TW" altLang="en-US" dirty="0" smtClean="0"/>
              <a:t>的，</a:t>
            </a:r>
            <a:r>
              <a:rPr lang="zh-TW" altLang="en-US" dirty="0"/>
              <a:t>不一定符合</a:t>
            </a:r>
            <a:r>
              <a:rPr lang="en-US" altLang="zh-TW" dirty="0"/>
              <a:t>PATOS</a:t>
            </a:r>
            <a:r>
              <a:rPr lang="zh-TW" altLang="en-US" dirty="0"/>
              <a:t>的</a:t>
            </a:r>
            <a:r>
              <a:rPr lang="zh-TW" altLang="en-US" dirty="0" smtClean="0"/>
              <a:t>條件</a:t>
            </a:r>
            <a:endParaRPr lang="en-US" altLang="zh-TW" dirty="0" smtClean="0"/>
          </a:p>
          <a:p>
            <a:pPr lvl="1"/>
            <a:r>
              <a:rPr lang="zh-TW" altLang="en-US" b="0" dirty="0" smtClean="0"/>
              <a:t>可能</a:t>
            </a:r>
            <a:r>
              <a:rPr lang="zh-TW" altLang="en-US" b="0" dirty="0"/>
              <a:t>是指不具有感染性的發炎情形</a:t>
            </a:r>
            <a:r>
              <a:rPr lang="en-US" altLang="zh-TW" b="0" dirty="0"/>
              <a:t>(</a:t>
            </a:r>
            <a:r>
              <a:rPr lang="zh-TW" altLang="en-US" b="0" dirty="0"/>
              <a:t>例如憩室炎</a:t>
            </a:r>
            <a:r>
              <a:rPr lang="en-US" altLang="zh-TW" b="0" dirty="0"/>
              <a:t>(diverticulitis)</a:t>
            </a:r>
            <a:r>
              <a:rPr lang="zh-TW" altLang="en-US" b="0" dirty="0"/>
              <a:t>、腹膜炎</a:t>
            </a:r>
            <a:r>
              <a:rPr lang="en-US" altLang="zh-TW" b="0" dirty="0"/>
              <a:t>(peritonitis)</a:t>
            </a:r>
            <a:r>
              <a:rPr lang="zh-TW" altLang="en-US" b="0" dirty="0"/>
              <a:t>或闌尾炎</a:t>
            </a:r>
            <a:r>
              <a:rPr lang="en-US" altLang="zh-TW" b="0" dirty="0"/>
              <a:t>(appendicitis</a:t>
            </a:r>
            <a:r>
              <a:rPr lang="en-US" altLang="zh-TW" b="0" dirty="0" smtClean="0"/>
              <a:t>)</a:t>
            </a:r>
          </a:p>
          <a:p>
            <a:r>
              <a:rPr lang="zh-TW" altLang="en-US" dirty="0"/>
              <a:t>僅有藉由培養或其他微生物檢測方法、或手術標本病理檢查的微生物檢驗陽性報告，不一定符合</a:t>
            </a:r>
            <a:r>
              <a:rPr lang="en-US" altLang="zh-TW" dirty="0" smtClean="0"/>
              <a:t>PATOS</a:t>
            </a:r>
          </a:p>
          <a:p>
            <a:pPr lvl="1"/>
            <a:r>
              <a:rPr lang="zh-TW" altLang="en-US" b="0" dirty="0" smtClean="0"/>
              <a:t>如</a:t>
            </a:r>
            <a:r>
              <a:rPr lang="zh-TW" altLang="en-US" b="0" dirty="0"/>
              <a:t>，有陽性培養</a:t>
            </a:r>
            <a:r>
              <a:rPr lang="en-US" altLang="zh-TW" b="0" dirty="0"/>
              <a:t>/</a:t>
            </a:r>
            <a:r>
              <a:rPr lang="zh-TW" altLang="en-US" b="0" dirty="0"/>
              <a:t>病理報告，但手術文件沒有感染紀錄，就不能判定為</a:t>
            </a:r>
            <a:r>
              <a:rPr lang="en-US" altLang="zh-TW" b="0" dirty="0" smtClean="0"/>
              <a:t>PATOS</a:t>
            </a:r>
            <a:endParaRPr lang="en-US" altLang="zh-TW" b="0" dirty="0"/>
          </a:p>
        </p:txBody>
      </p:sp>
    </p:spTree>
    <p:extLst>
      <p:ext uri="{BB962C8B-B14F-4D97-AF65-F5344CB8AC3E}">
        <p14:creationId xmlns:p14="http://schemas.microsoft.com/office/powerpoint/2010/main" val="349337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zh-TW" altLang="en-US" sz="5778" dirty="0">
                <a:latin typeface="微軟正黑體" pitchFamily="34" charset="-120"/>
              </a:rPr>
              <a:t>課程大綱</a:t>
            </a:r>
            <a:endParaRPr lang="zh-TW" altLang="en-US" sz="5778" dirty="0">
              <a:latin typeface="Arial" pitchFamily="34" charset="0"/>
            </a:endParaRPr>
          </a:p>
        </p:txBody>
      </p:sp>
      <p:sp>
        <p:nvSpPr>
          <p:cNvPr id="4099" name="內容版面配置區 2"/>
          <p:cNvSpPr>
            <a:spLocks noGrp="1"/>
          </p:cNvSpPr>
          <p:nvPr>
            <p:ph idx="1"/>
          </p:nvPr>
        </p:nvSpPr>
        <p:spPr/>
        <p:txBody>
          <a:bodyPr/>
          <a:lstStyle/>
          <a:p>
            <a:pPr>
              <a:lnSpc>
                <a:spcPct val="150000"/>
              </a:lnSpc>
            </a:pPr>
            <a:r>
              <a:rPr lang="zh-TW" altLang="en-US" b="1" dirty="0" smtClean="0"/>
              <a:t>前言</a:t>
            </a:r>
            <a:endParaRPr lang="en-US" altLang="zh-TW" b="1" dirty="0" smtClean="0"/>
          </a:p>
          <a:p>
            <a:pPr>
              <a:lnSpc>
                <a:spcPct val="150000"/>
              </a:lnSpc>
            </a:pPr>
            <a:r>
              <a:rPr lang="zh-TW" altLang="en-US" b="1" dirty="0" smtClean="0"/>
              <a:t>手術</a:t>
            </a:r>
            <a:r>
              <a:rPr lang="zh-TW" altLang="en-US" b="1" dirty="0"/>
              <a:t>部位</a:t>
            </a:r>
            <a:r>
              <a:rPr lang="zh-TW" altLang="zh-TW" b="1" dirty="0" smtClean="0"/>
              <a:t>感染</a:t>
            </a:r>
            <a:r>
              <a:rPr lang="zh-TW" altLang="en-US" b="1" dirty="0" smtClean="0"/>
              <a:t>監測</a:t>
            </a:r>
            <a:r>
              <a:rPr lang="zh-TW" altLang="zh-TW" b="1" dirty="0" smtClean="0"/>
              <a:t>名詞解釋</a:t>
            </a:r>
            <a:endParaRPr lang="en-US" altLang="zh-TW" b="1" dirty="0" smtClean="0"/>
          </a:p>
          <a:p>
            <a:pPr>
              <a:lnSpc>
                <a:spcPct val="150000"/>
              </a:lnSpc>
            </a:pPr>
            <a:r>
              <a:rPr lang="zh-TW" altLang="en-US" b="1" dirty="0" smtClean="0"/>
              <a:t>手術</a:t>
            </a:r>
            <a:r>
              <a:rPr lang="zh-TW" altLang="en-US" b="1" dirty="0"/>
              <a:t>部位</a:t>
            </a:r>
            <a:r>
              <a:rPr lang="zh-TW" altLang="zh-TW" b="1" dirty="0" smtClean="0"/>
              <a:t>感染</a:t>
            </a:r>
            <a:r>
              <a:rPr lang="zh-TW" altLang="en-US" b="1" dirty="0" smtClean="0"/>
              <a:t>監測定義與收案標準</a:t>
            </a:r>
            <a:endParaRPr lang="en-US" altLang="zh-TW" b="1" dirty="0"/>
          </a:p>
          <a:p>
            <a:pPr lvl="0">
              <a:lnSpc>
                <a:spcPct val="150000"/>
              </a:lnSpc>
            </a:pPr>
            <a:r>
              <a:rPr lang="zh-TW" altLang="en-US" b="1" dirty="0" smtClean="0"/>
              <a:t>通報注意事項</a:t>
            </a:r>
            <a:endParaRPr lang="zh-TW" altLang="en-US" sz="3467" dirty="0"/>
          </a:p>
        </p:txBody>
      </p:sp>
      <p:sp>
        <p:nvSpPr>
          <p:cNvPr id="6" name="投影片編號版面配置區 5"/>
          <p:cNvSpPr>
            <a:spLocks noGrp="1"/>
          </p:cNvSpPr>
          <p:nvPr>
            <p:ph type="sldNum" sz="quarter" idx="12"/>
          </p:nvPr>
        </p:nvSpPr>
        <p:spPr/>
        <p:txBody>
          <a:bodyPr/>
          <a:lstStyle/>
          <a:p>
            <a:pPr>
              <a:buNone/>
              <a:defRPr/>
            </a:pPr>
            <a:fld id="{40D76EB3-46E3-4631-AFE8-4EAEA92AB241}" type="slidenum">
              <a:rPr lang="zh-TW" altLang="en-US" smtClean="0"/>
              <a:pPr>
                <a:buNone/>
                <a:defRPr/>
              </a:pPr>
              <a:t>2</a:t>
            </a:fld>
            <a:endParaRPr lang="zh-TW" altLang="en-US" dirty="0"/>
          </a:p>
        </p:txBody>
      </p:sp>
    </p:spTree>
    <p:extLst>
      <p:ext uri="{BB962C8B-B14F-4D97-AF65-F5344CB8AC3E}">
        <p14:creationId xmlns:p14="http://schemas.microsoft.com/office/powerpoint/2010/main" val="57485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8050" y="511075"/>
            <a:ext cx="11391900" cy="1914702"/>
          </a:xfrm>
        </p:spPr>
        <p:txBody>
          <a:bodyPr/>
          <a:lstStyle/>
          <a:p>
            <a:r>
              <a:rPr lang="en-US" altLang="zh-TW" dirty="0" smtClean="0"/>
              <a:t>PATOS</a:t>
            </a:r>
            <a:r>
              <a:rPr lang="zh-TW" altLang="en-US" dirty="0" smtClean="0"/>
              <a:t>相關注意事項 </a:t>
            </a:r>
            <a:r>
              <a:rPr lang="en-US" altLang="zh-TW" dirty="0" smtClean="0"/>
              <a:t>2</a:t>
            </a:r>
            <a:endParaRPr lang="zh-TW" altLang="en-US" dirty="0"/>
          </a:p>
        </p:txBody>
      </p:sp>
      <p:sp>
        <p:nvSpPr>
          <p:cNvPr id="3" name="內容版面配置區 2"/>
          <p:cNvSpPr>
            <a:spLocks noGrp="1"/>
          </p:cNvSpPr>
          <p:nvPr>
            <p:ph idx="1"/>
          </p:nvPr>
        </p:nvSpPr>
        <p:spPr/>
        <p:txBody>
          <a:bodyPr>
            <a:normAutofit fontScale="85000" lnSpcReduction="10000"/>
          </a:bodyPr>
          <a:lstStyle/>
          <a:p>
            <a:pPr>
              <a:lnSpc>
                <a:spcPct val="110000"/>
              </a:lnSpc>
            </a:pPr>
            <a:r>
              <a:rPr lang="zh-TW" altLang="en-US" dirty="0" smtClean="0"/>
              <a:t>當手術報告</a:t>
            </a:r>
            <a:r>
              <a:rPr lang="en-US" altLang="zh-TW" dirty="0" smtClean="0"/>
              <a:t>/</a:t>
            </a:r>
            <a:r>
              <a:rPr lang="zh-TW" altLang="en-US" dirty="0" smtClean="0"/>
              <a:t>紀錄提及下列用</a:t>
            </a:r>
            <a:r>
              <a:rPr lang="zh-TW" altLang="en-US" dirty="0"/>
              <a:t>語</a:t>
            </a:r>
            <a:r>
              <a:rPr lang="zh-TW" altLang="en-US" dirty="0" smtClean="0"/>
              <a:t>，可符合</a:t>
            </a:r>
            <a:r>
              <a:rPr lang="en-US" altLang="zh-TW" dirty="0" smtClean="0"/>
              <a:t>PATOS</a:t>
            </a:r>
            <a:r>
              <a:rPr lang="zh-TW" altLang="en-US" dirty="0" smtClean="0"/>
              <a:t>之條件</a:t>
            </a:r>
            <a:endParaRPr lang="en-US" altLang="zh-TW" dirty="0" smtClean="0"/>
          </a:p>
          <a:p>
            <a:pPr lvl="1">
              <a:lnSpc>
                <a:spcPct val="110000"/>
              </a:lnSpc>
            </a:pPr>
            <a:r>
              <a:rPr lang="zh-TW" altLang="en-US" b="0" dirty="0" smtClean="0"/>
              <a:t>膿瘍</a:t>
            </a:r>
            <a:r>
              <a:rPr lang="en-US" altLang="zh-TW" b="0" dirty="0" smtClean="0"/>
              <a:t>(abscess)</a:t>
            </a:r>
            <a:r>
              <a:rPr lang="zh-TW" altLang="en-US" b="0" dirty="0" smtClean="0"/>
              <a:t>、感染</a:t>
            </a:r>
            <a:r>
              <a:rPr lang="en-US" altLang="zh-TW" b="0" dirty="0" smtClean="0"/>
              <a:t>(infection)</a:t>
            </a:r>
            <a:r>
              <a:rPr lang="zh-TW" altLang="en-US" b="0" dirty="0" smtClean="0"/>
              <a:t>、化膿</a:t>
            </a:r>
            <a:r>
              <a:rPr lang="en-US" altLang="zh-TW" b="0" dirty="0" smtClean="0"/>
              <a:t>(purulence)</a:t>
            </a:r>
            <a:r>
              <a:rPr lang="zh-TW" altLang="en-US" b="0" dirty="0" smtClean="0"/>
              <a:t>或膿</a:t>
            </a:r>
            <a:r>
              <a:rPr lang="en-US" altLang="zh-TW" b="0" dirty="0" smtClean="0"/>
              <a:t>(pus)</a:t>
            </a:r>
            <a:r>
              <a:rPr lang="zh-TW" altLang="en-US" b="0" dirty="0" smtClean="0"/>
              <a:t>、化膿性腹膜炎</a:t>
            </a:r>
            <a:r>
              <a:rPr lang="en-US" altLang="zh-TW" b="0" dirty="0" smtClean="0"/>
              <a:t>(feculent peritonitis)</a:t>
            </a:r>
            <a:r>
              <a:rPr lang="zh-TW" altLang="en-US" b="0" dirty="0" smtClean="0"/>
              <a:t>、或感染闌尾破裂</a:t>
            </a:r>
            <a:r>
              <a:rPr lang="en-US" altLang="zh-TW" b="0" dirty="0" smtClean="0"/>
              <a:t>(infected appendix ruptured)</a:t>
            </a:r>
            <a:r>
              <a:rPr lang="zh-TW" altLang="en-US" b="0" dirty="0" smtClean="0"/>
              <a:t>等，</a:t>
            </a:r>
            <a:endParaRPr lang="en-US" altLang="zh-TW" b="0" dirty="0" smtClean="0"/>
          </a:p>
          <a:p>
            <a:pPr>
              <a:lnSpc>
                <a:spcPct val="110000"/>
              </a:lnSpc>
            </a:pPr>
            <a:r>
              <a:rPr lang="zh-TW" altLang="en-US" dirty="0" smtClean="0"/>
              <a:t>僅有以下紀錄用語但沒有註明感染，不符合</a:t>
            </a:r>
            <a:r>
              <a:rPr lang="en-GB" altLang="zh-TW" dirty="0" smtClean="0"/>
              <a:t>PATOS</a:t>
            </a:r>
            <a:r>
              <a:rPr lang="zh-TW" altLang="en-US" dirty="0" smtClean="0"/>
              <a:t>的條件</a:t>
            </a:r>
            <a:endParaRPr lang="en-US" altLang="zh-TW" dirty="0" smtClean="0"/>
          </a:p>
          <a:p>
            <a:pPr lvl="1">
              <a:lnSpc>
                <a:spcPct val="110000"/>
              </a:lnSpc>
            </a:pPr>
            <a:r>
              <a:rPr lang="zh-TW" altLang="en-US" b="0" dirty="0" smtClean="0"/>
              <a:t>結腸</a:t>
            </a:r>
            <a:r>
              <a:rPr lang="zh-TW" altLang="en-US" b="0" dirty="0"/>
              <a:t>穿孔</a:t>
            </a:r>
            <a:r>
              <a:rPr lang="en-US" altLang="zh-TW" b="0" dirty="0"/>
              <a:t>(</a:t>
            </a:r>
            <a:r>
              <a:rPr lang="en-GB" altLang="zh-TW" b="0" dirty="0"/>
              <a:t>colon perforation)</a:t>
            </a:r>
            <a:r>
              <a:rPr lang="zh-TW" altLang="en-GB" b="0" dirty="0"/>
              <a:t>，</a:t>
            </a:r>
            <a:r>
              <a:rPr lang="zh-TW" altLang="en-US" b="0" dirty="0"/>
              <a:t>壞死</a:t>
            </a:r>
            <a:r>
              <a:rPr lang="en-US" altLang="zh-TW" b="0" dirty="0"/>
              <a:t>(</a:t>
            </a:r>
            <a:r>
              <a:rPr lang="en-GB" altLang="zh-TW" b="0" dirty="0"/>
              <a:t>necrosis)</a:t>
            </a:r>
            <a:r>
              <a:rPr lang="zh-TW" altLang="en-GB" b="0" dirty="0"/>
              <a:t>，</a:t>
            </a:r>
            <a:r>
              <a:rPr lang="zh-TW" altLang="en-US" b="0" dirty="0"/>
              <a:t>壞疽</a:t>
            </a:r>
            <a:r>
              <a:rPr lang="en-US" altLang="zh-TW" b="0" dirty="0"/>
              <a:t>(</a:t>
            </a:r>
            <a:r>
              <a:rPr lang="en-GB" altLang="zh-TW" b="0" dirty="0"/>
              <a:t>gangrene)</a:t>
            </a:r>
            <a:r>
              <a:rPr lang="zh-TW" altLang="en-GB" b="0" dirty="0"/>
              <a:t>，</a:t>
            </a:r>
            <a:r>
              <a:rPr lang="zh-TW" altLang="en-US" b="0" dirty="0"/>
              <a:t>糞便溢出</a:t>
            </a:r>
            <a:r>
              <a:rPr lang="en-US" altLang="zh-TW" b="0" dirty="0"/>
              <a:t>(</a:t>
            </a:r>
            <a:r>
              <a:rPr lang="en-GB" altLang="zh-TW" b="0" dirty="0" err="1"/>
              <a:t>fecal</a:t>
            </a:r>
            <a:r>
              <a:rPr lang="en-GB" altLang="zh-TW" b="0" dirty="0"/>
              <a:t> spillage)</a:t>
            </a:r>
            <a:r>
              <a:rPr lang="zh-TW" altLang="en-GB" b="0" dirty="0"/>
              <a:t>，</a:t>
            </a:r>
            <a:r>
              <a:rPr lang="zh-TW" altLang="en-US" b="0" dirty="0"/>
              <a:t>手術期間腸裂</a:t>
            </a:r>
            <a:r>
              <a:rPr lang="en-US" altLang="zh-TW" b="0" dirty="0"/>
              <a:t>(</a:t>
            </a:r>
            <a:r>
              <a:rPr lang="en-GB" altLang="zh-TW" b="0" dirty="0"/>
              <a:t>nicked bowel during procedure)</a:t>
            </a:r>
            <a:r>
              <a:rPr lang="zh-TW" altLang="en-US" b="0" dirty="0"/>
              <a:t>或發炎</a:t>
            </a:r>
            <a:r>
              <a:rPr lang="en-US" altLang="zh-TW" b="0" dirty="0"/>
              <a:t>/</a:t>
            </a:r>
            <a:r>
              <a:rPr lang="zh-TW" altLang="en-US" b="0" dirty="0"/>
              <a:t>炎症</a:t>
            </a:r>
            <a:r>
              <a:rPr lang="en-US" altLang="zh-TW" b="0" dirty="0"/>
              <a:t>(</a:t>
            </a:r>
            <a:r>
              <a:rPr lang="en-GB" altLang="zh-TW" b="0" dirty="0"/>
              <a:t>inflammation</a:t>
            </a:r>
            <a:r>
              <a:rPr lang="en-GB" altLang="zh-TW" b="0" dirty="0" smtClean="0"/>
              <a:t>)</a:t>
            </a:r>
          </a:p>
          <a:p>
            <a:pPr>
              <a:lnSpc>
                <a:spcPct val="110000"/>
              </a:lnSpc>
            </a:pPr>
            <a:r>
              <a:rPr lang="zh-TW" altLang="en-US" dirty="0" smtClean="0"/>
              <a:t>新</a:t>
            </a:r>
            <a:r>
              <a:rPr lang="zh-TW" altLang="en-US" dirty="0"/>
              <a:t>創傷導致污染傷口的病人，不一定符合</a:t>
            </a:r>
            <a:r>
              <a:rPr lang="en-US" altLang="zh-TW" dirty="0"/>
              <a:t>PATOS</a:t>
            </a:r>
            <a:r>
              <a:rPr lang="zh-TW" altLang="en-US" dirty="0"/>
              <a:t>的</a:t>
            </a:r>
            <a:r>
              <a:rPr lang="zh-TW" altLang="en-US" dirty="0" smtClean="0"/>
              <a:t>條件</a:t>
            </a:r>
            <a:endParaRPr lang="en-US" altLang="zh-TW" dirty="0" smtClean="0"/>
          </a:p>
          <a:p>
            <a:pPr lvl="1">
              <a:lnSpc>
                <a:spcPct val="110000"/>
              </a:lnSpc>
            </a:pPr>
            <a:r>
              <a:rPr lang="zh-TW" altLang="en-US" b="0" dirty="0" smtClean="0"/>
              <a:t>如</a:t>
            </a:r>
            <a:r>
              <a:rPr lang="zh-TW" altLang="en-US" b="0" dirty="0"/>
              <a:t>，新發生腹部槍傷的病人在傷口分類屬於汙染，但並不會有時間發展為</a:t>
            </a:r>
            <a:r>
              <a:rPr lang="zh-TW" altLang="en-US" b="0" dirty="0" smtClean="0"/>
              <a:t>感染</a:t>
            </a:r>
            <a:endParaRPr lang="en-GB" altLang="zh-TW" b="0" dirty="0" smtClean="0"/>
          </a:p>
        </p:txBody>
      </p:sp>
    </p:spTree>
    <p:extLst>
      <p:ext uri="{BB962C8B-B14F-4D97-AF65-F5344CB8AC3E}">
        <p14:creationId xmlns:p14="http://schemas.microsoft.com/office/powerpoint/2010/main" val="33255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a:t>
            </a:r>
            <a:r>
              <a:rPr lang="zh-TW" altLang="en-US" dirty="0"/>
              <a:t>時出現</a:t>
            </a:r>
            <a:r>
              <a:rPr lang="zh-TW" altLang="en-US" dirty="0" smtClean="0"/>
              <a:t>感染範例 </a:t>
            </a:r>
            <a:r>
              <a:rPr lang="en-US" altLang="zh-TW" dirty="0" smtClean="0"/>
              <a:t>1</a:t>
            </a:r>
            <a:r>
              <a:rPr lang="zh-TW" altLang="en-US" dirty="0" smtClean="0"/>
              <a:t> </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病人因為腹部急性問題住院，被送到開刀房做剖腹探查</a:t>
            </a:r>
            <a:r>
              <a:rPr lang="en-US" altLang="zh-TW" b="0" dirty="0" smtClean="0"/>
              <a:t>(Laparotomy)</a:t>
            </a:r>
            <a:r>
              <a:rPr lang="zh-TW" altLang="en-US" b="0" dirty="0" smtClean="0"/>
              <a:t>，</a:t>
            </a:r>
            <a:r>
              <a:rPr lang="zh-TW" altLang="en-US" dirty="0" smtClean="0">
                <a:solidFill>
                  <a:srgbClr val="00B0F0"/>
                </a:solidFill>
              </a:rPr>
              <a:t>手術紀錄記載</a:t>
            </a:r>
            <a:r>
              <a:rPr lang="zh-TW" altLang="en-US" b="0" dirty="0" smtClean="0"/>
              <a:t>闌尾破裂導致膿瘍，執行闌尾切除手術</a:t>
            </a:r>
            <a:r>
              <a:rPr lang="en-US" altLang="zh-TW" b="0" dirty="0" smtClean="0"/>
              <a:t>(APPY)</a:t>
            </a:r>
            <a:br>
              <a:rPr lang="en-US" altLang="zh-TW" b="0" dirty="0" smtClean="0"/>
            </a:br>
            <a:endParaRPr lang="en-US" altLang="zh-TW" b="0" dirty="0" smtClean="0"/>
          </a:p>
          <a:p>
            <a:r>
              <a:rPr lang="zh-TW" altLang="en-US" b="0" dirty="0" smtClean="0"/>
              <a:t>病人在</a:t>
            </a:r>
            <a:r>
              <a:rPr lang="en-US" altLang="zh-TW" b="0" dirty="0" smtClean="0"/>
              <a:t>2</a:t>
            </a:r>
            <a:r>
              <a:rPr lang="zh-TW" altLang="en-US" b="0" dirty="0" smtClean="0"/>
              <a:t>週後回院，經判定符合手術部位器官</a:t>
            </a:r>
            <a:r>
              <a:rPr lang="en-US" altLang="zh-TW" b="0" dirty="0" smtClean="0"/>
              <a:t>/</a:t>
            </a:r>
            <a:r>
              <a:rPr lang="zh-TW" altLang="en-US" b="0" dirty="0" smtClean="0"/>
              <a:t>腔室的腹腔內感染</a:t>
            </a:r>
            <a:r>
              <a:rPr lang="en-US" altLang="zh-TW" b="0" dirty="0" smtClean="0"/>
              <a:t>(SSI-IAB)</a:t>
            </a:r>
            <a:r>
              <a:rPr lang="zh-TW" altLang="en-US" b="0" dirty="0" smtClean="0"/>
              <a:t>判定標準</a:t>
            </a:r>
            <a:r>
              <a:rPr lang="en-US" altLang="zh-TW" b="0" dirty="0" smtClean="0"/>
              <a:t/>
            </a:r>
            <a:br>
              <a:rPr lang="en-US" altLang="zh-TW" b="0" dirty="0" smtClean="0"/>
            </a:br>
            <a:endParaRPr lang="en-US" altLang="zh-TW" b="0" dirty="0" smtClean="0"/>
          </a:p>
          <a:p>
            <a:r>
              <a:rPr lang="zh-TW" altLang="en-US" b="0" dirty="0" smtClean="0"/>
              <a:t>本案因為病人在手術時發現膿瘍且與後續手術部位感染的</a:t>
            </a:r>
            <a:r>
              <a:rPr lang="zh-TW" altLang="en-US" dirty="0" smtClean="0">
                <a:solidFill>
                  <a:srgbClr val="00B0F0"/>
                </a:solidFill>
              </a:rPr>
              <a:t>深度相同</a:t>
            </a:r>
            <a:r>
              <a:rPr lang="zh-TW" altLang="en-US" b="0" dirty="0" smtClean="0"/>
              <a:t>，所以註記為</a:t>
            </a:r>
            <a:r>
              <a:rPr lang="en-US" altLang="zh-TW" b="0" dirty="0" smtClean="0"/>
              <a:t>PATOS</a:t>
            </a:r>
            <a:r>
              <a:rPr lang="zh-TW" altLang="en-US" b="0" dirty="0" smtClean="0"/>
              <a:t>個案</a:t>
            </a:r>
          </a:p>
        </p:txBody>
      </p:sp>
    </p:spTree>
    <p:extLst>
      <p:ext uri="{BB962C8B-B14F-4D97-AF65-F5344CB8AC3E}">
        <p14:creationId xmlns:p14="http://schemas.microsoft.com/office/powerpoint/2010/main" val="2162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a:t>
            </a:r>
            <a:r>
              <a:rPr lang="zh-TW" altLang="en-US" dirty="0"/>
              <a:t>時出現</a:t>
            </a:r>
            <a:r>
              <a:rPr lang="zh-TW" altLang="en-US" dirty="0" smtClean="0"/>
              <a:t>感染範例 </a:t>
            </a:r>
            <a:r>
              <a:rPr lang="en-US" altLang="zh-TW" dirty="0" smtClean="0"/>
              <a:t>2</a:t>
            </a:r>
            <a:r>
              <a:rPr lang="zh-TW" altLang="en-US" dirty="0" smtClean="0"/>
              <a:t> </a:t>
            </a:r>
            <a:endParaRPr lang="zh-TW" altLang="en-US" dirty="0"/>
          </a:p>
        </p:txBody>
      </p:sp>
      <p:sp>
        <p:nvSpPr>
          <p:cNvPr id="3" name="內容版面配置區 2"/>
          <p:cNvSpPr>
            <a:spLocks noGrp="1"/>
          </p:cNvSpPr>
          <p:nvPr>
            <p:ph idx="1"/>
          </p:nvPr>
        </p:nvSpPr>
        <p:spPr/>
        <p:txBody>
          <a:bodyPr>
            <a:normAutofit/>
          </a:bodyPr>
          <a:lstStyle/>
          <a:p>
            <a:r>
              <a:rPr lang="zh-TW" altLang="en-US" b="0" dirty="0"/>
              <a:t>病人因憩室破裂入院。在手術紀錄中，醫師記載病人腹腔內有多處</a:t>
            </a:r>
            <a:r>
              <a:rPr lang="zh-TW" altLang="en-US" b="0" dirty="0" smtClean="0"/>
              <a:t>膿瘍</a:t>
            </a:r>
            <a:endParaRPr lang="en-US" altLang="zh-TW" b="0" dirty="0" smtClean="0"/>
          </a:p>
          <a:p>
            <a:endParaRPr lang="en-US" altLang="zh-TW" b="0" dirty="0" smtClean="0"/>
          </a:p>
          <a:p>
            <a:r>
              <a:rPr lang="zh-TW" altLang="en-US" b="0" dirty="0" smtClean="0"/>
              <a:t>病人</a:t>
            </a:r>
            <a:r>
              <a:rPr lang="zh-TW" altLang="en-US" b="0" dirty="0"/>
              <a:t>在</a:t>
            </a:r>
            <a:r>
              <a:rPr lang="en-US" altLang="zh-TW" b="0" dirty="0"/>
              <a:t>3</a:t>
            </a:r>
            <a:r>
              <a:rPr lang="zh-TW" altLang="en-US" b="0" dirty="0"/>
              <a:t>週後回院，經判定符合符合手術部位表</a:t>
            </a:r>
            <a:r>
              <a:rPr lang="zh-TW" altLang="en-US" b="0" dirty="0" smtClean="0"/>
              <a:t>淺切</a:t>
            </a:r>
            <a:r>
              <a:rPr lang="zh-TW" altLang="en-US" b="0" dirty="0"/>
              <a:t>口感染判定</a:t>
            </a:r>
            <a:r>
              <a:rPr lang="zh-TW" altLang="en-US" b="0" dirty="0" smtClean="0"/>
              <a:t>標準</a:t>
            </a:r>
            <a:endParaRPr lang="en-US" altLang="zh-TW" b="0" dirty="0" smtClean="0"/>
          </a:p>
          <a:p>
            <a:endParaRPr lang="en-US" altLang="zh-TW" b="0" dirty="0" smtClean="0"/>
          </a:p>
          <a:p>
            <a:r>
              <a:rPr lang="zh-TW" altLang="en-US" b="0" dirty="0" smtClean="0"/>
              <a:t>因為</a:t>
            </a:r>
            <a:r>
              <a:rPr lang="zh-TW" altLang="en-US" b="0" dirty="0"/>
              <a:t>手術紀錄上並沒有記載表淺區域有感染或膿瘍，所以不可註記為</a:t>
            </a:r>
            <a:r>
              <a:rPr lang="en-US" altLang="zh-TW" b="0" dirty="0"/>
              <a:t>PATOS</a:t>
            </a:r>
            <a:r>
              <a:rPr lang="zh-TW" altLang="en-US" b="0" dirty="0" smtClean="0"/>
              <a:t>個案</a:t>
            </a:r>
            <a:endParaRPr lang="zh-TW" altLang="en-US" b="0" dirty="0"/>
          </a:p>
        </p:txBody>
      </p:sp>
    </p:spTree>
    <p:extLst>
      <p:ext uri="{BB962C8B-B14F-4D97-AF65-F5344CB8AC3E}">
        <p14:creationId xmlns:p14="http://schemas.microsoft.com/office/powerpoint/2010/main" val="11754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a:t>
            </a:r>
            <a:r>
              <a:rPr lang="zh-TW" altLang="en-US" dirty="0"/>
              <a:t>時出現</a:t>
            </a:r>
            <a:r>
              <a:rPr lang="zh-TW" altLang="en-US" dirty="0" smtClean="0"/>
              <a:t>感染範例 </a:t>
            </a:r>
            <a:r>
              <a:rPr lang="en-US" altLang="zh-TW" dirty="0" smtClean="0"/>
              <a:t>3</a:t>
            </a:r>
            <a:r>
              <a:rPr lang="zh-TW" altLang="en-US" dirty="0" smtClean="0"/>
              <a:t> </a:t>
            </a:r>
            <a:endParaRPr lang="zh-TW" altLang="en-US" dirty="0"/>
          </a:p>
        </p:txBody>
      </p:sp>
      <p:sp>
        <p:nvSpPr>
          <p:cNvPr id="3" name="內容版面配置區 2"/>
          <p:cNvSpPr>
            <a:spLocks noGrp="1"/>
          </p:cNvSpPr>
          <p:nvPr>
            <p:ph idx="1"/>
          </p:nvPr>
        </p:nvSpPr>
        <p:spPr/>
        <p:txBody>
          <a:bodyPr>
            <a:normAutofit/>
          </a:bodyPr>
          <a:lstStyle/>
          <a:p>
            <a:r>
              <a:rPr lang="zh-TW" altLang="en-US" b="0" dirty="0"/>
              <a:t>在非計畫性剖腹產</a:t>
            </a:r>
            <a:r>
              <a:rPr lang="en-US" altLang="zh-TW" b="0" dirty="0"/>
              <a:t>(CSEC)</a:t>
            </a:r>
            <a:r>
              <a:rPr lang="zh-TW" altLang="en-US" b="0" dirty="0"/>
              <a:t>手術中，醫師切破結腸導致腹腔內</a:t>
            </a:r>
            <a:r>
              <a:rPr lang="zh-TW" altLang="en-US" b="0" dirty="0" smtClean="0"/>
              <a:t>污染</a:t>
            </a:r>
            <a:endParaRPr lang="en-US" altLang="zh-TW" b="0" dirty="0" smtClean="0"/>
          </a:p>
          <a:p>
            <a:endParaRPr lang="en-US" altLang="zh-TW" b="0" dirty="0" smtClean="0"/>
          </a:p>
          <a:p>
            <a:r>
              <a:rPr lang="zh-TW" altLang="en-US" b="0" dirty="0" smtClean="0"/>
              <a:t>病人</a:t>
            </a:r>
            <a:r>
              <a:rPr lang="zh-TW" altLang="en-US" b="0" dirty="0"/>
              <a:t>在</a:t>
            </a:r>
            <a:r>
              <a:rPr lang="en-US" altLang="zh-TW" b="0" dirty="0"/>
              <a:t>1</a:t>
            </a:r>
            <a:r>
              <a:rPr lang="zh-TW" altLang="en-US" b="0" dirty="0"/>
              <a:t>週後回院，經判定符合手術部位器官</a:t>
            </a:r>
            <a:r>
              <a:rPr lang="en-US" altLang="zh-TW" b="0" dirty="0"/>
              <a:t>/</a:t>
            </a:r>
            <a:r>
              <a:rPr lang="zh-TW" altLang="en-US" b="0" dirty="0"/>
              <a:t>腔室的其他男女生殖器官感染</a:t>
            </a:r>
            <a:r>
              <a:rPr lang="en-US" altLang="zh-TW" b="0" dirty="0"/>
              <a:t>(SSI-OREP)</a:t>
            </a:r>
            <a:r>
              <a:rPr lang="zh-TW" altLang="en-US" b="0" dirty="0"/>
              <a:t>判定</a:t>
            </a:r>
            <a:r>
              <a:rPr lang="zh-TW" altLang="en-US" b="0" dirty="0" smtClean="0"/>
              <a:t>標準</a:t>
            </a:r>
            <a:endParaRPr lang="en-US" altLang="zh-TW" b="0" dirty="0" smtClean="0"/>
          </a:p>
          <a:p>
            <a:endParaRPr lang="en-US" altLang="zh-TW" b="0" dirty="0" smtClean="0"/>
          </a:p>
          <a:p>
            <a:r>
              <a:rPr lang="zh-TW" altLang="en-US" b="0" dirty="0" smtClean="0"/>
              <a:t>由於</a:t>
            </a:r>
            <a:r>
              <a:rPr lang="zh-TW" altLang="en-US" b="0" dirty="0"/>
              <a:t>剖腹產時手術紀錄沒有記載感染或膿瘍，結腸切口是併發症但手術時並沒有感染，所以不可註記為</a:t>
            </a:r>
            <a:r>
              <a:rPr lang="en-US" altLang="zh-TW" b="0" dirty="0"/>
              <a:t>PATOS</a:t>
            </a:r>
            <a:r>
              <a:rPr lang="zh-TW" altLang="en-US" b="0" dirty="0" smtClean="0"/>
              <a:t>個案</a:t>
            </a:r>
            <a:endParaRPr lang="zh-TW" altLang="en-US" b="0" dirty="0"/>
          </a:p>
        </p:txBody>
      </p:sp>
    </p:spTree>
    <p:extLst>
      <p:ext uri="{BB962C8B-B14F-4D97-AF65-F5344CB8AC3E}">
        <p14:creationId xmlns:p14="http://schemas.microsoft.com/office/powerpoint/2010/main" val="20818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a:t>
            </a:r>
            <a:r>
              <a:rPr lang="zh-TW" altLang="en-US" dirty="0"/>
              <a:t>時出現</a:t>
            </a:r>
            <a:r>
              <a:rPr lang="zh-TW" altLang="en-US" dirty="0" smtClean="0"/>
              <a:t>感染範例 </a:t>
            </a:r>
            <a:r>
              <a:rPr lang="en-US" altLang="zh-TW" dirty="0" smtClean="0"/>
              <a:t>4</a:t>
            </a:r>
            <a:r>
              <a:rPr lang="zh-TW" altLang="en-US" dirty="0" smtClean="0"/>
              <a:t> </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病人</a:t>
            </a:r>
            <a:r>
              <a:rPr lang="zh-TW" altLang="en-US" b="0" dirty="0"/>
              <a:t>因慢性缺血引起的腳部乾性壞疽，進行肢體截肢手術</a:t>
            </a:r>
            <a:r>
              <a:rPr lang="en-US" altLang="zh-TW" b="0" dirty="0"/>
              <a:t>(AMP)</a:t>
            </a:r>
            <a:r>
              <a:rPr lang="zh-TW" altLang="en-US" b="0" dirty="0"/>
              <a:t>。手術時沒有感染證據，「壞疽」這個診斷不足以做為感染的</a:t>
            </a:r>
            <a:r>
              <a:rPr lang="zh-TW" altLang="en-US" b="0" dirty="0" smtClean="0"/>
              <a:t>證據</a:t>
            </a:r>
            <a:endParaRPr lang="en-US" altLang="zh-TW" b="0" dirty="0" smtClean="0"/>
          </a:p>
          <a:p>
            <a:endParaRPr lang="en-US" altLang="zh-TW" b="0" dirty="0" smtClean="0"/>
          </a:p>
          <a:p>
            <a:r>
              <a:rPr lang="zh-TW" altLang="en-US" b="0" dirty="0" smtClean="0"/>
              <a:t>病人</a:t>
            </a:r>
            <a:r>
              <a:rPr lang="zh-TW" altLang="en-US" b="0" dirty="0"/>
              <a:t>在</a:t>
            </a:r>
            <a:r>
              <a:rPr lang="en-US" altLang="zh-TW" b="0" dirty="0"/>
              <a:t>2</a:t>
            </a:r>
            <a:r>
              <a:rPr lang="zh-TW" altLang="en-US" b="0" dirty="0"/>
              <a:t>週後回院，經判定符合手術部位表淺切口感染</a:t>
            </a:r>
            <a:r>
              <a:rPr lang="zh-TW" altLang="en-US" b="0" dirty="0" smtClean="0"/>
              <a:t>標準</a:t>
            </a:r>
            <a:endParaRPr lang="en-US" altLang="zh-TW" b="0" dirty="0" smtClean="0"/>
          </a:p>
          <a:p>
            <a:endParaRPr lang="en-US" altLang="zh-TW" b="0" dirty="0" smtClean="0"/>
          </a:p>
          <a:p>
            <a:r>
              <a:rPr lang="zh-TW" altLang="en-US" b="0" dirty="0" smtClean="0"/>
              <a:t>因為</a:t>
            </a:r>
            <a:r>
              <a:rPr lang="zh-TW" altLang="en-US" b="0" dirty="0"/>
              <a:t>截肢手術</a:t>
            </a:r>
            <a:r>
              <a:rPr lang="en-US" altLang="zh-TW" b="0" dirty="0"/>
              <a:t>(AMP)</a:t>
            </a:r>
            <a:r>
              <a:rPr lang="zh-TW" altLang="en-US" b="0" dirty="0"/>
              <a:t>時沒有感染或膿瘍的紀錄，所以不可註記為</a:t>
            </a:r>
            <a:r>
              <a:rPr lang="en-US" altLang="zh-TW" b="0" dirty="0"/>
              <a:t>PATOS</a:t>
            </a:r>
            <a:r>
              <a:rPr lang="zh-TW" altLang="en-US" b="0" dirty="0" smtClean="0"/>
              <a:t>個案</a:t>
            </a:r>
            <a:endParaRPr lang="zh-TW" altLang="en-US" b="0" dirty="0"/>
          </a:p>
        </p:txBody>
      </p:sp>
    </p:spTree>
    <p:extLst>
      <p:ext uri="{BB962C8B-B14F-4D97-AF65-F5344CB8AC3E}">
        <p14:creationId xmlns:p14="http://schemas.microsoft.com/office/powerpoint/2010/main" val="33955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名詞解釋</a:t>
            </a:r>
            <a:endParaRPr lang="zh-TW" altLang="en-US" baseline="-25000" dirty="0"/>
          </a:p>
        </p:txBody>
      </p:sp>
      <p:sp>
        <p:nvSpPr>
          <p:cNvPr id="6" name="內容版面配置區 5"/>
          <p:cNvSpPr>
            <a:spLocks noGrp="1"/>
          </p:cNvSpPr>
          <p:nvPr>
            <p:ph idx="1"/>
          </p:nvPr>
        </p:nvSpPr>
        <p:spPr/>
        <p:txBody>
          <a:bodyPr>
            <a:normAutofit/>
          </a:bodyPr>
          <a:lstStyle/>
          <a:p>
            <a:pPr>
              <a:lnSpc>
                <a:spcPct val="110000"/>
              </a:lnSpc>
            </a:pPr>
            <a:r>
              <a:rPr lang="zh-TW" altLang="en-US" b="1" dirty="0" smtClean="0"/>
              <a:t>植入物</a:t>
            </a:r>
            <a:endParaRPr lang="en-US" altLang="zh-TW" b="1" dirty="0" smtClean="0"/>
          </a:p>
          <a:p>
            <a:pPr lvl="1">
              <a:lnSpc>
                <a:spcPct val="110000"/>
              </a:lnSpc>
            </a:pPr>
            <a:r>
              <a:rPr lang="zh-TW" altLang="en-US" dirty="0" smtClean="0"/>
              <a:t>藉由手術程序，將非人體來源的物體</a:t>
            </a:r>
            <a:r>
              <a:rPr lang="en-US" altLang="zh-TW" dirty="0" smtClean="0"/>
              <a:t>(</a:t>
            </a:r>
            <a:r>
              <a:rPr lang="zh-TW" altLang="en-US" dirty="0" smtClean="0"/>
              <a:t>例如，人工心臟瓣膜、非人體來源的血管移植、機械心臟、人工髖關節等</a:t>
            </a:r>
            <a:r>
              <a:rPr lang="en-US" altLang="zh-TW" dirty="0" smtClean="0"/>
              <a:t>)</a:t>
            </a:r>
            <a:r>
              <a:rPr lang="zh-TW" altLang="en-US" dirty="0" smtClean="0"/>
              <a:t>長期置放於病人體內</a:t>
            </a:r>
            <a:endParaRPr lang="en-US" altLang="zh-TW" dirty="0" smtClean="0"/>
          </a:p>
          <a:p>
            <a:pPr>
              <a:lnSpc>
                <a:spcPct val="110000"/>
              </a:lnSpc>
            </a:pPr>
            <a:r>
              <a:rPr lang="zh-TW" altLang="en-US" b="1" dirty="0" smtClean="0"/>
              <a:t>糖尿病</a:t>
            </a:r>
            <a:endParaRPr lang="en-US" altLang="zh-TW" b="1" dirty="0" smtClean="0"/>
          </a:p>
          <a:p>
            <a:pPr lvl="1">
              <a:lnSpc>
                <a:spcPct val="110000"/>
              </a:lnSpc>
            </a:pPr>
            <a:r>
              <a:rPr lang="zh-TW" altLang="en-US" dirty="0" smtClean="0"/>
              <a:t>經</a:t>
            </a:r>
            <a:r>
              <a:rPr lang="zh-TW" altLang="en-US" dirty="0"/>
              <a:t>醫師診斷為糖尿病</a:t>
            </a:r>
            <a:r>
              <a:rPr lang="zh-TW" altLang="en-US" b="1" dirty="0">
                <a:solidFill>
                  <a:srgbClr val="00B0F0"/>
                </a:solidFill>
              </a:rPr>
              <a:t>且</a:t>
            </a:r>
            <a:r>
              <a:rPr lang="zh-TW" altLang="en-US" dirty="0"/>
              <a:t>需要胰島素或非胰島素之抗糖尿病藥物治療的</a:t>
            </a:r>
            <a:r>
              <a:rPr lang="zh-TW" altLang="en-US" dirty="0" smtClean="0"/>
              <a:t>病人，包含未</a:t>
            </a:r>
            <a:r>
              <a:rPr lang="zh-TW" altLang="en-US" dirty="0"/>
              <a:t>遵從服藥的</a:t>
            </a:r>
            <a:r>
              <a:rPr lang="zh-TW" altLang="en-US" dirty="0" smtClean="0"/>
              <a:t>病人</a:t>
            </a:r>
            <a:endParaRPr lang="zh-TW" altLang="en-US" dirty="0"/>
          </a:p>
          <a:p>
            <a:pPr lvl="1">
              <a:lnSpc>
                <a:spcPct val="110000"/>
              </a:lnSpc>
            </a:pPr>
            <a:r>
              <a:rPr lang="zh-TW" altLang="en-US" dirty="0" smtClean="0"/>
              <a:t>排除無糖尿病診斷者、因術前高血糖需使用</a:t>
            </a:r>
            <a:r>
              <a:rPr lang="zh-TW" altLang="en-US" dirty="0"/>
              <a:t>胰島素控制的非糖尿病</a:t>
            </a:r>
            <a:r>
              <a:rPr lang="zh-TW" altLang="en-US" dirty="0" smtClean="0"/>
              <a:t>病人</a:t>
            </a:r>
            <a:endParaRPr lang="zh-TW" altLang="en-US" dirty="0"/>
          </a:p>
          <a:p>
            <a:pPr lvl="1">
              <a:lnSpc>
                <a:spcPct val="110000"/>
              </a:lnSpc>
            </a:pPr>
            <a:endParaRPr lang="en-US" altLang="zh-TW" dirty="0" smtClean="0"/>
          </a:p>
          <a:p>
            <a:pPr lvl="1">
              <a:lnSpc>
                <a:spcPct val="110000"/>
              </a:lnSpc>
            </a:pPr>
            <a:endParaRPr lang="zh-TW" altLang="en-US"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25</a:t>
            </a:fld>
            <a:endParaRPr lang="en-US" altLang="zh-TW"/>
          </a:p>
        </p:txBody>
      </p:sp>
    </p:spTree>
    <p:extLst>
      <p:ext uri="{BB962C8B-B14F-4D97-AF65-F5344CB8AC3E}">
        <p14:creationId xmlns:p14="http://schemas.microsoft.com/office/powerpoint/2010/main" val="132069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監測排除條件</a:t>
            </a:r>
            <a:endParaRPr lang="zh-TW" altLang="en-US"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26</a:t>
            </a:fld>
            <a:endParaRPr lang="en-US" altLang="zh-TW"/>
          </a:p>
        </p:txBody>
      </p:sp>
      <p:sp>
        <p:nvSpPr>
          <p:cNvPr id="6" name="內容版面配置區 5"/>
          <p:cNvSpPr>
            <a:spLocks noGrp="1"/>
          </p:cNvSpPr>
          <p:nvPr>
            <p:ph idx="1"/>
          </p:nvPr>
        </p:nvSpPr>
        <p:spPr/>
        <p:txBody>
          <a:bodyPr>
            <a:normAutofit fontScale="77500" lnSpcReduction="20000"/>
          </a:bodyPr>
          <a:lstStyle/>
          <a:p>
            <a:pPr eaLnBrk="0" fontAlgn="t" hangingPunct="0">
              <a:lnSpc>
                <a:spcPts val="3200"/>
              </a:lnSpc>
            </a:pPr>
            <a:r>
              <a:rPr lang="zh-TW" altLang="zh-TW" b="1" dirty="0"/>
              <a:t>依據美國麻醉醫師學會身體狀況分類等級</a:t>
            </a:r>
            <a:r>
              <a:rPr lang="en-US" altLang="zh-TW" b="1" dirty="0"/>
              <a:t>(ASA score)</a:t>
            </a:r>
            <a:r>
              <a:rPr lang="zh-TW" altLang="zh-TW" b="1" dirty="0"/>
              <a:t>被評分為</a:t>
            </a:r>
            <a:r>
              <a:rPr lang="en-US" altLang="zh-TW" sz="5700" b="1" dirty="0">
                <a:solidFill>
                  <a:srgbClr val="00B0F0"/>
                </a:solidFill>
              </a:rPr>
              <a:t>6</a:t>
            </a:r>
            <a:r>
              <a:rPr lang="zh-TW" altLang="zh-TW" b="1" dirty="0"/>
              <a:t>的病人不納入監測</a:t>
            </a:r>
            <a:r>
              <a:rPr lang="zh-TW" altLang="zh-TW" b="1" dirty="0" smtClean="0"/>
              <a:t>對象</a:t>
            </a:r>
            <a:endParaRPr lang="en-US" altLang="zh-TW" b="1" dirty="0" smtClean="0"/>
          </a:p>
          <a:p>
            <a:pPr eaLnBrk="0" fontAlgn="t" hangingPunct="0">
              <a:lnSpc>
                <a:spcPts val="3200"/>
              </a:lnSpc>
            </a:pPr>
            <a:endParaRPr lang="zh-TW" altLang="zh-TW" dirty="0"/>
          </a:p>
          <a:p>
            <a:pPr>
              <a:lnSpc>
                <a:spcPct val="120000"/>
              </a:lnSpc>
            </a:pPr>
            <a:r>
              <a:rPr lang="zh-TW" altLang="zh-TW" b="1" dirty="0"/>
              <a:t>美國麻醉醫師學會身體狀況分類 </a:t>
            </a:r>
            <a:r>
              <a:rPr lang="en-US" altLang="zh-TW" b="1" dirty="0"/>
              <a:t>(ASA physical status)</a:t>
            </a:r>
            <a:r>
              <a:rPr lang="zh-TW" altLang="zh-TW" b="1" dirty="0"/>
              <a:t>：由麻醉科醫師依據</a:t>
            </a:r>
            <a:r>
              <a:rPr lang="en-US" altLang="zh-TW" b="1" dirty="0"/>
              <a:t>ASA</a:t>
            </a:r>
            <a:r>
              <a:rPr lang="zh-TW" altLang="zh-TW" b="1" dirty="0"/>
              <a:t>身體狀況分類等級評估病人術前的身體狀況；分類如下：</a:t>
            </a:r>
            <a:endParaRPr lang="zh-TW" altLang="zh-TW" dirty="0"/>
          </a:p>
          <a:p>
            <a:pPr lvl="1" eaLnBrk="0" fontAlgn="t" hangingPunct="0">
              <a:lnSpc>
                <a:spcPct val="120000"/>
              </a:lnSpc>
            </a:pPr>
            <a:r>
              <a:rPr lang="en-US" altLang="zh-TW" dirty="0" smtClean="0"/>
              <a:t>1</a:t>
            </a:r>
            <a:r>
              <a:rPr lang="zh-TW" altLang="en-US" dirty="0" smtClean="0"/>
              <a:t>：</a:t>
            </a:r>
            <a:r>
              <a:rPr lang="zh-TW" altLang="zh-TW" dirty="0" smtClean="0"/>
              <a:t>正常</a:t>
            </a:r>
            <a:r>
              <a:rPr lang="zh-TW" altLang="zh-TW" dirty="0"/>
              <a:t>健康</a:t>
            </a:r>
            <a:r>
              <a:rPr lang="zh-TW" altLang="zh-TW" dirty="0" smtClean="0"/>
              <a:t>病人</a:t>
            </a:r>
            <a:endParaRPr lang="zh-TW" altLang="zh-TW" dirty="0"/>
          </a:p>
          <a:p>
            <a:pPr lvl="1" eaLnBrk="0" fontAlgn="t" hangingPunct="0">
              <a:lnSpc>
                <a:spcPct val="120000"/>
              </a:lnSpc>
            </a:pPr>
            <a:r>
              <a:rPr lang="en-US" altLang="zh-TW" dirty="0" smtClean="0"/>
              <a:t>2</a:t>
            </a:r>
            <a:r>
              <a:rPr lang="zh-TW" altLang="en-US" dirty="0" smtClean="0"/>
              <a:t>：</a:t>
            </a:r>
            <a:r>
              <a:rPr lang="zh-TW" altLang="zh-TW" dirty="0" smtClean="0"/>
              <a:t>有</a:t>
            </a:r>
            <a:r>
              <a:rPr lang="zh-TW" altLang="zh-TW" dirty="0"/>
              <a:t>輕微系統疾病但無功能</a:t>
            </a:r>
            <a:r>
              <a:rPr lang="zh-TW" altLang="zh-TW" dirty="0" smtClean="0"/>
              <a:t>障礙</a:t>
            </a:r>
            <a:endParaRPr lang="zh-TW" altLang="zh-TW" dirty="0"/>
          </a:p>
          <a:p>
            <a:pPr lvl="1" eaLnBrk="0" fontAlgn="t" hangingPunct="0">
              <a:lnSpc>
                <a:spcPct val="120000"/>
              </a:lnSpc>
            </a:pPr>
            <a:r>
              <a:rPr lang="en-US" altLang="zh-TW" dirty="0" smtClean="0"/>
              <a:t>3</a:t>
            </a:r>
            <a:r>
              <a:rPr lang="zh-TW" altLang="en-US" dirty="0" smtClean="0"/>
              <a:t>：</a:t>
            </a:r>
            <a:r>
              <a:rPr lang="en-US" altLang="zh-TW" dirty="0" smtClean="0"/>
              <a:t> </a:t>
            </a:r>
            <a:r>
              <a:rPr lang="zh-TW" altLang="zh-TW" dirty="0" smtClean="0"/>
              <a:t>有</a:t>
            </a:r>
            <a:r>
              <a:rPr lang="zh-TW" altLang="zh-TW" dirty="0"/>
              <a:t>中等至嚴重程度的系統疾病且導致某些功能</a:t>
            </a:r>
            <a:r>
              <a:rPr lang="zh-TW" altLang="zh-TW" dirty="0" smtClean="0"/>
              <a:t>障礙</a:t>
            </a:r>
            <a:endParaRPr lang="zh-TW" altLang="zh-TW" dirty="0"/>
          </a:p>
          <a:p>
            <a:pPr lvl="1" eaLnBrk="0" fontAlgn="t" hangingPunct="0">
              <a:lnSpc>
                <a:spcPct val="120000"/>
              </a:lnSpc>
            </a:pPr>
            <a:r>
              <a:rPr lang="en-US" altLang="zh-TW" dirty="0" smtClean="0"/>
              <a:t>4</a:t>
            </a:r>
            <a:r>
              <a:rPr lang="zh-TW" altLang="en-US" dirty="0" smtClean="0"/>
              <a:t>：</a:t>
            </a:r>
            <a:r>
              <a:rPr lang="zh-TW" altLang="zh-TW" dirty="0" smtClean="0"/>
              <a:t>有</a:t>
            </a:r>
            <a:r>
              <a:rPr lang="zh-TW" altLang="zh-TW" dirty="0"/>
              <a:t>嚴重程度的系統疾病且持續為生命上威脅及無法行使</a:t>
            </a:r>
            <a:r>
              <a:rPr lang="zh-TW" altLang="zh-TW" dirty="0" smtClean="0"/>
              <a:t>功能</a:t>
            </a:r>
            <a:endParaRPr lang="zh-TW" altLang="zh-TW" dirty="0"/>
          </a:p>
          <a:p>
            <a:pPr lvl="1" eaLnBrk="0" fontAlgn="t" hangingPunct="0">
              <a:lnSpc>
                <a:spcPct val="120000"/>
              </a:lnSpc>
            </a:pPr>
            <a:r>
              <a:rPr lang="en-US" altLang="zh-TW" dirty="0" smtClean="0"/>
              <a:t>5</a:t>
            </a:r>
            <a:r>
              <a:rPr lang="zh-TW" altLang="en-US" dirty="0" smtClean="0"/>
              <a:t>：</a:t>
            </a:r>
            <a:r>
              <a:rPr lang="zh-TW" altLang="zh-TW" dirty="0" smtClean="0"/>
              <a:t>瀕死</a:t>
            </a:r>
            <a:r>
              <a:rPr lang="zh-TW" altLang="zh-TW" dirty="0"/>
              <a:t>邊緣的病人，如果沒有進行手術，病人將不能</a:t>
            </a:r>
            <a:r>
              <a:rPr lang="zh-TW" altLang="zh-TW" dirty="0" smtClean="0"/>
              <a:t>存活</a:t>
            </a:r>
            <a:endParaRPr lang="zh-TW" altLang="zh-TW" dirty="0"/>
          </a:p>
          <a:p>
            <a:pPr lvl="1" eaLnBrk="0" fontAlgn="t" hangingPunct="0">
              <a:lnSpc>
                <a:spcPct val="120000"/>
              </a:lnSpc>
            </a:pPr>
            <a:r>
              <a:rPr lang="en-US" altLang="zh-TW" dirty="0" smtClean="0"/>
              <a:t>6</a:t>
            </a:r>
            <a:r>
              <a:rPr lang="zh-TW" altLang="en-US" dirty="0" smtClean="0"/>
              <a:t>：</a:t>
            </a:r>
            <a:r>
              <a:rPr lang="zh-TW" altLang="zh-TW" dirty="0" smtClean="0"/>
              <a:t>即將</a:t>
            </a:r>
            <a:r>
              <a:rPr lang="zh-TW" altLang="zh-TW" dirty="0"/>
              <a:t>要捐贈器官的腦死</a:t>
            </a:r>
            <a:r>
              <a:rPr lang="zh-TW" altLang="zh-TW" dirty="0" smtClean="0"/>
              <a:t>病人</a:t>
            </a:r>
            <a:endParaRPr lang="zh-TW" altLang="zh-TW" dirty="0"/>
          </a:p>
          <a:p>
            <a:pPr>
              <a:lnSpc>
                <a:spcPct val="120000"/>
              </a:lnSpc>
            </a:pPr>
            <a:endParaRPr lang="zh-TW" altLang="en-US" dirty="0"/>
          </a:p>
        </p:txBody>
      </p:sp>
    </p:spTree>
    <p:extLst>
      <p:ext uri="{BB962C8B-B14F-4D97-AF65-F5344CB8AC3E}">
        <p14:creationId xmlns:p14="http://schemas.microsoft.com/office/powerpoint/2010/main" val="2455507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dirty="0"/>
              <a:t>手術部位</a:t>
            </a:r>
            <a:r>
              <a:rPr lang="zh-TW" altLang="zh-TW" sz="6600" dirty="0"/>
              <a:t>感染</a:t>
            </a:r>
            <a:r>
              <a:rPr lang="zh-TW" altLang="en-US" sz="6600" dirty="0" smtClean="0"/>
              <a:t>監測</a:t>
            </a:r>
            <a:endParaRPr lang="zh-TW" altLang="en-US" sz="66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05878368"/>
              </p:ext>
            </p:extLst>
          </p:nvPr>
        </p:nvGraphicFramePr>
        <p:xfrm>
          <a:off x="908051" y="2636838"/>
          <a:ext cx="8676820" cy="628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0042072" y="2636838"/>
            <a:ext cx="1828800" cy="1559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2"/>
                </a:solidFill>
                <a:ea typeface="微軟正黑體" panose="020B0604030504040204" pitchFamily="34" charset="-120"/>
              </a:rPr>
              <a:t>納入監測個案之先決條件</a:t>
            </a:r>
            <a:endParaRPr lang="zh-TW" altLang="en-US" sz="2400" b="1" dirty="0">
              <a:solidFill>
                <a:schemeClr val="bg2"/>
              </a:solidFill>
              <a:ea typeface="微軟正黑體" panose="020B0604030504040204" pitchFamily="34" charset="-120"/>
            </a:endParaRPr>
          </a:p>
        </p:txBody>
      </p:sp>
      <p:sp>
        <p:nvSpPr>
          <p:cNvPr id="6" name="矩形 5"/>
          <p:cNvSpPr/>
          <p:nvPr/>
        </p:nvSpPr>
        <p:spPr>
          <a:xfrm>
            <a:off x="10042072" y="4196443"/>
            <a:ext cx="1828800" cy="1559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ea typeface="微軟正黑體" panose="020B0604030504040204" pitchFamily="34" charset="-120"/>
              </a:rPr>
              <a:t>應納入監測之個案</a:t>
            </a:r>
            <a:endParaRPr lang="zh-TW" altLang="en-US" sz="2400" b="1" dirty="0">
              <a:solidFill>
                <a:schemeClr val="tx1"/>
              </a:solidFill>
              <a:ea typeface="微軟正黑體" panose="020B0604030504040204" pitchFamily="34" charset="-120"/>
            </a:endParaRPr>
          </a:p>
        </p:txBody>
      </p:sp>
      <p:sp>
        <p:nvSpPr>
          <p:cNvPr id="7" name="矩形 6"/>
          <p:cNvSpPr/>
          <p:nvPr/>
        </p:nvSpPr>
        <p:spPr>
          <a:xfrm>
            <a:off x="10042071" y="5756048"/>
            <a:ext cx="1828800" cy="15596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ea typeface="微軟正黑體" panose="020B0604030504040204" pitchFamily="34" charset="-120"/>
              </a:rPr>
              <a:t>可通報之個案</a:t>
            </a:r>
            <a:endParaRPr lang="zh-TW" altLang="en-US" sz="2400" b="1" dirty="0">
              <a:solidFill>
                <a:schemeClr val="tx1"/>
              </a:solidFill>
              <a:ea typeface="微軟正黑體" panose="020B0604030504040204" pitchFamily="34" charset="-120"/>
            </a:endParaRPr>
          </a:p>
        </p:txBody>
      </p:sp>
      <p:sp>
        <p:nvSpPr>
          <p:cNvPr id="8" name="矩形 7"/>
          <p:cNvSpPr/>
          <p:nvPr/>
        </p:nvSpPr>
        <p:spPr>
          <a:xfrm>
            <a:off x="10042071" y="7315653"/>
            <a:ext cx="1828800" cy="15596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ea typeface="微軟正黑體" panose="020B0604030504040204" pitchFamily="34" charset="-120"/>
              </a:rPr>
              <a:t>應通報之個案</a:t>
            </a:r>
            <a:endParaRPr lang="zh-TW" altLang="en-US" sz="2400" b="1" dirty="0">
              <a:solidFill>
                <a:schemeClr val="tx1"/>
              </a:solidFill>
              <a:ea typeface="微軟正黑體" panose="020B0604030504040204" pitchFamily="34" charset="-120"/>
            </a:endParaRPr>
          </a:p>
        </p:txBody>
      </p:sp>
    </p:spTree>
    <p:extLst>
      <p:ext uri="{BB962C8B-B14F-4D97-AF65-F5344CB8AC3E}">
        <p14:creationId xmlns:p14="http://schemas.microsoft.com/office/powerpoint/2010/main" val="1299322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「監測定義」說明</a:t>
            </a:r>
            <a:endParaRPr lang="zh-TW" altLang="en-US" baseline="-25000" dirty="0"/>
          </a:p>
        </p:txBody>
      </p:sp>
      <p:sp>
        <p:nvSpPr>
          <p:cNvPr id="3" name="內容版面配置區 2"/>
          <p:cNvSpPr>
            <a:spLocks noGrp="1"/>
          </p:cNvSpPr>
          <p:nvPr>
            <p:ph idx="1"/>
          </p:nvPr>
        </p:nvSpPr>
        <p:spPr/>
        <p:txBody>
          <a:bodyPr>
            <a:normAutofit/>
          </a:bodyPr>
          <a:lstStyle/>
          <a:p>
            <a:r>
              <a:rPr lang="zh-TW" altLang="en-US" sz="4044" b="1" dirty="0"/>
              <a:t>手術部位感染可</a:t>
            </a:r>
            <a:r>
              <a:rPr lang="zh-TW" altLang="en-US" sz="4044" b="1" dirty="0" smtClean="0"/>
              <a:t>分為</a:t>
            </a:r>
            <a:endParaRPr lang="en-US" altLang="zh-TW" sz="4044" b="1" dirty="0" smtClean="0"/>
          </a:p>
          <a:p>
            <a:pPr lvl="1"/>
            <a:r>
              <a:rPr lang="zh-TW" altLang="en-US" sz="3644" dirty="0" smtClean="0"/>
              <a:t>表</a:t>
            </a:r>
            <a:r>
              <a:rPr lang="zh-TW" altLang="en-US" sz="3644" dirty="0"/>
              <a:t>淺切</a:t>
            </a:r>
            <a:r>
              <a:rPr lang="zh-TW" altLang="en-US" sz="3644" dirty="0" smtClean="0"/>
              <a:t>口</a:t>
            </a:r>
            <a:r>
              <a:rPr lang="en-US" altLang="zh-TW" sz="3644" dirty="0" smtClean="0"/>
              <a:t>(superficial incision)</a:t>
            </a:r>
          </a:p>
          <a:p>
            <a:pPr lvl="1"/>
            <a:r>
              <a:rPr lang="zh-TW" altLang="en-US" sz="3644" dirty="0" smtClean="0"/>
              <a:t>深</a:t>
            </a:r>
            <a:r>
              <a:rPr lang="zh-TW" altLang="en-US" sz="3644" dirty="0"/>
              <a:t>部切</a:t>
            </a:r>
            <a:r>
              <a:rPr lang="zh-TW" altLang="en-US" sz="3644" dirty="0" smtClean="0"/>
              <a:t>口</a:t>
            </a:r>
            <a:r>
              <a:rPr lang="en-US" altLang="zh-TW" sz="3644" dirty="0" smtClean="0"/>
              <a:t>(deep incision)</a:t>
            </a:r>
          </a:p>
          <a:p>
            <a:pPr lvl="1"/>
            <a:r>
              <a:rPr lang="zh-TW" altLang="en-US" sz="3644" dirty="0" smtClean="0"/>
              <a:t>器官</a:t>
            </a:r>
            <a:r>
              <a:rPr lang="en-US" sz="3644" dirty="0"/>
              <a:t>/</a:t>
            </a:r>
            <a:r>
              <a:rPr lang="zh-TW" altLang="en-US" sz="3644" dirty="0"/>
              <a:t>腔室</a:t>
            </a:r>
            <a:r>
              <a:rPr lang="zh-TW" altLang="en-US" sz="3644" dirty="0" smtClean="0"/>
              <a:t>感染</a:t>
            </a:r>
            <a:r>
              <a:rPr lang="en-US" altLang="zh-TW" sz="3644" dirty="0" smtClean="0"/>
              <a:t>(organ/space infection)</a:t>
            </a:r>
          </a:p>
          <a:p>
            <a:r>
              <a:rPr lang="zh-TW" altLang="en-US" sz="4044" b="1" dirty="0" smtClean="0"/>
              <a:t>表淺及深</a:t>
            </a:r>
            <a:r>
              <a:rPr lang="zh-TW" altLang="en-US" sz="4044" b="1" dirty="0"/>
              <a:t>部</a:t>
            </a:r>
            <a:r>
              <a:rPr lang="zh-TW" altLang="en-US" sz="4044" b="1" dirty="0" smtClean="0"/>
              <a:t>切口又可再</a:t>
            </a:r>
            <a:r>
              <a:rPr lang="zh-TW" altLang="en-US" sz="4044" b="1" dirty="0"/>
              <a:t>細</a:t>
            </a:r>
            <a:r>
              <a:rPr lang="zh-TW" altLang="en-US" sz="4044" b="1" dirty="0" smtClean="0"/>
              <a:t>分為主要</a:t>
            </a:r>
            <a:r>
              <a:rPr lang="en-US" altLang="zh-TW" sz="4044" b="1" dirty="0" smtClean="0"/>
              <a:t>(primary)</a:t>
            </a:r>
            <a:r>
              <a:rPr lang="zh-TW" altLang="en-US" sz="4044" b="1" dirty="0" smtClean="0"/>
              <a:t>及次要切口</a:t>
            </a:r>
            <a:r>
              <a:rPr lang="en-US" altLang="zh-TW" sz="4044" b="1" dirty="0" smtClean="0"/>
              <a:t>(secondary)</a:t>
            </a:r>
          </a:p>
          <a:p>
            <a:pPr lvl="1"/>
            <a:r>
              <a:rPr lang="zh-TW" altLang="en-US" sz="3644" u="sng" dirty="0"/>
              <a:t>主</a:t>
            </a:r>
            <a:r>
              <a:rPr lang="zh-TW" altLang="en-US" sz="3644" u="sng" dirty="0" smtClean="0"/>
              <a:t>要切口</a:t>
            </a:r>
            <a:r>
              <a:rPr lang="zh-TW" altLang="en-GB" sz="3644" u="sng" dirty="0" smtClean="0"/>
              <a:t>：</a:t>
            </a:r>
            <a:r>
              <a:rPr lang="zh-TW" altLang="en-US" sz="3644" dirty="0" smtClean="0"/>
              <a:t>如剖腹</a:t>
            </a:r>
            <a:r>
              <a:rPr lang="zh-TW" altLang="en-US" sz="3644" dirty="0"/>
              <a:t>產的切口或冠狀動脈繞道手術的胸部切</a:t>
            </a:r>
            <a:r>
              <a:rPr lang="zh-TW" altLang="en-US" sz="3644" dirty="0" smtClean="0"/>
              <a:t>口</a:t>
            </a:r>
            <a:endParaRPr lang="zh-TW" altLang="en-US" sz="3644" dirty="0"/>
          </a:p>
          <a:p>
            <a:pPr lvl="1"/>
            <a:r>
              <a:rPr lang="zh-TW" altLang="en-US" sz="3644" u="sng" dirty="0"/>
              <a:t>次要</a:t>
            </a:r>
            <a:r>
              <a:rPr lang="zh-TW" altLang="en-US" sz="3644" u="sng" dirty="0" smtClean="0"/>
              <a:t>切口</a:t>
            </a:r>
            <a:r>
              <a:rPr lang="zh-TW" altLang="en-GB" sz="3644" dirty="0" smtClean="0"/>
              <a:t>：</a:t>
            </a:r>
            <a:r>
              <a:rPr lang="zh-TW" altLang="en-US" sz="3644" dirty="0" smtClean="0"/>
              <a:t>如冠</a:t>
            </a:r>
            <a:r>
              <a:rPr lang="zh-TW" altLang="en-US" sz="3644" dirty="0"/>
              <a:t>狀動脈繞道手術的腿部取血管</a:t>
            </a:r>
            <a:r>
              <a:rPr lang="zh-TW" altLang="en-US" sz="3644" dirty="0" smtClean="0"/>
              <a:t>處的切口</a:t>
            </a:r>
            <a:endParaRPr lang="zh-TW" altLang="en-US" sz="3644"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28</a:t>
            </a:fld>
            <a:endParaRPr lang="en-US" altLang="zh-TW"/>
          </a:p>
        </p:txBody>
      </p:sp>
    </p:spTree>
    <p:extLst>
      <p:ext uri="{BB962C8B-B14F-4D97-AF65-F5344CB8AC3E}">
        <p14:creationId xmlns:p14="http://schemas.microsoft.com/office/powerpoint/2010/main" val="1019321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a:lnSpc>
                <a:spcPct val="100000"/>
              </a:lnSpc>
            </a:pPr>
            <a:r>
              <a:rPr lang="zh-TW" altLang="en-US" b="1" dirty="0" smtClean="0">
                <a:latin typeface="+mn-lt"/>
                <a:ea typeface="微軟正黑體" panose="020B0604030504040204" pitchFamily="34" charset="-120"/>
              </a:rPr>
              <a:t>手術部位感染收案</a:t>
            </a:r>
            <a:r>
              <a:rPr lang="zh-TW" altLang="en-US" dirty="0"/>
              <a:t>標準 </a:t>
            </a:r>
            <a:r>
              <a:rPr lang="en-US" altLang="zh-TW" dirty="0"/>
              <a:t>– </a:t>
            </a:r>
            <a:r>
              <a:rPr lang="zh-TW" altLang="zh-TW" dirty="0"/>
              <a:t>表淺切口</a:t>
            </a:r>
            <a:endParaRPr lang="zh-TW" altLang="en-US" dirty="0"/>
          </a:p>
        </p:txBody>
      </p:sp>
      <p:sp>
        <p:nvSpPr>
          <p:cNvPr id="2" name="內容版面配置區 1"/>
          <p:cNvSpPr>
            <a:spLocks noGrp="1"/>
          </p:cNvSpPr>
          <p:nvPr>
            <p:ph idx="1"/>
          </p:nvPr>
        </p:nvSpPr>
        <p:spPr>
          <a:xfrm>
            <a:off x="722539" y="2571143"/>
            <a:ext cx="11762921" cy="6285266"/>
          </a:xfrm>
        </p:spPr>
        <p:txBody>
          <a:bodyPr>
            <a:normAutofit fontScale="62500" lnSpcReduction="20000"/>
          </a:bodyPr>
          <a:lstStyle/>
          <a:p>
            <a:pPr>
              <a:lnSpc>
                <a:spcPct val="120000"/>
              </a:lnSpc>
            </a:pPr>
            <a:r>
              <a:rPr lang="zh-TW" altLang="en-US" sz="5100" dirty="0" smtClean="0"/>
              <a:t>病人</a:t>
            </a:r>
            <a:r>
              <a:rPr lang="zh-TW" altLang="en-US" sz="5100" dirty="0"/>
              <a:t>接受任</a:t>
            </a:r>
            <a:r>
              <a:rPr lang="en-US" altLang="zh-TW" sz="5100" dirty="0"/>
              <a:t>1</a:t>
            </a:r>
            <a:r>
              <a:rPr lang="zh-TW" altLang="en-US" sz="5100" dirty="0"/>
              <a:t>項手術 </a:t>
            </a:r>
            <a:r>
              <a:rPr lang="en-US" altLang="zh-TW" sz="5100" dirty="0"/>
              <a:t>(</a:t>
            </a:r>
            <a:r>
              <a:rPr lang="zh-TW" altLang="en-US" sz="5100" dirty="0"/>
              <a:t>第</a:t>
            </a:r>
            <a:r>
              <a:rPr lang="en-US" altLang="zh-TW" sz="5100" dirty="0"/>
              <a:t>1</a:t>
            </a:r>
            <a:r>
              <a:rPr lang="zh-TW" altLang="en-US" sz="5100" dirty="0"/>
              <a:t>天 </a:t>
            </a:r>
            <a:r>
              <a:rPr lang="en-US" altLang="zh-TW" sz="5100" dirty="0"/>
              <a:t>= </a:t>
            </a:r>
            <a:r>
              <a:rPr lang="zh-TW" altLang="en-US" sz="5100" dirty="0"/>
              <a:t>手術當日</a:t>
            </a:r>
            <a:r>
              <a:rPr lang="en-US" altLang="zh-TW" sz="5100" dirty="0"/>
              <a:t>) </a:t>
            </a:r>
            <a:r>
              <a:rPr lang="zh-TW" altLang="en-US" sz="5100" dirty="0"/>
              <a:t>，且感染發生在手術</a:t>
            </a:r>
            <a:r>
              <a:rPr lang="en-US" altLang="zh-TW" sz="6400" b="1" dirty="0">
                <a:solidFill>
                  <a:srgbClr val="00B0F0"/>
                </a:solidFill>
              </a:rPr>
              <a:t>30</a:t>
            </a:r>
            <a:r>
              <a:rPr lang="zh-TW" altLang="en-US" sz="5100" dirty="0"/>
              <a:t>天內；</a:t>
            </a:r>
            <a:r>
              <a:rPr lang="zh-TW" altLang="en-US" sz="5100" b="1" dirty="0">
                <a:solidFill>
                  <a:srgbClr val="00B0F0"/>
                </a:solidFill>
              </a:rPr>
              <a:t>且</a:t>
            </a:r>
          </a:p>
          <a:p>
            <a:pPr>
              <a:lnSpc>
                <a:spcPct val="120000"/>
              </a:lnSpc>
            </a:pPr>
            <a:r>
              <a:rPr lang="zh-TW" altLang="en-US" sz="5100" dirty="0"/>
              <a:t>感染範圍僅包括切口之皮膚和皮下組織；</a:t>
            </a:r>
            <a:r>
              <a:rPr lang="zh-TW" altLang="en-US" sz="5100" b="1" dirty="0">
                <a:solidFill>
                  <a:srgbClr val="00B0F0"/>
                </a:solidFill>
              </a:rPr>
              <a:t>且</a:t>
            </a:r>
          </a:p>
          <a:p>
            <a:pPr>
              <a:lnSpc>
                <a:spcPct val="120000"/>
              </a:lnSpc>
            </a:pPr>
            <a:r>
              <a:rPr lang="zh-TW" altLang="en-US" sz="5100" dirty="0"/>
              <a:t>病人至少符合有下述任</a:t>
            </a:r>
            <a:r>
              <a:rPr lang="en-US" altLang="zh-TW" sz="5100" dirty="0"/>
              <a:t>1</a:t>
            </a:r>
            <a:r>
              <a:rPr lang="zh-TW" altLang="en-US" sz="5100" dirty="0"/>
              <a:t>項</a:t>
            </a:r>
            <a:r>
              <a:rPr lang="zh-TW" altLang="en-US" sz="5100" dirty="0" smtClean="0"/>
              <a:t>：</a:t>
            </a:r>
            <a:endParaRPr lang="en-US" altLang="zh-TW" sz="5100" dirty="0" smtClean="0"/>
          </a:p>
          <a:p>
            <a:pPr lvl="1">
              <a:lnSpc>
                <a:spcPct val="120000"/>
              </a:lnSpc>
            </a:pPr>
            <a:r>
              <a:rPr lang="zh-TW" altLang="en-US" sz="4300" dirty="0" smtClean="0"/>
              <a:t>表</a:t>
            </a:r>
            <a:r>
              <a:rPr lang="zh-TW" altLang="en-US" sz="4300" dirty="0"/>
              <a:t>淺切口處有膿性引流</a:t>
            </a:r>
            <a:r>
              <a:rPr lang="zh-TW" altLang="en-US" sz="4300" dirty="0" smtClean="0"/>
              <a:t>物</a:t>
            </a:r>
            <a:endParaRPr lang="zh-TW" altLang="en-US" sz="4300" dirty="0"/>
          </a:p>
          <a:p>
            <a:pPr lvl="1">
              <a:lnSpc>
                <a:spcPct val="120000"/>
              </a:lnSpc>
            </a:pPr>
            <a:r>
              <a:rPr lang="zh-TW" altLang="en-US" sz="4300" dirty="0"/>
              <a:t>基於臨床診斷或治療的目的</a:t>
            </a:r>
            <a:r>
              <a:rPr lang="en-US" altLang="zh-TW" sz="4300" dirty="0"/>
              <a:t>(</a:t>
            </a:r>
            <a:r>
              <a:rPr lang="zh-TW" altLang="en-US" sz="4300" dirty="0"/>
              <a:t>排除主動監測</a:t>
            </a:r>
            <a:r>
              <a:rPr lang="en-US" altLang="zh-TW" sz="4300" dirty="0"/>
              <a:t>)</a:t>
            </a:r>
            <a:r>
              <a:rPr lang="zh-TW" altLang="en-US" sz="4300" dirty="0"/>
              <a:t>，以無菌技術由表淺切口或皮下組織取得之檢體，經培養或其他非培養的微生物檢驗方法檢出微生物</a:t>
            </a:r>
            <a:r>
              <a:rPr lang="zh-TW" altLang="en-US" sz="4300" dirty="0" smtClean="0"/>
              <a:t>者</a:t>
            </a:r>
            <a:endParaRPr lang="zh-TW" altLang="en-US" sz="4300" dirty="0"/>
          </a:p>
          <a:p>
            <a:pPr lvl="1">
              <a:lnSpc>
                <a:spcPct val="120000"/>
              </a:lnSpc>
            </a:pPr>
            <a:r>
              <a:rPr lang="zh-TW" altLang="en-US" sz="4300" dirty="0"/>
              <a:t>表淺切口經手術醫師或</a:t>
            </a:r>
            <a:r>
              <a:rPr lang="zh-TW" altLang="en-US" sz="4300" dirty="0" smtClean="0"/>
              <a:t>主治醫師或</a:t>
            </a:r>
            <a:r>
              <a:rPr lang="zh-TW" altLang="en-US" sz="4300" dirty="0"/>
              <a:t>指定人員蓄意打開，並且</a:t>
            </a:r>
            <a:br>
              <a:rPr lang="zh-TW" altLang="en-US" sz="4300" dirty="0"/>
            </a:br>
            <a:r>
              <a:rPr lang="zh-TW" altLang="en-US" sz="4300" dirty="0"/>
              <a:t>未進行培養或其他非培養方式的微生物檢驗，且</a:t>
            </a:r>
            <a:br>
              <a:rPr lang="zh-TW" altLang="en-US" sz="4300" dirty="0"/>
            </a:br>
            <a:r>
              <a:rPr lang="zh-TW" altLang="en-US" sz="4300" dirty="0"/>
              <a:t>病人至少有下列任</a:t>
            </a:r>
            <a:r>
              <a:rPr lang="en-US" altLang="zh-TW" sz="4300" dirty="0"/>
              <a:t>1</a:t>
            </a:r>
            <a:r>
              <a:rPr lang="zh-TW" altLang="en-US" sz="4300" dirty="0"/>
              <a:t>項感染症狀或癥候：疼痛或壓痛；局部腫脹；紅或</a:t>
            </a:r>
            <a:r>
              <a:rPr lang="zh-TW" altLang="en-US" sz="4300" dirty="0" smtClean="0"/>
              <a:t>熱</a:t>
            </a:r>
            <a:endParaRPr lang="zh-TW" altLang="en-US" sz="4300" dirty="0"/>
          </a:p>
          <a:p>
            <a:pPr lvl="1">
              <a:lnSpc>
                <a:spcPct val="120000"/>
              </a:lnSpc>
            </a:pPr>
            <a:r>
              <a:rPr lang="zh-TW" altLang="en-US" sz="4300" dirty="0"/>
              <a:t>由手術醫師或主治醫師*或指定人員診斷為表淺切口之手術部位感染</a:t>
            </a:r>
            <a:r>
              <a:rPr lang="zh-TW" altLang="en-US" sz="4300" dirty="0" smtClean="0"/>
              <a:t>者</a:t>
            </a:r>
            <a:endParaRPr lang="zh-TW" altLang="en-US" sz="43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ea typeface="微軟正黑體" panose="020B0604030504040204" pitchFamily="34" charset="-120"/>
              </a:rPr>
              <a:pPr>
                <a:defRPr/>
              </a:pPr>
              <a:t>29</a:t>
            </a:fld>
            <a:endParaRPr lang="en-US" altLang="zh-TW">
              <a:ea typeface="微軟正黑體" panose="020B0604030504040204" pitchFamily="34" charset="-120"/>
            </a:endParaRPr>
          </a:p>
        </p:txBody>
      </p:sp>
    </p:spTree>
    <p:extLst>
      <p:ext uri="{BB962C8B-B14F-4D97-AF65-F5344CB8AC3E}">
        <p14:creationId xmlns:p14="http://schemas.microsoft.com/office/powerpoint/2010/main" val="237409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手術部位感染 </a:t>
            </a:r>
            <a:r>
              <a:rPr lang="en-US" altLang="zh-TW" dirty="0" smtClean="0"/>
              <a:t>(Surgical Site Infection, </a:t>
            </a:r>
            <a:r>
              <a:rPr lang="en-US" altLang="zh-TW" dirty="0"/>
              <a:t>SSI)</a:t>
            </a:r>
            <a:endParaRPr lang="zh-TW" altLang="en-US" dirty="0"/>
          </a:p>
        </p:txBody>
      </p:sp>
      <p:sp>
        <p:nvSpPr>
          <p:cNvPr id="3" name="內容版面配置區 2"/>
          <p:cNvSpPr>
            <a:spLocks noGrp="1"/>
          </p:cNvSpPr>
          <p:nvPr>
            <p:ph idx="1"/>
          </p:nvPr>
        </p:nvSpPr>
        <p:spPr/>
        <p:txBody>
          <a:bodyPr>
            <a:normAutofit/>
          </a:bodyPr>
          <a:lstStyle/>
          <a:p>
            <a:pPr>
              <a:lnSpc>
                <a:spcPct val="110000"/>
              </a:lnSpc>
            </a:pPr>
            <a:r>
              <a:rPr lang="zh-TW" altLang="en-US" b="1" dirty="0" smtClean="0"/>
              <a:t>手術</a:t>
            </a:r>
            <a:r>
              <a:rPr lang="zh-TW" altLang="en-US" b="1" dirty="0"/>
              <a:t>部位</a:t>
            </a:r>
            <a:r>
              <a:rPr lang="zh-TW" altLang="en-US" b="1" dirty="0" smtClean="0"/>
              <a:t>感染是</a:t>
            </a:r>
            <a:r>
              <a:rPr lang="zh-TW" altLang="en-US" b="1" dirty="0"/>
              <a:t>醫療照護感染中最常見的</a:t>
            </a:r>
            <a:r>
              <a:rPr lang="zh-TW" altLang="en-US" b="1" dirty="0" smtClean="0"/>
              <a:t>感染</a:t>
            </a:r>
            <a:r>
              <a:rPr lang="zh-TW" altLang="en-US" b="1" dirty="0"/>
              <a:t>之一</a:t>
            </a:r>
            <a:r>
              <a:rPr lang="zh-TW" altLang="en-US" b="1" dirty="0" smtClean="0"/>
              <a:t>，往往導致</a:t>
            </a:r>
            <a:endParaRPr lang="en-US" altLang="zh-TW" b="1" dirty="0" smtClean="0"/>
          </a:p>
          <a:p>
            <a:pPr lvl="1">
              <a:lnSpc>
                <a:spcPct val="110000"/>
              </a:lnSpc>
              <a:buFont typeface="Wingdings" panose="05000000000000000000" pitchFamily="2" charset="2"/>
              <a:buChar char="ü"/>
            </a:pPr>
            <a:r>
              <a:rPr lang="zh-TW" altLang="en-US" dirty="0" smtClean="0"/>
              <a:t>住院天數延長 </a:t>
            </a:r>
            <a:r>
              <a:rPr lang="en-US" altLang="zh-TW" dirty="0" smtClean="0"/>
              <a:t>(</a:t>
            </a:r>
            <a:r>
              <a:rPr lang="zh-TW" altLang="en-US" dirty="0" smtClean="0"/>
              <a:t>約</a:t>
            </a:r>
            <a:r>
              <a:rPr lang="en-US" altLang="zh-TW" dirty="0" smtClean="0"/>
              <a:t>7-10</a:t>
            </a:r>
            <a:r>
              <a:rPr lang="zh-TW" altLang="en-US" dirty="0" smtClean="0"/>
              <a:t>天</a:t>
            </a:r>
            <a:r>
              <a:rPr lang="en-US" altLang="zh-TW" dirty="0" smtClean="0"/>
              <a:t>)</a:t>
            </a:r>
          </a:p>
          <a:p>
            <a:pPr lvl="1">
              <a:lnSpc>
                <a:spcPct val="110000"/>
              </a:lnSpc>
              <a:buFont typeface="Wingdings" panose="05000000000000000000" pitchFamily="2" charset="2"/>
              <a:buChar char="ü"/>
            </a:pPr>
            <a:r>
              <a:rPr lang="zh-TW" altLang="en-US" dirty="0" smtClean="0"/>
              <a:t>額外</a:t>
            </a:r>
            <a:r>
              <a:rPr lang="zh-TW" altLang="en-US" dirty="0"/>
              <a:t>之手術與加護病房</a:t>
            </a:r>
            <a:r>
              <a:rPr lang="zh-TW" altLang="en-US" dirty="0" smtClean="0"/>
              <a:t>治療</a:t>
            </a:r>
            <a:endParaRPr lang="en-US" altLang="zh-TW" dirty="0" smtClean="0"/>
          </a:p>
          <a:p>
            <a:pPr lvl="1">
              <a:lnSpc>
                <a:spcPct val="110000"/>
              </a:lnSpc>
              <a:buFont typeface="Wingdings" panose="05000000000000000000" pitchFamily="2" charset="2"/>
              <a:buChar char="ü"/>
            </a:pPr>
            <a:r>
              <a:rPr lang="zh-TW" altLang="en-US" dirty="0" smtClean="0"/>
              <a:t>死亡率增加</a:t>
            </a:r>
            <a:r>
              <a:rPr lang="en-US" altLang="zh-TW" dirty="0" smtClean="0"/>
              <a:t>2-11</a:t>
            </a:r>
            <a:r>
              <a:rPr lang="zh-TW" altLang="en-US" dirty="0" smtClean="0"/>
              <a:t>倍：</a:t>
            </a:r>
            <a:r>
              <a:rPr lang="zh-TW" altLang="en-US" dirty="0"/>
              <a:t>手術部位感染相關的死亡率為</a:t>
            </a:r>
            <a:r>
              <a:rPr lang="en-US" altLang="zh-TW" dirty="0"/>
              <a:t>3%</a:t>
            </a:r>
            <a:r>
              <a:rPr lang="zh-TW" altLang="en-US" dirty="0"/>
              <a:t>，其中</a:t>
            </a:r>
            <a:r>
              <a:rPr lang="en-US" altLang="zh-TW" dirty="0"/>
              <a:t>75%</a:t>
            </a:r>
            <a:r>
              <a:rPr lang="zh-TW" altLang="en-US" dirty="0"/>
              <a:t>直接歸因於手術部位</a:t>
            </a:r>
            <a:r>
              <a:rPr lang="zh-TW" altLang="en-US" dirty="0" smtClean="0"/>
              <a:t>感染</a:t>
            </a:r>
            <a:endParaRPr lang="en-US" altLang="zh-TW" dirty="0" smtClean="0"/>
          </a:p>
          <a:p>
            <a:pPr lvl="1">
              <a:lnSpc>
                <a:spcPct val="110000"/>
              </a:lnSpc>
              <a:buFont typeface="Wingdings" panose="05000000000000000000" pitchFamily="2" charset="2"/>
              <a:buChar char="ü"/>
            </a:pPr>
            <a:endParaRPr lang="en-US" altLang="zh-TW" dirty="0" smtClean="0"/>
          </a:p>
          <a:p>
            <a:pPr>
              <a:lnSpc>
                <a:spcPct val="110000"/>
              </a:lnSpc>
            </a:pPr>
            <a:r>
              <a:rPr lang="zh-TW" altLang="en-US" dirty="0"/>
              <a:t>研究顯示</a:t>
            </a:r>
            <a:r>
              <a:rPr lang="en-US" altLang="zh-TW" dirty="0"/>
              <a:t>40</a:t>
            </a:r>
            <a:r>
              <a:rPr lang="zh-TW" altLang="zh-TW" dirty="0"/>
              <a:t>〜</a:t>
            </a:r>
            <a:r>
              <a:rPr lang="en-US" altLang="zh-TW" dirty="0"/>
              <a:t>60%</a:t>
            </a:r>
            <a:r>
              <a:rPr lang="zh-TW" altLang="zh-TW" dirty="0"/>
              <a:t>的手術部位感染是可以預防</a:t>
            </a:r>
            <a:r>
              <a:rPr lang="zh-TW" altLang="zh-TW" dirty="0" smtClean="0"/>
              <a:t>的</a:t>
            </a:r>
            <a:endParaRPr lang="zh-TW" altLang="en-US" b="1" dirty="0"/>
          </a:p>
        </p:txBody>
      </p:sp>
      <p:sp>
        <p:nvSpPr>
          <p:cNvPr id="4" name="文字方塊 3"/>
          <p:cNvSpPr txBox="1"/>
          <p:nvPr/>
        </p:nvSpPr>
        <p:spPr>
          <a:xfrm>
            <a:off x="8185150" y="8794022"/>
            <a:ext cx="4114800" cy="923330"/>
          </a:xfrm>
          <a:prstGeom prst="rect">
            <a:avLst/>
          </a:prstGeom>
          <a:noFill/>
        </p:spPr>
        <p:txBody>
          <a:bodyPr wrap="square" rtlCol="0">
            <a:spAutoFit/>
          </a:bodyPr>
          <a:lstStyle/>
          <a:p>
            <a:r>
              <a:rPr lang="en-US" altLang="zh-TW" dirty="0" err="1"/>
              <a:t>Surg</a:t>
            </a:r>
            <a:r>
              <a:rPr lang="en-US" altLang="zh-TW" dirty="0"/>
              <a:t> Infect. 2012 Aug;13(4):</a:t>
            </a:r>
            <a:r>
              <a:rPr lang="en-US" altLang="zh-TW" dirty="0" smtClean="0"/>
              <a:t>234-7</a:t>
            </a:r>
          </a:p>
          <a:p>
            <a:r>
              <a:rPr lang="en-US" altLang="zh-TW" dirty="0" smtClean="0"/>
              <a:t>Archives </a:t>
            </a:r>
            <a:r>
              <a:rPr lang="en-US" altLang="zh-TW" dirty="0"/>
              <a:t>of Surgery, 118(3): (1983): </a:t>
            </a:r>
            <a:r>
              <a:rPr lang="en-US" altLang="zh-TW" dirty="0" smtClean="0"/>
              <a:t>303-7</a:t>
            </a:r>
          </a:p>
          <a:p>
            <a:r>
              <a:rPr lang="fr-FR" altLang="zh-TW" dirty="0"/>
              <a:t>Clin Infect Dis. 2006;43(3):322-30</a:t>
            </a:r>
            <a:endParaRPr lang="zh-TW" altLang="en-US" dirty="0"/>
          </a:p>
        </p:txBody>
      </p:sp>
    </p:spTree>
    <p:extLst>
      <p:ext uri="{BB962C8B-B14F-4D97-AF65-F5344CB8AC3E}">
        <p14:creationId xmlns:p14="http://schemas.microsoft.com/office/powerpoint/2010/main" val="805140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dirty="0">
                <a:solidFill>
                  <a:srgbClr val="00B0F0"/>
                </a:solidFill>
              </a:rPr>
              <a:t>不符合</a:t>
            </a:r>
            <a:r>
              <a:rPr lang="zh-TW" altLang="en-US" dirty="0"/>
              <a:t>表淺切口之手術部位感染判定標準</a:t>
            </a:r>
            <a:r>
              <a:rPr lang="en-US" altLang="zh-TW" baseline="-25000" dirty="0"/>
              <a:t>1</a:t>
            </a:r>
            <a:endParaRPr lang="zh-TW" altLang="en-US" baseline="-25000" dirty="0"/>
          </a:p>
        </p:txBody>
      </p:sp>
      <p:sp>
        <p:nvSpPr>
          <p:cNvPr id="3" name="內容版面配置區 2"/>
          <p:cNvSpPr>
            <a:spLocks noGrp="1"/>
          </p:cNvSpPr>
          <p:nvPr>
            <p:ph idx="1"/>
          </p:nvPr>
        </p:nvSpPr>
        <p:spPr/>
        <p:txBody>
          <a:bodyPr>
            <a:normAutofit/>
          </a:bodyPr>
          <a:lstStyle/>
          <a:p>
            <a:pPr fontAlgn="t">
              <a:spcBef>
                <a:spcPts val="867"/>
              </a:spcBef>
            </a:pPr>
            <a:r>
              <a:rPr lang="zh-TW" altLang="en-US" b="1" dirty="0" smtClean="0"/>
              <a:t>被診斷為蜂窩性組織炎</a:t>
            </a:r>
            <a:r>
              <a:rPr lang="en-US" b="1" dirty="0" smtClean="0"/>
              <a:t>(cellulitis)</a:t>
            </a:r>
            <a:r>
              <a:rPr lang="zh-TW" altLang="en-US" b="1" dirty="0" smtClean="0"/>
              <a:t>之傷口</a:t>
            </a:r>
            <a:endParaRPr lang="en-US" altLang="zh-TW" b="1" dirty="0" smtClean="0"/>
          </a:p>
          <a:p>
            <a:pPr lvl="1" fontAlgn="t">
              <a:spcBef>
                <a:spcPts val="867"/>
              </a:spcBef>
            </a:pPr>
            <a:r>
              <a:rPr lang="zh-TW" altLang="en-US" dirty="0" smtClean="0"/>
              <a:t>若切口有引流或經培養或其他非培養的微生物檢驗方法檢出微生物，則不應該視為蜂窩性組織炎</a:t>
            </a:r>
            <a:endParaRPr lang="en-US" altLang="zh-TW" dirty="0" smtClean="0"/>
          </a:p>
          <a:p>
            <a:pPr fontAlgn="t">
              <a:spcBef>
                <a:spcPts val="867"/>
              </a:spcBef>
            </a:pPr>
            <a:r>
              <a:rPr lang="zh-TW" altLang="en-US" b="1" dirty="0" smtClean="0"/>
              <a:t>侷限在穿刺傷口</a:t>
            </a:r>
            <a:r>
              <a:rPr lang="en-US" altLang="zh-TW" b="1" dirty="0" smtClean="0"/>
              <a:t>(stab wound)</a:t>
            </a:r>
            <a:r>
              <a:rPr lang="zh-TW" altLang="en-US" b="1" dirty="0" smtClean="0"/>
              <a:t>或扎針部位</a:t>
            </a:r>
            <a:r>
              <a:rPr lang="en-US" altLang="zh-TW" b="1" dirty="0" smtClean="0"/>
              <a:t>(pin site)</a:t>
            </a:r>
            <a:r>
              <a:rPr lang="zh-TW" altLang="en-US" b="1" dirty="0" smtClean="0"/>
              <a:t>的感染</a:t>
            </a:r>
            <a:endParaRPr lang="en-US" altLang="zh-TW" b="1" dirty="0" smtClean="0"/>
          </a:p>
          <a:p>
            <a:pPr lvl="1" fontAlgn="t">
              <a:spcBef>
                <a:spcPts val="867"/>
              </a:spcBef>
            </a:pPr>
            <a:r>
              <a:rPr lang="zh-TW" altLang="en-US" dirty="0" smtClean="0"/>
              <a:t>應</a:t>
            </a:r>
            <a:r>
              <a:rPr lang="zh-TW" altLang="en-US" dirty="0"/>
              <a:t>視其深度收案為</a:t>
            </a:r>
            <a:r>
              <a:rPr lang="zh-TW" altLang="en-US" dirty="0" smtClean="0"/>
              <a:t>皮膚或</a:t>
            </a:r>
            <a:r>
              <a:rPr lang="zh-TW" altLang="en-US" dirty="0"/>
              <a:t>軟組織</a:t>
            </a:r>
            <a:r>
              <a:rPr lang="zh-TW" altLang="en-US" dirty="0" smtClean="0"/>
              <a:t>感染</a:t>
            </a:r>
            <a:endParaRPr lang="en-US" altLang="zh-TW" dirty="0" smtClean="0"/>
          </a:p>
          <a:p>
            <a:pPr lvl="1" fontAlgn="t">
              <a:spcBef>
                <a:spcPts val="867"/>
              </a:spcBef>
            </a:pPr>
            <a:r>
              <a:rPr lang="zh-TW" altLang="en-US" b="1" dirty="0" smtClean="0">
                <a:solidFill>
                  <a:srgbClr val="00B0F0"/>
                </a:solidFill>
              </a:rPr>
              <a:t>腹腔鏡</a:t>
            </a:r>
            <a:r>
              <a:rPr lang="zh-TW" altLang="en-US" b="1" dirty="0">
                <a:solidFill>
                  <a:srgbClr val="00B0F0"/>
                </a:solidFill>
              </a:rPr>
              <a:t>手術的套管針</a:t>
            </a:r>
            <a:r>
              <a:rPr lang="zh-TW" altLang="en-US" b="1" dirty="0" smtClean="0">
                <a:solidFill>
                  <a:srgbClr val="00B0F0"/>
                </a:solidFill>
              </a:rPr>
              <a:t>位置</a:t>
            </a:r>
            <a:r>
              <a:rPr lang="en-US" altLang="zh-TW" b="1" dirty="0" smtClean="0">
                <a:solidFill>
                  <a:srgbClr val="00B0F0"/>
                </a:solidFill>
              </a:rPr>
              <a:t>(laparoscopic trocar site)</a:t>
            </a:r>
            <a:r>
              <a:rPr lang="zh-TW" altLang="en-US" dirty="0" smtClean="0"/>
              <a:t>不該</a:t>
            </a:r>
            <a:r>
              <a:rPr lang="zh-TW" altLang="en-US" dirty="0"/>
              <a:t>被認定</a:t>
            </a:r>
            <a:r>
              <a:rPr lang="zh-TW" altLang="en-US" dirty="0" smtClean="0"/>
              <a:t>為刺傷</a:t>
            </a: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30</a:t>
            </a:fld>
            <a:endParaRPr lang="en-US" altLang="zh-TW"/>
          </a:p>
        </p:txBody>
      </p:sp>
    </p:spTree>
    <p:extLst>
      <p:ext uri="{BB962C8B-B14F-4D97-AF65-F5344CB8AC3E}">
        <p14:creationId xmlns:p14="http://schemas.microsoft.com/office/powerpoint/2010/main" val="557544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dirty="0">
                <a:solidFill>
                  <a:srgbClr val="00B0F0"/>
                </a:solidFill>
              </a:rPr>
              <a:t>不符合</a:t>
            </a:r>
            <a:r>
              <a:rPr lang="zh-TW" altLang="en-US" dirty="0" smtClean="0"/>
              <a:t>表</a:t>
            </a:r>
            <a:r>
              <a:rPr lang="zh-TW" altLang="en-US" dirty="0"/>
              <a:t>淺切口之手術部位感染判定</a:t>
            </a:r>
            <a:r>
              <a:rPr lang="zh-TW" altLang="en-US" dirty="0" smtClean="0"/>
              <a:t>標準</a:t>
            </a:r>
            <a:r>
              <a:rPr lang="en-US" altLang="zh-TW" baseline="-25000" dirty="0" smtClean="0"/>
              <a:t>2</a:t>
            </a:r>
            <a:endParaRPr lang="zh-TW" altLang="en-US" baseline="-25000" dirty="0"/>
          </a:p>
        </p:txBody>
      </p:sp>
      <p:sp>
        <p:nvSpPr>
          <p:cNvPr id="3" name="內容版面配置區 2"/>
          <p:cNvSpPr>
            <a:spLocks noGrp="1"/>
          </p:cNvSpPr>
          <p:nvPr>
            <p:ph idx="1"/>
          </p:nvPr>
        </p:nvSpPr>
        <p:spPr/>
        <p:txBody>
          <a:bodyPr>
            <a:normAutofit/>
          </a:bodyPr>
          <a:lstStyle/>
          <a:p>
            <a:pPr marL="660380" lvl="1" indent="-660380" fontAlgn="t"/>
            <a:r>
              <a:rPr lang="zh-TW" altLang="en-US" sz="4400" b="1" dirty="0"/>
              <a:t>新生兒包皮環割</a:t>
            </a:r>
            <a:r>
              <a:rPr lang="en-US" altLang="zh-TW" sz="4400" b="1" dirty="0"/>
              <a:t>(Circumcision</a:t>
            </a:r>
            <a:r>
              <a:rPr lang="en-US" altLang="zh-TW" sz="4400" b="1" dirty="0" smtClean="0"/>
              <a:t>)</a:t>
            </a:r>
          </a:p>
          <a:p>
            <a:pPr marL="1155665" lvl="2" indent="-660380" fontAlgn="t"/>
            <a:r>
              <a:rPr lang="zh-TW" altLang="en-US" sz="4000" dirty="0" smtClean="0"/>
              <a:t>應</a:t>
            </a:r>
            <a:r>
              <a:rPr lang="zh-TW" altLang="en-US" sz="4000" dirty="0"/>
              <a:t>通報為新生兒包皮環割感染</a:t>
            </a:r>
            <a:r>
              <a:rPr lang="en-US" altLang="zh-TW" sz="4000" dirty="0"/>
              <a:t>(CIRC</a:t>
            </a:r>
            <a:r>
              <a:rPr lang="en-US" altLang="zh-TW" sz="4000" dirty="0" smtClean="0"/>
              <a:t>)</a:t>
            </a:r>
            <a:endParaRPr lang="zh-TW" altLang="en-US" sz="4000" dirty="0"/>
          </a:p>
          <a:p>
            <a:pPr marL="660380" lvl="1" indent="-660380" fontAlgn="t"/>
            <a:r>
              <a:rPr lang="zh-TW" altLang="en-US" sz="4400" b="1" dirty="0"/>
              <a:t>感染的燒傷</a:t>
            </a:r>
            <a:r>
              <a:rPr lang="zh-TW" altLang="en-US" sz="4400" b="1" dirty="0" smtClean="0"/>
              <a:t>傷口</a:t>
            </a:r>
            <a:endParaRPr lang="en-US" altLang="zh-TW" sz="4400" b="1" dirty="0" smtClean="0"/>
          </a:p>
          <a:p>
            <a:pPr marL="1155665" lvl="2" indent="-660380" fontAlgn="t"/>
            <a:r>
              <a:rPr lang="zh-TW" altLang="en-US" sz="4000" dirty="0" smtClean="0"/>
              <a:t>應</a:t>
            </a:r>
            <a:r>
              <a:rPr lang="zh-TW" altLang="en-US" sz="4000" dirty="0"/>
              <a:t>通報為皮膚或軟組織</a:t>
            </a:r>
            <a:r>
              <a:rPr lang="zh-TW" altLang="en-US" sz="4000" dirty="0" smtClean="0"/>
              <a:t>感染－燒傷</a:t>
            </a:r>
            <a:r>
              <a:rPr lang="zh-TW" altLang="en-US" sz="4000" dirty="0"/>
              <a:t>感染</a:t>
            </a:r>
            <a:r>
              <a:rPr lang="en-US" altLang="zh-TW" sz="4000" dirty="0"/>
              <a:t>(SST-BURN</a:t>
            </a:r>
            <a:r>
              <a:rPr lang="en-US" altLang="zh-TW" sz="4000" dirty="0" smtClean="0"/>
              <a:t>)</a:t>
            </a:r>
          </a:p>
          <a:p>
            <a:pPr marL="660380" lvl="1" indent="-660380" fontAlgn="t"/>
            <a:r>
              <a:rPr lang="zh-TW" altLang="en-US" sz="4400" b="1" dirty="0"/>
              <a:t>僅在縫線處有膿瘍</a:t>
            </a: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31</a:t>
            </a:fld>
            <a:endParaRPr lang="en-US" altLang="zh-TW"/>
          </a:p>
        </p:txBody>
      </p:sp>
    </p:spTree>
    <p:extLst>
      <p:ext uri="{BB962C8B-B14F-4D97-AF65-F5344CB8AC3E}">
        <p14:creationId xmlns:p14="http://schemas.microsoft.com/office/powerpoint/2010/main" val="1282142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a:lnSpc>
                <a:spcPct val="100000"/>
              </a:lnSpc>
            </a:pPr>
            <a:r>
              <a:rPr lang="zh-TW" altLang="en-US" b="1" dirty="0" smtClean="0">
                <a:latin typeface="+mn-lt"/>
                <a:ea typeface="微軟正黑體" panose="020B0604030504040204" pitchFamily="34" charset="-120"/>
              </a:rPr>
              <a:t>手術部位感染收案</a:t>
            </a:r>
            <a:r>
              <a:rPr lang="zh-TW" altLang="en-US" dirty="0"/>
              <a:t>標準 </a:t>
            </a:r>
            <a:r>
              <a:rPr lang="en-US" altLang="zh-TW" dirty="0"/>
              <a:t>– </a:t>
            </a:r>
            <a:r>
              <a:rPr lang="zh-TW" altLang="en-US" dirty="0" smtClean="0"/>
              <a:t>深部</a:t>
            </a:r>
            <a:r>
              <a:rPr lang="zh-TW" altLang="zh-TW" dirty="0" smtClean="0"/>
              <a:t>切</a:t>
            </a:r>
            <a:r>
              <a:rPr lang="zh-TW" altLang="zh-TW" dirty="0"/>
              <a:t>口</a:t>
            </a:r>
            <a:endParaRPr lang="zh-TW" altLang="en-US" dirty="0"/>
          </a:p>
        </p:txBody>
      </p:sp>
      <p:sp>
        <p:nvSpPr>
          <p:cNvPr id="2" name="內容版面配置區 1"/>
          <p:cNvSpPr>
            <a:spLocks noGrp="1"/>
          </p:cNvSpPr>
          <p:nvPr>
            <p:ph idx="1"/>
          </p:nvPr>
        </p:nvSpPr>
        <p:spPr>
          <a:xfrm>
            <a:off x="722539" y="2669116"/>
            <a:ext cx="11762921" cy="6703483"/>
          </a:xfrm>
        </p:spPr>
        <p:txBody>
          <a:bodyPr>
            <a:normAutofit fontScale="55000" lnSpcReduction="20000"/>
          </a:bodyPr>
          <a:lstStyle/>
          <a:p>
            <a:pPr>
              <a:lnSpc>
                <a:spcPct val="120000"/>
              </a:lnSpc>
            </a:pPr>
            <a:r>
              <a:rPr lang="zh-TW" altLang="en-US" sz="5800" dirty="0" smtClean="0"/>
              <a:t>病人</a:t>
            </a:r>
            <a:r>
              <a:rPr lang="zh-TW" altLang="en-US" sz="5800" dirty="0"/>
              <a:t>接受任</a:t>
            </a:r>
            <a:r>
              <a:rPr lang="en-US" altLang="zh-TW" sz="5800" dirty="0"/>
              <a:t>1</a:t>
            </a:r>
            <a:r>
              <a:rPr lang="zh-TW" altLang="en-US" sz="5800" dirty="0"/>
              <a:t>項手術 </a:t>
            </a:r>
            <a:r>
              <a:rPr lang="en-US" altLang="zh-TW" sz="5800" dirty="0"/>
              <a:t>(</a:t>
            </a:r>
            <a:r>
              <a:rPr lang="zh-TW" altLang="en-US" sz="5800" dirty="0"/>
              <a:t>第</a:t>
            </a:r>
            <a:r>
              <a:rPr lang="en-US" altLang="zh-TW" sz="5800" dirty="0"/>
              <a:t>1</a:t>
            </a:r>
            <a:r>
              <a:rPr lang="zh-TW" altLang="en-US" sz="5800" dirty="0"/>
              <a:t>天 </a:t>
            </a:r>
            <a:r>
              <a:rPr lang="en-US" altLang="zh-TW" sz="5800" dirty="0"/>
              <a:t>= </a:t>
            </a:r>
            <a:r>
              <a:rPr lang="zh-TW" altLang="en-US" sz="5800" dirty="0"/>
              <a:t>手術當日</a:t>
            </a:r>
            <a:r>
              <a:rPr lang="en-US" altLang="zh-TW" sz="5800" dirty="0"/>
              <a:t>) </a:t>
            </a:r>
            <a:r>
              <a:rPr lang="zh-TW" altLang="en-US" sz="5800" dirty="0"/>
              <a:t>，且沒有植入物者感染發生在手術</a:t>
            </a:r>
            <a:r>
              <a:rPr lang="en-US" altLang="zh-TW" sz="6500" b="1" dirty="0">
                <a:solidFill>
                  <a:srgbClr val="00B0F0"/>
                </a:solidFill>
              </a:rPr>
              <a:t>30</a:t>
            </a:r>
            <a:r>
              <a:rPr lang="zh-TW" altLang="en-US" sz="5800" dirty="0"/>
              <a:t>天內或有植入物者感染發生在手術</a:t>
            </a:r>
            <a:r>
              <a:rPr lang="en-US" altLang="zh-TW" sz="6500" b="1" dirty="0" smtClean="0">
                <a:solidFill>
                  <a:srgbClr val="00B0F0"/>
                </a:solidFill>
              </a:rPr>
              <a:t>90</a:t>
            </a:r>
            <a:r>
              <a:rPr lang="zh-TW" altLang="en-US" sz="5800" dirty="0"/>
              <a:t>天</a:t>
            </a:r>
            <a:r>
              <a:rPr lang="zh-TW" altLang="en-US" sz="5800" dirty="0" smtClean="0"/>
              <a:t>內；</a:t>
            </a:r>
            <a:r>
              <a:rPr lang="zh-TW" altLang="en-US" sz="5800" b="1" dirty="0">
                <a:solidFill>
                  <a:srgbClr val="00B0F0"/>
                </a:solidFill>
              </a:rPr>
              <a:t>且</a:t>
            </a:r>
          </a:p>
          <a:p>
            <a:pPr>
              <a:lnSpc>
                <a:spcPct val="120000"/>
              </a:lnSpc>
            </a:pPr>
            <a:r>
              <a:rPr lang="zh-TW" altLang="en-US" sz="5800" dirty="0" smtClean="0"/>
              <a:t>感染</a:t>
            </a:r>
            <a:r>
              <a:rPr lang="zh-TW" altLang="en-US" sz="5800" dirty="0"/>
              <a:t>範圍包括切口之深部軟組織</a:t>
            </a:r>
            <a:r>
              <a:rPr lang="en-US" altLang="zh-TW" sz="5800" dirty="0"/>
              <a:t>(</a:t>
            </a:r>
            <a:r>
              <a:rPr lang="zh-TW" altLang="en-US" sz="5800" dirty="0"/>
              <a:t>如肌膜、肌肉層</a:t>
            </a:r>
            <a:r>
              <a:rPr lang="en-US" altLang="zh-TW" sz="5800" dirty="0"/>
              <a:t>) </a:t>
            </a:r>
            <a:r>
              <a:rPr lang="zh-TW" altLang="en-US" sz="5800" dirty="0" smtClean="0"/>
              <a:t>；</a:t>
            </a:r>
            <a:r>
              <a:rPr lang="zh-TW" altLang="en-US" sz="5800" b="1" dirty="0">
                <a:solidFill>
                  <a:srgbClr val="00B0F0"/>
                </a:solidFill>
              </a:rPr>
              <a:t>且</a:t>
            </a:r>
          </a:p>
          <a:p>
            <a:pPr>
              <a:lnSpc>
                <a:spcPct val="120000"/>
              </a:lnSpc>
            </a:pPr>
            <a:r>
              <a:rPr lang="zh-TW" altLang="en-US" sz="5800" dirty="0"/>
              <a:t>病人至少符合有下述任</a:t>
            </a:r>
            <a:r>
              <a:rPr lang="en-US" altLang="zh-TW" sz="5800" dirty="0"/>
              <a:t>1</a:t>
            </a:r>
            <a:r>
              <a:rPr lang="zh-TW" altLang="en-US" sz="5800" dirty="0"/>
              <a:t>項</a:t>
            </a:r>
            <a:r>
              <a:rPr lang="zh-TW" altLang="en-US" sz="5800" dirty="0" smtClean="0"/>
              <a:t>：</a:t>
            </a:r>
            <a:endParaRPr lang="en-US" altLang="zh-TW" sz="5800" dirty="0" smtClean="0"/>
          </a:p>
          <a:p>
            <a:pPr lvl="1">
              <a:lnSpc>
                <a:spcPct val="120000"/>
              </a:lnSpc>
            </a:pPr>
            <a:r>
              <a:rPr lang="zh-TW" altLang="en-US" sz="4700" dirty="0" smtClean="0"/>
              <a:t>深</a:t>
            </a:r>
            <a:r>
              <a:rPr lang="zh-TW" altLang="en-US" sz="4700" dirty="0"/>
              <a:t>部</a:t>
            </a:r>
            <a:r>
              <a:rPr lang="zh-TW" altLang="en-US" sz="4700" dirty="0" smtClean="0"/>
              <a:t>切</a:t>
            </a:r>
            <a:r>
              <a:rPr lang="zh-TW" altLang="en-US" sz="4700" dirty="0"/>
              <a:t>口處有膿性引流</a:t>
            </a:r>
            <a:r>
              <a:rPr lang="zh-TW" altLang="en-US" sz="4700" dirty="0" smtClean="0"/>
              <a:t>物</a:t>
            </a:r>
            <a:endParaRPr lang="zh-TW" altLang="en-US" sz="4700" dirty="0"/>
          </a:p>
          <a:p>
            <a:pPr lvl="1">
              <a:lnSpc>
                <a:spcPct val="120000"/>
              </a:lnSpc>
            </a:pPr>
            <a:r>
              <a:rPr lang="zh-TW" altLang="en-US" sz="4700" dirty="0"/>
              <a:t>深部切口自行裂開或經外科</a:t>
            </a:r>
            <a:r>
              <a:rPr lang="zh-TW" altLang="en-US" sz="4700" dirty="0" smtClean="0"/>
              <a:t>醫師</a:t>
            </a:r>
            <a:r>
              <a:rPr lang="en-US" altLang="zh-TW" sz="4700" dirty="0" smtClean="0"/>
              <a:t>/</a:t>
            </a:r>
            <a:r>
              <a:rPr lang="zh-TW" altLang="en-US" sz="4700" dirty="0" smtClean="0"/>
              <a:t>主治醫師</a:t>
            </a:r>
            <a:r>
              <a:rPr lang="en-US" altLang="zh-TW" sz="4700" dirty="0" smtClean="0"/>
              <a:t>/</a:t>
            </a:r>
            <a:r>
              <a:rPr lang="zh-TW" altLang="en-US" sz="4700" dirty="0" smtClean="0"/>
              <a:t>指定人員蓄意打開</a:t>
            </a:r>
            <a:r>
              <a:rPr lang="zh-TW" altLang="en-US" sz="4700" dirty="0"/>
              <a:t>或進行抽吸，</a:t>
            </a:r>
            <a:r>
              <a:rPr lang="zh-TW" altLang="en-US" sz="4700" dirty="0" smtClean="0"/>
              <a:t>並且</a:t>
            </a:r>
            <a:r>
              <a:rPr lang="en-US" altLang="zh-TW" sz="4700" dirty="0" smtClean="0"/>
              <a:t/>
            </a:r>
            <a:br>
              <a:rPr lang="en-US" altLang="zh-TW" sz="4700" dirty="0" smtClean="0"/>
            </a:br>
            <a:r>
              <a:rPr lang="zh-TW" altLang="en-US" sz="4700" dirty="0" smtClean="0"/>
              <a:t>基於</a:t>
            </a:r>
            <a:r>
              <a:rPr lang="zh-TW" altLang="en-US" sz="4700" dirty="0"/>
              <a:t>臨床診斷或治療的目的，以無菌技術取得之檢體，經培養或其他非培養的微生物檢驗方法檢出微生物者 </a:t>
            </a:r>
            <a:r>
              <a:rPr lang="en-US" altLang="zh-TW" sz="4700" dirty="0"/>
              <a:t>(</a:t>
            </a:r>
            <a:r>
              <a:rPr lang="zh-TW" altLang="en-US" sz="4700" dirty="0"/>
              <a:t>排除主動監測</a:t>
            </a:r>
            <a:r>
              <a:rPr lang="en-US" altLang="zh-TW" sz="4700" dirty="0"/>
              <a:t>)</a:t>
            </a:r>
            <a:r>
              <a:rPr lang="zh-TW" altLang="en-US" sz="4700" dirty="0"/>
              <a:t>，或未進行培養及其他非培養方式的微生物檢驗，</a:t>
            </a:r>
            <a:r>
              <a:rPr lang="zh-TW" altLang="en-US" sz="4700" dirty="0" smtClean="0"/>
              <a:t>且</a:t>
            </a:r>
            <a:r>
              <a:rPr lang="en-US" altLang="zh-TW" sz="4700" dirty="0" smtClean="0"/>
              <a:t/>
            </a:r>
            <a:br>
              <a:rPr lang="en-US" altLang="zh-TW" sz="4700" dirty="0" smtClean="0"/>
            </a:br>
            <a:r>
              <a:rPr lang="zh-TW" altLang="en-US" sz="4700" dirty="0" smtClean="0"/>
              <a:t>病人</a:t>
            </a:r>
            <a:r>
              <a:rPr lang="zh-TW" altLang="en-US" sz="4700" dirty="0"/>
              <a:t>至少有下列任一項感染症狀或癥候：發燒</a:t>
            </a:r>
            <a:r>
              <a:rPr lang="en-US" altLang="zh-TW" sz="4700" dirty="0"/>
              <a:t>(</a:t>
            </a:r>
            <a:r>
              <a:rPr lang="zh-TW" altLang="en-US" sz="4700" dirty="0"/>
              <a:t>＞</a:t>
            </a:r>
            <a:r>
              <a:rPr lang="en-US" altLang="zh-TW" sz="4700" dirty="0"/>
              <a:t>38℃)</a:t>
            </a:r>
            <a:r>
              <a:rPr lang="zh-TW" altLang="en-US" sz="4700" dirty="0"/>
              <a:t>、局部疼痛或壓痛；若切口之培養為陰性者則不符合這項</a:t>
            </a:r>
            <a:r>
              <a:rPr lang="zh-TW" altLang="en-US" sz="4700" dirty="0" smtClean="0"/>
              <a:t>標準</a:t>
            </a:r>
            <a:endParaRPr lang="en-US" altLang="zh-TW" sz="4700" dirty="0" smtClean="0"/>
          </a:p>
          <a:p>
            <a:pPr lvl="1">
              <a:lnSpc>
                <a:spcPct val="120000"/>
              </a:lnSpc>
            </a:pPr>
            <a:r>
              <a:rPr lang="zh-TW" altLang="en-US" sz="4700" dirty="0"/>
              <a:t>經由大體解剖</a:t>
            </a:r>
            <a:r>
              <a:rPr lang="en-US" altLang="zh-TW" sz="4700" dirty="0"/>
              <a:t>(gross anatomical)</a:t>
            </a:r>
            <a:r>
              <a:rPr lang="zh-TW" altLang="en-US" sz="4700" dirty="0"/>
              <a:t>、病理組織檢查或者影像學檢查，發現深部切口有膿瘍或其他感染證據者。</a:t>
            </a: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ea typeface="微軟正黑體" panose="020B0604030504040204" pitchFamily="34" charset="-120"/>
              </a:rPr>
              <a:pPr>
                <a:defRPr/>
              </a:pPr>
              <a:t>32</a:t>
            </a:fld>
            <a:endParaRPr lang="en-US" altLang="zh-TW">
              <a:ea typeface="微軟正黑體" panose="020B0604030504040204" pitchFamily="34" charset="-120"/>
            </a:endParaRPr>
          </a:p>
        </p:txBody>
      </p:sp>
    </p:spTree>
    <p:extLst>
      <p:ext uri="{BB962C8B-B14F-4D97-AF65-F5344CB8AC3E}">
        <p14:creationId xmlns:p14="http://schemas.microsoft.com/office/powerpoint/2010/main" val="267559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pPr>
              <a:lnSpc>
                <a:spcPct val="100000"/>
              </a:lnSpc>
            </a:pPr>
            <a:r>
              <a:rPr lang="zh-TW" altLang="en-US" b="1" dirty="0" smtClean="0">
                <a:latin typeface="+mn-lt"/>
                <a:ea typeface="微軟正黑體" panose="020B0604030504040204" pitchFamily="34" charset="-120"/>
              </a:rPr>
              <a:t>手術部位感染收案</a:t>
            </a:r>
            <a:r>
              <a:rPr lang="zh-TW" altLang="en-US" dirty="0"/>
              <a:t>標準 </a:t>
            </a:r>
            <a:r>
              <a:rPr lang="en-US" altLang="zh-TW" dirty="0" smtClean="0"/>
              <a:t>–</a:t>
            </a:r>
            <a:r>
              <a:rPr lang="zh-TW" altLang="en-US" dirty="0" smtClean="0"/>
              <a:t> 器官</a:t>
            </a:r>
            <a:r>
              <a:rPr lang="en-US" altLang="zh-TW" dirty="0"/>
              <a:t>/</a:t>
            </a:r>
            <a:r>
              <a:rPr lang="zh-TW" altLang="en-US" dirty="0"/>
              <a:t>腔室</a:t>
            </a:r>
          </a:p>
        </p:txBody>
      </p:sp>
      <p:sp>
        <p:nvSpPr>
          <p:cNvPr id="2" name="內容版面配置區 1"/>
          <p:cNvSpPr>
            <a:spLocks noGrp="1"/>
          </p:cNvSpPr>
          <p:nvPr>
            <p:ph idx="1"/>
          </p:nvPr>
        </p:nvSpPr>
        <p:spPr>
          <a:xfrm>
            <a:off x="722539" y="2669116"/>
            <a:ext cx="11762921" cy="6703483"/>
          </a:xfrm>
        </p:spPr>
        <p:txBody>
          <a:bodyPr>
            <a:normAutofit fontScale="55000" lnSpcReduction="20000"/>
          </a:bodyPr>
          <a:lstStyle/>
          <a:p>
            <a:pPr>
              <a:lnSpc>
                <a:spcPct val="120000"/>
              </a:lnSpc>
            </a:pPr>
            <a:r>
              <a:rPr lang="zh-TW" altLang="en-US" sz="5800" dirty="0" smtClean="0"/>
              <a:t>病人</a:t>
            </a:r>
            <a:r>
              <a:rPr lang="zh-TW" altLang="en-US" sz="5800" dirty="0"/>
              <a:t>接受任</a:t>
            </a:r>
            <a:r>
              <a:rPr lang="en-US" altLang="zh-TW" sz="5800" dirty="0"/>
              <a:t>1</a:t>
            </a:r>
            <a:r>
              <a:rPr lang="zh-TW" altLang="en-US" sz="5800" dirty="0"/>
              <a:t>項手術 </a:t>
            </a:r>
            <a:r>
              <a:rPr lang="en-US" altLang="zh-TW" sz="5800" dirty="0"/>
              <a:t>(</a:t>
            </a:r>
            <a:r>
              <a:rPr lang="zh-TW" altLang="en-US" sz="5800" dirty="0"/>
              <a:t>第</a:t>
            </a:r>
            <a:r>
              <a:rPr lang="en-US" altLang="zh-TW" sz="5800" dirty="0"/>
              <a:t>1</a:t>
            </a:r>
            <a:r>
              <a:rPr lang="zh-TW" altLang="en-US" sz="5800" dirty="0"/>
              <a:t>天 </a:t>
            </a:r>
            <a:r>
              <a:rPr lang="en-US" altLang="zh-TW" sz="5800" dirty="0"/>
              <a:t>= </a:t>
            </a:r>
            <a:r>
              <a:rPr lang="zh-TW" altLang="en-US" sz="5800" dirty="0"/>
              <a:t>手術當日</a:t>
            </a:r>
            <a:r>
              <a:rPr lang="en-US" altLang="zh-TW" sz="5800" dirty="0"/>
              <a:t>) </a:t>
            </a:r>
            <a:r>
              <a:rPr lang="zh-TW" altLang="en-US" sz="5800" dirty="0"/>
              <a:t>，且沒有植入物者感染發生在手術</a:t>
            </a:r>
            <a:r>
              <a:rPr lang="en-US" altLang="zh-TW" sz="6500" b="1" dirty="0">
                <a:solidFill>
                  <a:srgbClr val="00B0F0"/>
                </a:solidFill>
              </a:rPr>
              <a:t>30</a:t>
            </a:r>
            <a:r>
              <a:rPr lang="zh-TW" altLang="en-US" sz="5800" dirty="0"/>
              <a:t>天內或有植入物者感染發生在手術</a:t>
            </a:r>
            <a:r>
              <a:rPr lang="en-US" altLang="zh-TW" sz="6500" b="1" dirty="0" smtClean="0">
                <a:solidFill>
                  <a:srgbClr val="00B0F0"/>
                </a:solidFill>
              </a:rPr>
              <a:t>90</a:t>
            </a:r>
            <a:r>
              <a:rPr lang="zh-TW" altLang="en-US" sz="5800" dirty="0"/>
              <a:t>天</a:t>
            </a:r>
            <a:r>
              <a:rPr lang="zh-TW" altLang="en-US" sz="5800" dirty="0" smtClean="0"/>
              <a:t>內；</a:t>
            </a:r>
            <a:r>
              <a:rPr lang="zh-TW" altLang="en-US" sz="5800" b="1" dirty="0">
                <a:solidFill>
                  <a:srgbClr val="00B0F0"/>
                </a:solidFill>
              </a:rPr>
              <a:t>且</a:t>
            </a:r>
          </a:p>
          <a:p>
            <a:pPr>
              <a:lnSpc>
                <a:spcPct val="120000"/>
              </a:lnSpc>
            </a:pPr>
            <a:r>
              <a:rPr lang="zh-TW" altLang="en-US" sz="5800" dirty="0"/>
              <a:t>感染範圍包括經由手術切開或處理的身體部位中，任何比筋膜</a:t>
            </a:r>
            <a:r>
              <a:rPr lang="en-US" altLang="zh-TW" sz="5800" dirty="0"/>
              <a:t>/</a:t>
            </a:r>
            <a:r>
              <a:rPr lang="zh-TW" altLang="en-US" sz="5800" dirty="0"/>
              <a:t>肌肉層更深層的位置</a:t>
            </a:r>
            <a:r>
              <a:rPr lang="zh-TW" altLang="en-US" sz="5800" dirty="0" smtClean="0"/>
              <a:t>；</a:t>
            </a:r>
            <a:r>
              <a:rPr lang="zh-TW" altLang="en-US" sz="5800" b="1" dirty="0">
                <a:solidFill>
                  <a:srgbClr val="00B0F0"/>
                </a:solidFill>
              </a:rPr>
              <a:t>且</a:t>
            </a:r>
          </a:p>
          <a:p>
            <a:pPr>
              <a:lnSpc>
                <a:spcPct val="120000"/>
              </a:lnSpc>
            </a:pPr>
            <a:r>
              <a:rPr lang="zh-TW" altLang="en-US" sz="5800" dirty="0"/>
              <a:t>病人至少符合有下述任</a:t>
            </a:r>
            <a:r>
              <a:rPr lang="en-US" altLang="zh-TW" sz="5800" dirty="0"/>
              <a:t>1</a:t>
            </a:r>
            <a:r>
              <a:rPr lang="zh-TW" altLang="en-US" sz="5800" dirty="0"/>
              <a:t>項</a:t>
            </a:r>
            <a:r>
              <a:rPr lang="zh-TW" altLang="en-US" sz="5800" dirty="0" smtClean="0"/>
              <a:t>：</a:t>
            </a:r>
            <a:endParaRPr lang="en-US" altLang="zh-TW" sz="5800" dirty="0" smtClean="0"/>
          </a:p>
          <a:p>
            <a:pPr lvl="1">
              <a:lnSpc>
                <a:spcPct val="120000"/>
              </a:lnSpc>
            </a:pPr>
            <a:r>
              <a:rPr lang="zh-TW" altLang="en-US" sz="4700" dirty="0"/>
              <a:t>經由器官</a:t>
            </a:r>
            <a:r>
              <a:rPr lang="en-US" altLang="zh-TW" sz="4700" dirty="0"/>
              <a:t>/</a:t>
            </a:r>
            <a:r>
              <a:rPr lang="zh-TW" altLang="en-US" sz="4700" dirty="0"/>
              <a:t>腔室引流出膿性引流物者</a:t>
            </a:r>
            <a:r>
              <a:rPr lang="en-US" altLang="zh-TW" sz="4700" dirty="0"/>
              <a:t>(</a:t>
            </a:r>
            <a:r>
              <a:rPr lang="zh-TW" altLang="en-US" sz="4700" dirty="0"/>
              <a:t>如：密閉式抽吸引流系統、開放式引流、</a:t>
            </a:r>
            <a:r>
              <a:rPr lang="en-US" altLang="zh-TW" sz="4700" dirty="0"/>
              <a:t>T</a:t>
            </a:r>
            <a:r>
              <a:rPr lang="zh-TW" altLang="en-US" sz="4700" dirty="0"/>
              <a:t>管引流、電腦斷層掃描引流等</a:t>
            </a:r>
            <a:r>
              <a:rPr lang="en-US" altLang="zh-TW" sz="4700" dirty="0"/>
              <a:t>)</a:t>
            </a:r>
            <a:r>
              <a:rPr lang="zh-TW" altLang="en-US" sz="4700" dirty="0"/>
              <a:t>；</a:t>
            </a:r>
          </a:p>
          <a:p>
            <a:pPr lvl="1">
              <a:lnSpc>
                <a:spcPct val="120000"/>
              </a:lnSpc>
            </a:pPr>
            <a:r>
              <a:rPr lang="zh-TW" altLang="en-US" sz="4700" dirty="0"/>
              <a:t>基於臨床診斷或治療的目的，以無菌技術由器官</a:t>
            </a:r>
            <a:r>
              <a:rPr lang="en-US" altLang="zh-TW" sz="4700" dirty="0"/>
              <a:t>/</a:t>
            </a:r>
            <a:r>
              <a:rPr lang="zh-TW" altLang="en-US" sz="4700" dirty="0"/>
              <a:t>腔室取得之體液或組織，經培養或其他非培養的微生物檢驗方法檢出微生物者；</a:t>
            </a:r>
          </a:p>
          <a:p>
            <a:pPr lvl="1">
              <a:lnSpc>
                <a:spcPct val="120000"/>
              </a:lnSpc>
            </a:pPr>
            <a:r>
              <a:rPr lang="zh-TW" altLang="en-US" sz="4700" dirty="0"/>
              <a:t>經由大體解剖、病理組織檢查或者影像學檢查，發現該器官</a:t>
            </a:r>
            <a:r>
              <a:rPr lang="en-US" altLang="zh-TW" sz="4700" dirty="0"/>
              <a:t>/</a:t>
            </a:r>
            <a:r>
              <a:rPr lang="zh-TW" altLang="en-US" sz="4700" dirty="0"/>
              <a:t>腔室有膿瘍或其他感染證據者</a:t>
            </a:r>
            <a:endParaRPr lang="en-US" altLang="zh-TW" sz="4700" dirty="0"/>
          </a:p>
          <a:p>
            <a:pPr>
              <a:lnSpc>
                <a:spcPct val="120000"/>
              </a:lnSpc>
            </a:pPr>
            <a:r>
              <a:rPr lang="zh-TW" altLang="en-US" sz="5800" b="1" dirty="0">
                <a:solidFill>
                  <a:srgbClr val="00B0F0"/>
                </a:solidFill>
              </a:rPr>
              <a:t>且</a:t>
            </a:r>
            <a:r>
              <a:rPr lang="zh-TW" altLang="zh-TW" sz="5800" dirty="0" smtClean="0"/>
              <a:t>至少符合</a:t>
            </a:r>
            <a:r>
              <a:rPr lang="zh-TW" altLang="zh-TW" sz="5800" dirty="0"/>
              <a:t>表</a:t>
            </a:r>
            <a:r>
              <a:rPr lang="en-US" altLang="zh-TW" sz="5800" dirty="0"/>
              <a:t>2</a:t>
            </a:r>
            <a:r>
              <a:rPr lang="zh-TW" altLang="zh-TW" sz="5800" dirty="0"/>
              <a:t>中所列出「器官</a:t>
            </a:r>
            <a:r>
              <a:rPr lang="en-US" altLang="zh-TW" sz="5800" dirty="0"/>
              <a:t>/</a:t>
            </a:r>
            <a:r>
              <a:rPr lang="zh-TW" altLang="zh-TW" sz="5800" dirty="0"/>
              <a:t>腔室手術部位感染之特定部位」的</a:t>
            </a:r>
            <a:r>
              <a:rPr lang="en-US" altLang="zh-TW" sz="5800" dirty="0"/>
              <a:t>1</a:t>
            </a:r>
            <a:r>
              <a:rPr lang="zh-TW" altLang="zh-TW" sz="5800" dirty="0"/>
              <a:t>項標準。</a:t>
            </a:r>
            <a:endParaRPr lang="zh-TW" altLang="en-US" sz="58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ea typeface="微軟正黑體" panose="020B0604030504040204" pitchFamily="34" charset="-120"/>
              </a:rPr>
              <a:pPr>
                <a:defRPr/>
              </a:pPr>
              <a:t>33</a:t>
            </a:fld>
            <a:endParaRPr lang="en-US" altLang="zh-TW">
              <a:ea typeface="微軟正黑體" panose="020B0604030504040204" pitchFamily="34" charset="-120"/>
            </a:endParaRPr>
          </a:p>
        </p:txBody>
      </p:sp>
    </p:spTree>
    <p:extLst>
      <p:ext uri="{BB962C8B-B14F-4D97-AF65-F5344CB8AC3E}">
        <p14:creationId xmlns:p14="http://schemas.microsoft.com/office/powerpoint/2010/main" val="72488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8438" y="1123819"/>
            <a:ext cx="4072164" cy="7768028"/>
          </a:xfrm>
        </p:spPr>
        <p:txBody>
          <a:bodyPr>
            <a:normAutofit/>
          </a:bodyPr>
          <a:lstStyle/>
          <a:p>
            <a:r>
              <a:rPr lang="zh-TW" altLang="zh-TW" dirty="0"/>
              <a:t>器官</a:t>
            </a:r>
            <a:r>
              <a:rPr lang="en-US" altLang="zh-TW" dirty="0"/>
              <a:t>/</a:t>
            </a:r>
            <a:r>
              <a:rPr lang="zh-TW" altLang="zh-TW" dirty="0"/>
              <a:t>腔室手術部位感染之特定</a:t>
            </a:r>
            <a:r>
              <a:rPr lang="zh-TW" altLang="zh-TW" dirty="0" smtClean="0"/>
              <a:t>部位</a:t>
            </a:r>
            <a:r>
              <a:rPr lang="zh-TW" altLang="en-US" dirty="0" smtClean="0"/>
              <a:t>列表</a:t>
            </a:r>
            <a:endParaRPr lang="zh-TW" altLang="en-US" dirty="0"/>
          </a:p>
        </p:txBody>
      </p:sp>
      <p:pic>
        <p:nvPicPr>
          <p:cNvPr id="4" name="圖片 3"/>
          <p:cNvPicPr>
            <a:picLocks noChangeAspect="1"/>
          </p:cNvPicPr>
          <p:nvPr/>
        </p:nvPicPr>
        <p:blipFill>
          <a:blip r:embed="rId2"/>
          <a:stretch>
            <a:fillRect/>
          </a:stretch>
        </p:blipFill>
        <p:spPr>
          <a:xfrm>
            <a:off x="4800602" y="315133"/>
            <a:ext cx="7678964" cy="9385400"/>
          </a:xfrm>
          <a:prstGeom prst="rect">
            <a:avLst/>
          </a:prstGeom>
        </p:spPr>
      </p:pic>
    </p:spTree>
    <p:extLst>
      <p:ext uri="{BB962C8B-B14F-4D97-AF65-F5344CB8AC3E}">
        <p14:creationId xmlns:p14="http://schemas.microsoft.com/office/powerpoint/2010/main" val="905914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新版與舊版手術部位感染收案標準之主要差異</a:t>
            </a:r>
            <a:endParaRPr lang="zh-TW" altLang="en-US" dirty="0"/>
          </a:p>
        </p:txBody>
      </p:sp>
      <p:sp>
        <p:nvSpPr>
          <p:cNvPr id="3" name="內容版面配置區 2"/>
          <p:cNvSpPr>
            <a:spLocks noGrp="1"/>
          </p:cNvSpPr>
          <p:nvPr>
            <p:ph idx="1"/>
          </p:nvPr>
        </p:nvSpPr>
        <p:spPr/>
        <p:txBody>
          <a:bodyPr>
            <a:normAutofit lnSpcReduction="10000"/>
          </a:bodyPr>
          <a:lstStyle/>
          <a:p>
            <a:pPr>
              <a:lnSpc>
                <a:spcPct val="120000"/>
              </a:lnSpc>
              <a:buFont typeface="Wingdings" panose="05000000000000000000" pitchFamily="2" charset="2"/>
              <a:buChar char="ü"/>
            </a:pPr>
            <a:r>
              <a:rPr lang="zh-TW" altLang="en-US" b="1" dirty="0" smtClean="0">
                <a:solidFill>
                  <a:srgbClr val="0000FF"/>
                </a:solidFill>
              </a:rPr>
              <a:t>有植入物之手術監測期間縮短為術後</a:t>
            </a:r>
            <a:r>
              <a:rPr lang="en-US" altLang="zh-TW" b="1" dirty="0" smtClean="0">
                <a:solidFill>
                  <a:srgbClr val="0000FF"/>
                </a:solidFill>
              </a:rPr>
              <a:t>90</a:t>
            </a:r>
            <a:r>
              <a:rPr lang="zh-TW" altLang="en-US" b="1" dirty="0" smtClean="0">
                <a:solidFill>
                  <a:srgbClr val="0000FF"/>
                </a:solidFill>
              </a:rPr>
              <a:t>天內</a:t>
            </a:r>
            <a:endParaRPr lang="en-US" altLang="zh-TW" b="1" dirty="0" smtClean="0">
              <a:solidFill>
                <a:srgbClr val="0000FF"/>
              </a:solidFill>
            </a:endParaRPr>
          </a:p>
          <a:p>
            <a:pPr>
              <a:lnSpc>
                <a:spcPct val="120000"/>
              </a:lnSpc>
              <a:buFont typeface="Wingdings" panose="05000000000000000000" pitchFamily="2" charset="2"/>
              <a:buChar char="ü"/>
            </a:pPr>
            <a:r>
              <a:rPr lang="zh-TW" altLang="en-US" b="1" dirty="0" smtClean="0">
                <a:solidFill>
                  <a:srgbClr val="0000FF"/>
                </a:solidFill>
              </a:rPr>
              <a:t>不以皮膚是否縫合作為收案之依據</a:t>
            </a:r>
            <a:endParaRPr lang="en-US" altLang="zh-TW" b="1" dirty="0" smtClean="0">
              <a:solidFill>
                <a:srgbClr val="0000FF"/>
              </a:solidFill>
            </a:endParaRPr>
          </a:p>
          <a:p>
            <a:pPr>
              <a:lnSpc>
                <a:spcPct val="120000"/>
              </a:lnSpc>
              <a:buFont typeface="Wingdings" panose="05000000000000000000" pitchFamily="2" charset="2"/>
              <a:buChar char="ü"/>
            </a:pPr>
            <a:r>
              <a:rPr lang="zh-TW" altLang="en-US" b="1" dirty="0" smtClean="0">
                <a:solidFill>
                  <a:srgbClr val="0000FF"/>
                </a:solidFill>
              </a:rPr>
              <a:t>將非傳統之手術</a:t>
            </a:r>
            <a:r>
              <a:rPr lang="en-US" altLang="zh-TW" b="1" dirty="0" smtClean="0">
                <a:solidFill>
                  <a:srgbClr val="0000FF"/>
                </a:solidFill>
              </a:rPr>
              <a:t>(</a:t>
            </a:r>
            <a:r>
              <a:rPr lang="zh-TW" altLang="en-US" b="1" dirty="0" smtClean="0">
                <a:solidFill>
                  <a:srgbClr val="0000FF"/>
                </a:solidFill>
              </a:rPr>
              <a:t>如：內視鏡手術</a:t>
            </a:r>
            <a:r>
              <a:rPr lang="en-US" altLang="zh-TW" b="1" dirty="0" smtClean="0">
                <a:solidFill>
                  <a:srgbClr val="0000FF"/>
                </a:solidFill>
              </a:rPr>
              <a:t>)</a:t>
            </a:r>
            <a:r>
              <a:rPr lang="zh-TW" altLang="en-US" b="1" dirty="0" smtClean="0">
                <a:solidFill>
                  <a:srgbClr val="0000FF"/>
                </a:solidFill>
              </a:rPr>
              <a:t>，或無須至傳統手術室之侵入性處置</a:t>
            </a:r>
            <a:r>
              <a:rPr lang="en-US" altLang="zh-TW" b="1" dirty="0" smtClean="0">
                <a:solidFill>
                  <a:srgbClr val="0000FF"/>
                </a:solidFill>
              </a:rPr>
              <a:t>(</a:t>
            </a:r>
            <a:r>
              <a:rPr lang="zh-TW" altLang="en-US" b="1" dirty="0" smtClean="0">
                <a:solidFill>
                  <a:srgbClr val="0000FF"/>
                </a:solidFill>
              </a:rPr>
              <a:t>如：心臟節律器置放</a:t>
            </a:r>
            <a:r>
              <a:rPr lang="en-US" altLang="zh-TW" b="1" dirty="0" smtClean="0">
                <a:solidFill>
                  <a:srgbClr val="0000FF"/>
                </a:solidFill>
              </a:rPr>
              <a:t>)</a:t>
            </a:r>
            <a:r>
              <a:rPr lang="zh-TW" altLang="en-US" b="1" dirty="0" smtClean="0">
                <a:solidFill>
                  <a:srgbClr val="0000FF"/>
                </a:solidFill>
              </a:rPr>
              <a:t>等均納入監測範圍</a:t>
            </a:r>
            <a:endParaRPr lang="en-US" altLang="zh-TW" b="1" dirty="0" smtClean="0">
              <a:solidFill>
                <a:srgbClr val="0000FF"/>
              </a:solidFill>
            </a:endParaRPr>
          </a:p>
          <a:p>
            <a:pPr>
              <a:lnSpc>
                <a:spcPct val="120000"/>
              </a:lnSpc>
              <a:buFont typeface="Wingdings" panose="05000000000000000000" pitchFamily="2" charset="2"/>
              <a:buChar char="ü"/>
            </a:pPr>
            <a:r>
              <a:rPr lang="zh-TW" altLang="en-US" dirty="0" smtClean="0"/>
              <a:t>對</a:t>
            </a:r>
            <a:r>
              <a:rPr lang="zh-TW" altLang="en-US" dirty="0"/>
              <a:t>手術時出現感染</a:t>
            </a:r>
            <a:r>
              <a:rPr lang="en-US" altLang="zh-TW" dirty="0"/>
              <a:t>(Infection present at time of surgery, PATOS)</a:t>
            </a:r>
            <a:r>
              <a:rPr lang="zh-TW" altLang="en-US" dirty="0" smtClean="0"/>
              <a:t>」作出較明確之解釋</a:t>
            </a:r>
            <a:endParaRPr lang="en-US" altLang="zh-TW" dirty="0" smtClean="0"/>
          </a:p>
          <a:p>
            <a:pPr>
              <a:lnSpc>
                <a:spcPct val="120000"/>
              </a:lnSpc>
              <a:buFont typeface="Wingdings" panose="05000000000000000000" pitchFamily="2" charset="2"/>
              <a:buChar char="ü"/>
            </a:pPr>
            <a:r>
              <a:rPr lang="zh-TW" altLang="en-US" dirty="0" smtClean="0"/>
              <a:t>將</a:t>
            </a:r>
            <a:r>
              <a:rPr lang="en-US" altLang="zh-TW" dirty="0" smtClean="0"/>
              <a:t>『</a:t>
            </a:r>
            <a:r>
              <a:rPr lang="zh-TW" altLang="en-US" dirty="0" smtClean="0"/>
              <a:t>非培養</a:t>
            </a:r>
            <a:r>
              <a:rPr lang="en-US" altLang="zh-TW" dirty="0" smtClean="0"/>
              <a:t>』</a:t>
            </a:r>
            <a:r>
              <a:rPr lang="zh-TW" altLang="en-US" dirty="0" smtClean="0"/>
              <a:t>之微生物檢驗方式納入收案條件</a:t>
            </a:r>
            <a:endParaRPr lang="zh-TW" altLang="en-US" dirty="0"/>
          </a:p>
        </p:txBody>
      </p:sp>
    </p:spTree>
    <p:extLst>
      <p:ext uri="{BB962C8B-B14F-4D97-AF65-F5344CB8AC3E}">
        <p14:creationId xmlns:p14="http://schemas.microsoft.com/office/powerpoint/2010/main" val="729852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40028" y="792538"/>
            <a:ext cx="11887200" cy="943127"/>
          </a:xfrm>
        </p:spPr>
        <p:txBody>
          <a:bodyPr>
            <a:normAutofit fontScale="90000"/>
          </a:bodyPr>
          <a:lstStyle/>
          <a:p>
            <a:r>
              <a:rPr lang="zh-TW" altLang="en-US" b="1" dirty="0">
                <a:latin typeface="+mn-lt"/>
                <a:ea typeface="微軟正黑體" panose="020B0604030504040204" pitchFamily="34" charset="-120"/>
              </a:rPr>
              <a:t>新版與舊</a:t>
            </a:r>
            <a:r>
              <a:rPr lang="zh-TW" altLang="en-US" b="1" dirty="0" smtClean="0">
                <a:latin typeface="+mn-lt"/>
                <a:ea typeface="微軟正黑體" panose="020B0604030504040204" pitchFamily="34" charset="-120"/>
              </a:rPr>
              <a:t>版手術部位感染收案標準之比較 </a:t>
            </a:r>
            <a:r>
              <a:rPr lang="en-US" altLang="zh-TW" b="1" dirty="0" smtClean="0">
                <a:latin typeface="+mn-lt"/>
                <a:ea typeface="微軟正黑體" panose="020B0604030504040204" pitchFamily="34" charset="-120"/>
              </a:rPr>
              <a:t>– </a:t>
            </a:r>
            <a:r>
              <a:rPr lang="zh-TW" altLang="zh-TW" b="1" dirty="0">
                <a:latin typeface="+mn-lt"/>
                <a:ea typeface="微軟正黑體" panose="020B0604030504040204" pitchFamily="34" charset="-120"/>
              </a:rPr>
              <a:t>表淺切口</a:t>
            </a:r>
            <a:endParaRPr lang="zh-TW" altLang="en-US" b="1" dirty="0">
              <a:latin typeface="+mn-lt"/>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ea typeface="微軟正黑體" panose="020B0604030504040204" pitchFamily="34" charset="-120"/>
              </a:rPr>
              <a:pPr>
                <a:defRPr/>
              </a:pPr>
              <a:t>36</a:t>
            </a:fld>
            <a:endParaRPr lang="en-US" altLang="zh-TW">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281740701"/>
              </p:ext>
            </p:extLst>
          </p:nvPr>
        </p:nvGraphicFramePr>
        <p:xfrm>
          <a:off x="443928" y="2024742"/>
          <a:ext cx="12279399" cy="7224038"/>
        </p:xfrm>
        <a:graphic>
          <a:graphicData uri="http://schemas.openxmlformats.org/drawingml/2006/table">
            <a:tbl>
              <a:tblPr>
                <a:tableStyleId>{E8B1032C-EA38-4F05-BA0D-38AFFFC7BED3}</a:tableStyleId>
              </a:tblPr>
              <a:tblGrid>
                <a:gridCol w="5548658">
                  <a:extLst>
                    <a:ext uri="{9D8B030D-6E8A-4147-A177-3AD203B41FA5}">
                      <a16:colId xmlns:a16="http://schemas.microsoft.com/office/drawing/2014/main" val="20000"/>
                    </a:ext>
                  </a:extLst>
                </a:gridCol>
                <a:gridCol w="6730741">
                  <a:extLst>
                    <a:ext uri="{9D8B030D-6E8A-4147-A177-3AD203B41FA5}">
                      <a16:colId xmlns:a16="http://schemas.microsoft.com/office/drawing/2014/main" val="20001"/>
                    </a:ext>
                  </a:extLst>
                </a:gridCol>
              </a:tblGrid>
              <a:tr h="435054">
                <a:tc>
                  <a:txBody>
                    <a:bodyPr/>
                    <a:lstStyle/>
                    <a:p>
                      <a:pPr indent="0" algn="ctr">
                        <a:lnSpc>
                          <a:spcPct val="100000"/>
                        </a:lnSpc>
                        <a:spcBef>
                          <a:spcPts val="900"/>
                        </a:spcBef>
                        <a:spcAft>
                          <a:spcPts val="0"/>
                        </a:spcAft>
                      </a:pPr>
                      <a:r>
                        <a:rPr lang="zh-TW" altLang="en-US" sz="3600" b="1" kern="100" dirty="0" smtClean="0">
                          <a:solidFill>
                            <a:schemeClr val="bg1"/>
                          </a:solidFill>
                          <a:latin typeface="+mn-lt"/>
                          <a:ea typeface="微軟正黑體" panose="020B0604030504040204" pitchFamily="34" charset="-120"/>
                        </a:rPr>
                        <a:t>舊版</a:t>
                      </a:r>
                      <a:endParaRPr lang="zh-TW" sz="3600" b="1" kern="100" dirty="0">
                        <a:solidFill>
                          <a:schemeClr val="bg1"/>
                        </a:solidFill>
                        <a:latin typeface="+mn-lt"/>
                        <a:ea typeface="微軟正黑體" pitchFamily="34" charset="-120"/>
                        <a:cs typeface="Times New Roman"/>
                      </a:endParaRPr>
                    </a:p>
                  </a:txBody>
                  <a:tcPr marL="92010" marR="9201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lvl="0" indent="0" algn="ctr">
                        <a:lnSpc>
                          <a:spcPct val="100000"/>
                        </a:lnSpc>
                        <a:spcBef>
                          <a:spcPts val="900"/>
                        </a:spcBef>
                        <a:spcAft>
                          <a:spcPts val="0"/>
                        </a:spcAft>
                        <a:buFont typeface="+mj-lt"/>
                        <a:buNone/>
                      </a:pPr>
                      <a:r>
                        <a:rPr lang="zh-TW" altLang="en-US" sz="3600" b="1" kern="100" dirty="0" smtClean="0">
                          <a:solidFill>
                            <a:schemeClr val="bg1"/>
                          </a:solidFill>
                          <a:latin typeface="+mn-lt"/>
                          <a:ea typeface="微軟正黑體" panose="020B0604030504040204" pitchFamily="34" charset="-120"/>
                        </a:rPr>
                        <a:t>新版</a:t>
                      </a:r>
                      <a:endParaRPr lang="zh-TW" sz="3600" b="1" kern="100" dirty="0">
                        <a:solidFill>
                          <a:schemeClr val="bg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831024">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1.</a:t>
                      </a:r>
                      <a:r>
                        <a:rPr lang="zh-TW" altLang="zh-TW" sz="2300" b="0" kern="1200" dirty="0" smtClean="0">
                          <a:solidFill>
                            <a:schemeClr val="tx1"/>
                          </a:solidFill>
                          <a:effectLst/>
                          <a:latin typeface="+mn-lt"/>
                          <a:ea typeface="微軟正黑體" panose="020B0604030504040204" pitchFamily="34" charset="-120"/>
                          <a:cs typeface="+mn-cs"/>
                        </a:rPr>
                        <a:t>感染發生在手術後</a:t>
                      </a:r>
                      <a:r>
                        <a:rPr lang="en-US" altLang="zh-TW" sz="2300" b="0" kern="1200" dirty="0" smtClean="0">
                          <a:solidFill>
                            <a:schemeClr val="tx1"/>
                          </a:solidFill>
                          <a:effectLst/>
                          <a:latin typeface="+mn-lt"/>
                          <a:ea typeface="微軟正黑體" panose="020B0604030504040204" pitchFamily="34" charset="-120"/>
                          <a:cs typeface="+mn-cs"/>
                        </a:rPr>
                        <a:t>30</a:t>
                      </a:r>
                      <a:r>
                        <a:rPr lang="zh-TW" altLang="zh-TW" sz="2300" b="0" kern="1200" dirty="0" smtClean="0">
                          <a:solidFill>
                            <a:schemeClr val="tx1"/>
                          </a:solidFill>
                          <a:effectLst/>
                          <a:latin typeface="+mn-lt"/>
                          <a:ea typeface="微軟正黑體" panose="020B0604030504040204" pitchFamily="34" charset="-120"/>
                          <a:cs typeface="+mn-cs"/>
                        </a:rPr>
                        <a:t>天內；且</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anose="020B0604030504040204" pitchFamily="34" charset="-120"/>
                        </a:rPr>
                        <a:t>1.</a:t>
                      </a:r>
                      <a:r>
                        <a:rPr lang="zh-TW" altLang="zh-TW" sz="2300" b="0" kern="100" dirty="0" smtClean="0">
                          <a:solidFill>
                            <a:schemeClr val="tx1"/>
                          </a:solidFill>
                          <a:latin typeface="+mn-lt"/>
                          <a:ea typeface="微軟正黑體" panose="020B0604030504040204" pitchFamily="34" charset="-120"/>
                        </a:rPr>
                        <a:t>病人接受任</a:t>
                      </a:r>
                      <a:r>
                        <a:rPr lang="en-US" altLang="zh-TW" sz="2300" b="0" kern="100" dirty="0" smtClean="0">
                          <a:solidFill>
                            <a:schemeClr val="tx1"/>
                          </a:solidFill>
                          <a:latin typeface="+mn-lt"/>
                          <a:ea typeface="微軟正黑體" panose="020B0604030504040204" pitchFamily="34" charset="-120"/>
                        </a:rPr>
                        <a:t>1</a:t>
                      </a:r>
                      <a:r>
                        <a:rPr lang="zh-TW" altLang="zh-TW" sz="2300" b="0" kern="100" dirty="0" smtClean="0">
                          <a:solidFill>
                            <a:schemeClr val="tx1"/>
                          </a:solidFill>
                          <a:latin typeface="+mn-lt"/>
                          <a:ea typeface="微軟正黑體" panose="020B0604030504040204" pitchFamily="34" charset="-120"/>
                        </a:rPr>
                        <a:t>項手術</a:t>
                      </a:r>
                      <a:r>
                        <a:rPr lang="en-US" altLang="zh-TW" sz="2300" b="0" kern="100" dirty="0" smtClean="0">
                          <a:solidFill>
                            <a:schemeClr val="tx1"/>
                          </a:solidFill>
                          <a:latin typeface="+mn-lt"/>
                          <a:ea typeface="微軟正黑體" panose="020B0604030504040204" pitchFamily="34" charset="-120"/>
                        </a:rPr>
                        <a:t> (</a:t>
                      </a:r>
                      <a:r>
                        <a:rPr lang="zh-TW" altLang="zh-TW" sz="2300" b="0" kern="100" dirty="0" smtClean="0">
                          <a:solidFill>
                            <a:schemeClr val="tx1"/>
                          </a:solidFill>
                          <a:latin typeface="+mn-lt"/>
                          <a:ea typeface="微軟正黑體" panose="020B0604030504040204" pitchFamily="34" charset="-120"/>
                        </a:rPr>
                        <a:t>第</a:t>
                      </a:r>
                      <a:r>
                        <a:rPr lang="en-US" altLang="zh-TW" sz="2300" b="0" kern="100" dirty="0" smtClean="0">
                          <a:solidFill>
                            <a:schemeClr val="tx1"/>
                          </a:solidFill>
                          <a:latin typeface="+mn-lt"/>
                          <a:ea typeface="微軟正黑體" panose="020B0604030504040204" pitchFamily="34" charset="-120"/>
                        </a:rPr>
                        <a:t>1</a:t>
                      </a:r>
                      <a:r>
                        <a:rPr lang="zh-TW" altLang="zh-TW" sz="2300" b="0" kern="100" dirty="0" smtClean="0">
                          <a:solidFill>
                            <a:schemeClr val="tx1"/>
                          </a:solidFill>
                          <a:latin typeface="+mn-lt"/>
                          <a:ea typeface="微軟正黑體" panose="020B0604030504040204" pitchFamily="34" charset="-120"/>
                        </a:rPr>
                        <a:t>天</a:t>
                      </a:r>
                      <a:r>
                        <a:rPr lang="en-US" altLang="zh-TW" sz="2300" b="0" kern="100" dirty="0" smtClean="0">
                          <a:solidFill>
                            <a:schemeClr val="tx1"/>
                          </a:solidFill>
                          <a:latin typeface="+mn-lt"/>
                          <a:ea typeface="微軟正黑體" panose="020B0604030504040204" pitchFamily="34" charset="-120"/>
                        </a:rPr>
                        <a:t> = </a:t>
                      </a:r>
                      <a:r>
                        <a:rPr lang="zh-TW" altLang="zh-TW" sz="2300" b="0" kern="100" dirty="0" smtClean="0">
                          <a:solidFill>
                            <a:schemeClr val="tx1"/>
                          </a:solidFill>
                          <a:latin typeface="+mn-lt"/>
                          <a:ea typeface="微軟正黑體" panose="020B0604030504040204" pitchFamily="34" charset="-120"/>
                        </a:rPr>
                        <a:t>手術當日</a:t>
                      </a:r>
                      <a:r>
                        <a:rPr lang="en-US" altLang="zh-TW" sz="2300" b="0" kern="100" dirty="0" smtClean="0">
                          <a:solidFill>
                            <a:schemeClr val="tx1"/>
                          </a:solidFill>
                          <a:latin typeface="+mn-lt"/>
                          <a:ea typeface="微軟正黑體" panose="020B0604030504040204" pitchFamily="34" charset="-120"/>
                        </a:rPr>
                        <a:t>) </a:t>
                      </a:r>
                      <a:r>
                        <a:rPr lang="zh-TW" altLang="zh-TW" sz="2300" b="0" kern="100" dirty="0" smtClean="0">
                          <a:solidFill>
                            <a:schemeClr val="tx1"/>
                          </a:solidFill>
                          <a:latin typeface="+mn-lt"/>
                          <a:ea typeface="微軟正黑體" panose="020B0604030504040204" pitchFamily="34" charset="-120"/>
                        </a:rPr>
                        <a:t>，且感染發生在手術</a:t>
                      </a:r>
                      <a:r>
                        <a:rPr lang="en-US" altLang="zh-TW" sz="2300" b="0" kern="100" dirty="0" smtClean="0">
                          <a:solidFill>
                            <a:schemeClr val="tx1"/>
                          </a:solidFill>
                          <a:latin typeface="+mn-lt"/>
                          <a:ea typeface="微軟正黑體" panose="020B0604030504040204" pitchFamily="34" charset="-120"/>
                        </a:rPr>
                        <a:t>30</a:t>
                      </a:r>
                      <a:r>
                        <a:rPr lang="zh-TW" altLang="zh-TW" sz="2300" b="0" kern="100" dirty="0" smtClean="0">
                          <a:solidFill>
                            <a:schemeClr val="tx1"/>
                          </a:solidFill>
                          <a:latin typeface="+mn-lt"/>
                          <a:ea typeface="微軟正黑體" panose="020B0604030504040204" pitchFamily="34" charset="-120"/>
                        </a:rPr>
                        <a:t>天內；且</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831024">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2.</a:t>
                      </a:r>
                      <a:r>
                        <a:rPr lang="zh-TW" altLang="zh-TW" sz="2300" b="0" kern="1200" dirty="0" smtClean="0">
                          <a:solidFill>
                            <a:schemeClr val="tx1"/>
                          </a:solidFill>
                          <a:effectLst/>
                          <a:latin typeface="+mn-lt"/>
                          <a:ea typeface="微軟正黑體" panose="020B0604030504040204" pitchFamily="34" charset="-120"/>
                          <a:cs typeface="+mn-cs"/>
                        </a:rPr>
                        <a:t>影響範圍僅包括皮膚和皮下組織之切口；且</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anose="020B0604030504040204" pitchFamily="34" charset="-120"/>
                        </a:rPr>
                        <a:t>2.</a:t>
                      </a:r>
                      <a:r>
                        <a:rPr lang="zh-TW" altLang="zh-TW" sz="2300" b="0" kern="100" dirty="0" smtClean="0">
                          <a:solidFill>
                            <a:schemeClr val="tx1"/>
                          </a:solidFill>
                          <a:latin typeface="+mn-lt"/>
                          <a:ea typeface="微軟正黑體" panose="020B0604030504040204" pitchFamily="34" charset="-120"/>
                        </a:rPr>
                        <a:t>感染範圍僅包括切口之皮膚和皮下組織；且</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415512">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200" dirty="0" smtClean="0">
                          <a:solidFill>
                            <a:schemeClr val="tx1"/>
                          </a:solidFill>
                          <a:effectLst/>
                          <a:latin typeface="+mn-lt"/>
                          <a:ea typeface="微軟正黑體" panose="020B0604030504040204" pitchFamily="34" charset="-120"/>
                          <a:cs typeface="+mn-cs"/>
                        </a:rPr>
                        <a:t>3.</a:t>
                      </a:r>
                      <a:r>
                        <a:rPr lang="zh-TW" altLang="zh-TW" sz="2300" b="0" kern="1200" dirty="0" smtClean="0">
                          <a:solidFill>
                            <a:schemeClr val="tx1"/>
                          </a:solidFill>
                          <a:effectLst/>
                          <a:latin typeface="+mn-lt"/>
                          <a:ea typeface="微軟正黑體" panose="020B0604030504040204" pitchFamily="34" charset="-120"/>
                          <a:cs typeface="+mn-cs"/>
                        </a:rPr>
                        <a:t>至少有下述任一項：</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3.</a:t>
                      </a:r>
                      <a:r>
                        <a:rPr lang="zh-TW" altLang="zh-TW" sz="2300" b="0" kern="100" dirty="0" smtClean="0">
                          <a:solidFill>
                            <a:schemeClr val="tx1"/>
                          </a:solidFill>
                          <a:latin typeface="+mn-lt"/>
                          <a:ea typeface="微軟正黑體" pitchFamily="34" charset="-120"/>
                          <a:cs typeface="Times New Roman"/>
                        </a:rPr>
                        <a:t>病人至少符合有下述任</a:t>
                      </a:r>
                      <a:r>
                        <a:rPr lang="en-US" altLang="zh-TW" sz="2300" b="0" kern="100" dirty="0" smtClean="0">
                          <a:solidFill>
                            <a:schemeClr val="tx1"/>
                          </a:solidFill>
                          <a:latin typeface="+mn-lt"/>
                          <a:ea typeface="微軟正黑體" pitchFamily="34" charset="-120"/>
                          <a:cs typeface="Times New Roman"/>
                        </a:rPr>
                        <a:t>1</a:t>
                      </a:r>
                      <a:r>
                        <a:rPr lang="zh-TW" altLang="zh-TW" sz="2300" b="0" kern="100" dirty="0" smtClean="0">
                          <a:solidFill>
                            <a:schemeClr val="tx1"/>
                          </a:solidFill>
                          <a:latin typeface="+mn-lt"/>
                          <a:ea typeface="微軟正黑體" pitchFamily="34" charset="-120"/>
                          <a:cs typeface="Times New Roman"/>
                        </a:rPr>
                        <a:t>項：</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415512">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(1)</a:t>
                      </a:r>
                      <a:r>
                        <a:rPr lang="zh-TW" altLang="zh-TW" sz="2300" b="0" kern="1200" dirty="0" smtClean="0">
                          <a:solidFill>
                            <a:schemeClr val="tx1"/>
                          </a:solidFill>
                          <a:effectLst/>
                          <a:latin typeface="+mn-lt"/>
                          <a:ea typeface="微軟正黑體" panose="020B0604030504040204" pitchFamily="34" charset="-120"/>
                          <a:cs typeface="+mn-cs"/>
                        </a:rPr>
                        <a:t>表淺切口處有膿性引流物。</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342900" lvl="0" indent="-342900" algn="l">
                        <a:lnSpc>
                          <a:spcPts val="3200"/>
                        </a:lnSpc>
                        <a:spcBef>
                          <a:spcPts val="900"/>
                        </a:spcBef>
                        <a:spcAft>
                          <a:spcPts val="0"/>
                        </a:spcAft>
                        <a:buFont typeface="+mj-lt"/>
                        <a:buAutoNum type="arabicParenBoth"/>
                      </a:pPr>
                      <a:r>
                        <a:rPr lang="zh-TW" altLang="zh-TW" sz="2300" b="0" kern="100" dirty="0" smtClean="0">
                          <a:solidFill>
                            <a:schemeClr val="tx1"/>
                          </a:solidFill>
                          <a:latin typeface="+mn-lt"/>
                          <a:ea typeface="微軟正黑體" pitchFamily="34" charset="-120"/>
                          <a:cs typeface="Times New Roman"/>
                        </a:rPr>
                        <a:t>表淺切口處有膿性引流物；</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1273743">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(2)</a:t>
                      </a:r>
                      <a:r>
                        <a:rPr lang="zh-TW" altLang="zh-TW" sz="2300" b="0" kern="1200" dirty="0" smtClean="0">
                          <a:solidFill>
                            <a:schemeClr val="tx1"/>
                          </a:solidFill>
                          <a:effectLst/>
                          <a:latin typeface="+mn-lt"/>
                          <a:ea typeface="微軟正黑體" panose="020B0604030504040204" pitchFamily="34" charset="-120"/>
                          <a:cs typeface="+mn-cs"/>
                        </a:rPr>
                        <a:t>以無菌技術方法由表淺切口處取得之體液或組織，經培養分離出微生物者。</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(2)</a:t>
                      </a:r>
                      <a:r>
                        <a:rPr lang="zh-TW" altLang="zh-TW" sz="2300" b="0" kern="100" dirty="0" smtClean="0">
                          <a:solidFill>
                            <a:schemeClr val="tx1"/>
                          </a:solidFill>
                          <a:latin typeface="+mn-lt"/>
                          <a:ea typeface="微軟正黑體" pitchFamily="34" charset="-120"/>
                          <a:cs typeface="Times New Roman"/>
                        </a:rPr>
                        <a:t>基於臨床診斷或治療的目的</a:t>
                      </a:r>
                      <a:r>
                        <a:rPr lang="en-US" altLang="zh-TW" sz="2300" b="0" kern="100" dirty="0" smtClean="0">
                          <a:solidFill>
                            <a:schemeClr val="tx1"/>
                          </a:solidFill>
                          <a:latin typeface="+mn-lt"/>
                          <a:ea typeface="微軟正黑體" pitchFamily="34" charset="-120"/>
                          <a:cs typeface="Times New Roman"/>
                        </a:rPr>
                        <a:t>(</a:t>
                      </a:r>
                      <a:r>
                        <a:rPr lang="zh-TW" altLang="zh-TW" sz="2300" b="0" kern="100" dirty="0" smtClean="0">
                          <a:solidFill>
                            <a:schemeClr val="tx1"/>
                          </a:solidFill>
                          <a:latin typeface="+mn-lt"/>
                          <a:ea typeface="微軟正黑體" pitchFamily="34" charset="-120"/>
                          <a:cs typeface="Times New Roman"/>
                        </a:rPr>
                        <a:t>排除主動監測</a:t>
                      </a:r>
                      <a:r>
                        <a:rPr lang="en-US" altLang="zh-TW" sz="2300" b="0" kern="100" dirty="0" smtClean="0">
                          <a:solidFill>
                            <a:schemeClr val="tx1"/>
                          </a:solidFill>
                          <a:latin typeface="+mn-lt"/>
                          <a:ea typeface="微軟正黑體" pitchFamily="34" charset="-120"/>
                          <a:cs typeface="Times New Roman"/>
                        </a:rPr>
                        <a:t>)</a:t>
                      </a:r>
                      <a:r>
                        <a:rPr lang="zh-TW" altLang="zh-TW" sz="2300" b="0" kern="100" dirty="0" smtClean="0">
                          <a:solidFill>
                            <a:schemeClr val="tx1"/>
                          </a:solidFill>
                          <a:latin typeface="+mn-lt"/>
                          <a:ea typeface="微軟正黑體" pitchFamily="34" charset="-120"/>
                          <a:cs typeface="Times New Roman"/>
                        </a:rPr>
                        <a:t>，以無菌技術由表淺切口或皮下組織取得之檢體，經培養或</a:t>
                      </a:r>
                      <a:r>
                        <a:rPr lang="zh-TW" altLang="zh-TW" sz="2300" b="1" kern="100" dirty="0" smtClean="0">
                          <a:solidFill>
                            <a:srgbClr val="0000FF"/>
                          </a:solidFill>
                          <a:latin typeface="+mn-lt"/>
                          <a:ea typeface="微軟正黑體" pitchFamily="34" charset="-120"/>
                          <a:cs typeface="Times New Roman"/>
                        </a:rPr>
                        <a:t>其他非培養的微生物檢驗方法</a:t>
                      </a:r>
                      <a:r>
                        <a:rPr lang="zh-TW" altLang="zh-TW" sz="2300" b="0" kern="100" dirty="0" smtClean="0">
                          <a:solidFill>
                            <a:schemeClr val="tx1"/>
                          </a:solidFill>
                          <a:latin typeface="+mn-lt"/>
                          <a:ea typeface="微軟正黑體" pitchFamily="34" charset="-120"/>
                          <a:cs typeface="Times New Roman"/>
                        </a:rPr>
                        <a:t>檢出微生物者；</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2077559">
                <a:tc>
                  <a:txBody>
                    <a:bodyPr/>
                    <a:lstStyle/>
                    <a:p>
                      <a:pPr indent="0" algn="l">
                        <a:lnSpc>
                          <a:spcPts val="3200"/>
                        </a:lnSpc>
                        <a:spcBef>
                          <a:spcPts val="900"/>
                        </a:spcBef>
                        <a:spcAft>
                          <a:spcPts val="0"/>
                        </a:spcAft>
                      </a:pPr>
                      <a:r>
                        <a:rPr lang="en-US" altLang="zh-TW" sz="2300" b="0" kern="100" dirty="0" smtClean="0">
                          <a:solidFill>
                            <a:schemeClr val="tx1"/>
                          </a:solidFill>
                          <a:latin typeface="+mn-lt"/>
                          <a:ea typeface="微軟正黑體" pitchFamily="34" charset="-120"/>
                          <a:cs typeface="Times New Roman"/>
                        </a:rPr>
                        <a:t>(3)</a:t>
                      </a:r>
                      <a:r>
                        <a:rPr lang="zh-TW" altLang="zh-TW" sz="2300" b="0" kern="1200" dirty="0" smtClean="0">
                          <a:solidFill>
                            <a:schemeClr val="tx1"/>
                          </a:solidFill>
                          <a:effectLst/>
                          <a:latin typeface="+mn-lt"/>
                          <a:ea typeface="微軟正黑體" panose="020B0604030504040204" pitchFamily="34" charset="-120"/>
                          <a:cs typeface="+mn-cs"/>
                        </a:rPr>
                        <a:t>至少有下列任一項感染症狀：疼痛或壓痛、局部腫脹、 紅、熱，且表淺切口經外科醫師蓄意打開並培養陽性或未做培養；但若切口處培養為陰性者則不符合此項標準。</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(3)</a:t>
                      </a:r>
                      <a:r>
                        <a:rPr lang="zh-TW" altLang="zh-TW" sz="2300" b="0" kern="100" dirty="0" smtClean="0">
                          <a:solidFill>
                            <a:schemeClr val="tx1"/>
                          </a:solidFill>
                          <a:latin typeface="+mn-lt"/>
                          <a:ea typeface="微軟正黑體" pitchFamily="34" charset="-120"/>
                          <a:cs typeface="Times New Roman"/>
                        </a:rPr>
                        <a:t>表淺切口經手術醫師</a:t>
                      </a:r>
                      <a:r>
                        <a:rPr lang="en-US" altLang="zh-TW" sz="2300" b="1" kern="100" dirty="0" smtClean="0">
                          <a:solidFill>
                            <a:srgbClr val="0000FF"/>
                          </a:solidFill>
                          <a:latin typeface="+mn-lt"/>
                          <a:ea typeface="微軟正黑體" pitchFamily="34" charset="-120"/>
                          <a:cs typeface="Times New Roman"/>
                        </a:rPr>
                        <a:t>/</a:t>
                      </a:r>
                      <a:r>
                        <a:rPr lang="zh-TW" altLang="zh-TW" sz="2300" b="1" kern="100" dirty="0" smtClean="0">
                          <a:solidFill>
                            <a:srgbClr val="0000FF"/>
                          </a:solidFill>
                          <a:latin typeface="+mn-lt"/>
                          <a:ea typeface="微軟正黑體" pitchFamily="34" charset="-120"/>
                          <a:cs typeface="Times New Roman"/>
                        </a:rPr>
                        <a:t>主治醫師</a:t>
                      </a:r>
                      <a:r>
                        <a:rPr lang="en-US" altLang="zh-TW" sz="2300" b="1" kern="100" dirty="0" smtClean="0">
                          <a:solidFill>
                            <a:srgbClr val="0000FF"/>
                          </a:solidFill>
                          <a:latin typeface="+mn-lt"/>
                          <a:ea typeface="微軟正黑體" pitchFamily="34" charset="-120"/>
                          <a:cs typeface="Times New Roman"/>
                        </a:rPr>
                        <a:t>/</a:t>
                      </a:r>
                      <a:r>
                        <a:rPr lang="zh-TW" altLang="zh-TW" sz="2300" b="1" kern="100" dirty="0" smtClean="0">
                          <a:solidFill>
                            <a:srgbClr val="0000FF"/>
                          </a:solidFill>
                          <a:latin typeface="+mn-lt"/>
                          <a:ea typeface="微軟正黑體" pitchFamily="34" charset="-120"/>
                          <a:cs typeface="Times New Roman"/>
                        </a:rPr>
                        <a:t>指定人員</a:t>
                      </a:r>
                      <a:r>
                        <a:rPr lang="zh-TW" altLang="zh-TW" sz="2300" b="0" kern="100" dirty="0" smtClean="0">
                          <a:solidFill>
                            <a:schemeClr val="tx1"/>
                          </a:solidFill>
                          <a:latin typeface="+mn-lt"/>
                          <a:ea typeface="微軟正黑體" pitchFamily="34" charset="-120"/>
                          <a:cs typeface="Times New Roman"/>
                        </a:rPr>
                        <a:t>蓄意打開，並且</a:t>
                      </a:r>
                      <a:r>
                        <a:rPr lang="en-US" altLang="zh-TW" sz="2300" b="0" kern="100" dirty="0" smtClean="0">
                          <a:solidFill>
                            <a:schemeClr val="tx1"/>
                          </a:solidFill>
                          <a:latin typeface="+mn-lt"/>
                          <a:ea typeface="微軟正黑體" pitchFamily="34" charset="-120"/>
                          <a:cs typeface="Times New Roman"/>
                        </a:rPr>
                        <a:t/>
                      </a:r>
                      <a:br>
                        <a:rPr lang="en-US" altLang="zh-TW" sz="2300" b="0" kern="100" dirty="0" smtClean="0">
                          <a:solidFill>
                            <a:schemeClr val="tx1"/>
                          </a:solidFill>
                          <a:latin typeface="+mn-lt"/>
                          <a:ea typeface="微軟正黑體" pitchFamily="34" charset="-120"/>
                          <a:cs typeface="Times New Roman"/>
                        </a:rPr>
                      </a:br>
                      <a:r>
                        <a:rPr lang="zh-TW" altLang="zh-TW" sz="2300" b="0" kern="100" dirty="0" smtClean="0">
                          <a:solidFill>
                            <a:schemeClr val="tx1"/>
                          </a:solidFill>
                          <a:latin typeface="+mn-lt"/>
                          <a:ea typeface="微軟正黑體" pitchFamily="34" charset="-120"/>
                          <a:cs typeface="Times New Roman"/>
                        </a:rPr>
                        <a:t>未進行培養或</a:t>
                      </a:r>
                      <a:r>
                        <a:rPr lang="zh-TW" altLang="zh-TW" sz="2300" b="1" kern="100" dirty="0" smtClean="0">
                          <a:solidFill>
                            <a:srgbClr val="0000FF"/>
                          </a:solidFill>
                          <a:latin typeface="+mn-lt"/>
                          <a:ea typeface="微軟正黑體" pitchFamily="34" charset="-120"/>
                          <a:cs typeface="Times New Roman"/>
                        </a:rPr>
                        <a:t>其他非培養方式</a:t>
                      </a:r>
                      <a:r>
                        <a:rPr lang="zh-TW" altLang="zh-TW" sz="2300" b="0" kern="100" dirty="0" smtClean="0">
                          <a:solidFill>
                            <a:schemeClr val="tx1"/>
                          </a:solidFill>
                          <a:latin typeface="+mn-lt"/>
                          <a:ea typeface="微軟正黑體" pitchFamily="34" charset="-120"/>
                          <a:cs typeface="Times New Roman"/>
                        </a:rPr>
                        <a:t>的微生物檢驗，且</a:t>
                      </a:r>
                      <a:r>
                        <a:rPr lang="en-US" altLang="zh-TW" sz="2300" b="0" kern="100" dirty="0" smtClean="0">
                          <a:solidFill>
                            <a:schemeClr val="tx1"/>
                          </a:solidFill>
                          <a:latin typeface="+mn-lt"/>
                          <a:ea typeface="微軟正黑體" pitchFamily="34" charset="-120"/>
                          <a:cs typeface="Times New Roman"/>
                        </a:rPr>
                        <a:t/>
                      </a:r>
                      <a:br>
                        <a:rPr lang="en-US" altLang="zh-TW" sz="2300" b="0" kern="100" dirty="0" smtClean="0">
                          <a:solidFill>
                            <a:schemeClr val="tx1"/>
                          </a:solidFill>
                          <a:latin typeface="+mn-lt"/>
                          <a:ea typeface="微軟正黑體" pitchFamily="34" charset="-120"/>
                          <a:cs typeface="Times New Roman"/>
                        </a:rPr>
                      </a:br>
                      <a:r>
                        <a:rPr lang="zh-TW" altLang="zh-TW" sz="2300" b="0" kern="100" dirty="0" smtClean="0">
                          <a:solidFill>
                            <a:schemeClr val="tx1"/>
                          </a:solidFill>
                          <a:latin typeface="+mn-lt"/>
                          <a:ea typeface="微軟正黑體" pitchFamily="34" charset="-120"/>
                          <a:cs typeface="Times New Roman"/>
                        </a:rPr>
                        <a:t>病人至少有下列任</a:t>
                      </a:r>
                      <a:r>
                        <a:rPr lang="en-US" altLang="zh-TW" sz="2300" b="0" kern="100" dirty="0" smtClean="0">
                          <a:solidFill>
                            <a:schemeClr val="tx1"/>
                          </a:solidFill>
                          <a:latin typeface="+mn-lt"/>
                          <a:ea typeface="微軟正黑體" pitchFamily="34" charset="-120"/>
                          <a:cs typeface="Times New Roman"/>
                        </a:rPr>
                        <a:t>1</a:t>
                      </a:r>
                      <a:r>
                        <a:rPr lang="zh-TW" altLang="zh-TW" sz="2300" b="0" kern="100" dirty="0" smtClean="0">
                          <a:solidFill>
                            <a:schemeClr val="tx1"/>
                          </a:solidFill>
                          <a:latin typeface="+mn-lt"/>
                          <a:ea typeface="微軟正黑體" pitchFamily="34" charset="-120"/>
                          <a:cs typeface="Times New Roman"/>
                        </a:rPr>
                        <a:t>項感染症狀或癥候：疼痛或壓痛；局部腫脹；紅或熱</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831024">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(4)</a:t>
                      </a:r>
                      <a:r>
                        <a:rPr lang="zh-TW" altLang="zh-TW" sz="2300" b="0" kern="1200" dirty="0" smtClean="0">
                          <a:solidFill>
                            <a:schemeClr val="tx1"/>
                          </a:solidFill>
                          <a:effectLst/>
                          <a:latin typeface="+mn-lt"/>
                          <a:ea typeface="微軟正黑體" panose="020B0604030504040204" pitchFamily="34" charset="-120"/>
                          <a:cs typeface="+mn-cs"/>
                        </a:rPr>
                        <a:t>外科醫師或其主治醫師診斷為表淺切口之外科部位感染者。</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200"/>
                        </a:lnSpc>
                        <a:spcBef>
                          <a:spcPts val="900"/>
                        </a:spcBef>
                        <a:spcAft>
                          <a:spcPts val="0"/>
                        </a:spcAft>
                        <a:buClrTx/>
                        <a:buSzTx/>
                        <a:buFontTx/>
                        <a:buNone/>
                        <a:tabLst/>
                        <a:defRPr/>
                      </a:pPr>
                      <a:r>
                        <a:rPr lang="en-US" altLang="zh-TW" sz="2300" b="0" kern="100" dirty="0" smtClean="0">
                          <a:solidFill>
                            <a:schemeClr val="tx1"/>
                          </a:solidFill>
                          <a:latin typeface="+mn-lt"/>
                          <a:ea typeface="微軟正黑體" pitchFamily="34" charset="-120"/>
                          <a:cs typeface="Times New Roman"/>
                        </a:rPr>
                        <a:t>(4)</a:t>
                      </a:r>
                      <a:r>
                        <a:rPr lang="zh-TW" altLang="zh-TW" sz="2300" b="0" kern="100" dirty="0" smtClean="0">
                          <a:solidFill>
                            <a:schemeClr val="tx1"/>
                          </a:solidFill>
                          <a:latin typeface="+mn-lt"/>
                          <a:ea typeface="微軟正黑體" pitchFamily="34" charset="-120"/>
                          <a:cs typeface="Times New Roman"/>
                        </a:rPr>
                        <a:t>由手術醫師</a:t>
                      </a:r>
                      <a:r>
                        <a:rPr lang="en-US" altLang="zh-TW" sz="2300" b="1" kern="100" dirty="0" smtClean="0">
                          <a:solidFill>
                            <a:srgbClr val="0000FF"/>
                          </a:solidFill>
                          <a:latin typeface="+mn-lt"/>
                          <a:ea typeface="微軟正黑體" pitchFamily="34" charset="-120"/>
                          <a:cs typeface="Times New Roman"/>
                        </a:rPr>
                        <a:t>/</a:t>
                      </a:r>
                      <a:r>
                        <a:rPr lang="zh-TW" altLang="zh-TW" sz="2300" b="1" kern="100" dirty="0" smtClean="0">
                          <a:solidFill>
                            <a:srgbClr val="0000FF"/>
                          </a:solidFill>
                          <a:latin typeface="+mn-lt"/>
                          <a:ea typeface="微軟正黑體" pitchFamily="34" charset="-120"/>
                          <a:cs typeface="Times New Roman"/>
                        </a:rPr>
                        <a:t>主治醫師</a:t>
                      </a:r>
                      <a:r>
                        <a:rPr lang="en-US" altLang="zh-TW" sz="2300" b="1" kern="100" dirty="0" smtClean="0">
                          <a:solidFill>
                            <a:srgbClr val="0000FF"/>
                          </a:solidFill>
                          <a:latin typeface="+mn-lt"/>
                          <a:ea typeface="微軟正黑體" pitchFamily="34" charset="-120"/>
                          <a:cs typeface="Times New Roman"/>
                        </a:rPr>
                        <a:t>/</a:t>
                      </a:r>
                      <a:r>
                        <a:rPr lang="zh-TW" altLang="zh-TW" sz="2300" b="1" kern="100" dirty="0" smtClean="0">
                          <a:solidFill>
                            <a:srgbClr val="0000FF"/>
                          </a:solidFill>
                          <a:latin typeface="+mn-lt"/>
                          <a:ea typeface="微軟正黑體" pitchFamily="34" charset="-120"/>
                          <a:cs typeface="Times New Roman"/>
                        </a:rPr>
                        <a:t>指定人員</a:t>
                      </a:r>
                      <a:r>
                        <a:rPr lang="zh-TW" altLang="zh-TW" sz="2300" b="0" kern="100" dirty="0" smtClean="0">
                          <a:solidFill>
                            <a:schemeClr val="tx1"/>
                          </a:solidFill>
                          <a:latin typeface="+mn-lt"/>
                          <a:ea typeface="微軟正黑體" pitchFamily="34" charset="-120"/>
                          <a:cs typeface="Times New Roman"/>
                        </a:rPr>
                        <a:t>診斷為表淺切口之手術部位感染者。</a:t>
                      </a:r>
                      <a:endParaRPr lang="zh-TW" sz="23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cxnSp>
        <p:nvCxnSpPr>
          <p:cNvPr id="9" name="直線接點 8"/>
          <p:cNvCxnSpPr/>
          <p:nvPr/>
        </p:nvCxnSpPr>
        <p:spPr>
          <a:xfrm flipV="1">
            <a:off x="640028" y="7772399"/>
            <a:ext cx="5156615" cy="3265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607369" y="8192107"/>
            <a:ext cx="617273" cy="48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32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40028" y="792538"/>
            <a:ext cx="11887200" cy="943127"/>
          </a:xfrm>
        </p:spPr>
        <p:txBody>
          <a:bodyPr>
            <a:normAutofit fontScale="90000"/>
          </a:bodyPr>
          <a:lstStyle/>
          <a:p>
            <a:r>
              <a:rPr lang="zh-TW" altLang="en-US" b="1" dirty="0">
                <a:ea typeface="微軟正黑體" panose="020B0604030504040204" pitchFamily="34" charset="-120"/>
              </a:rPr>
              <a:t>新版與舊版手術部位感染收案標準之比較 </a:t>
            </a:r>
            <a:r>
              <a:rPr lang="en-US" altLang="zh-TW" b="1" dirty="0">
                <a:ea typeface="微軟正黑體" panose="020B0604030504040204" pitchFamily="34" charset="-120"/>
              </a:rPr>
              <a:t>–</a:t>
            </a:r>
            <a:r>
              <a:rPr lang="en-US" altLang="zh-TW" b="1" dirty="0" smtClean="0">
                <a:ea typeface="微軟正黑體" panose="020B0604030504040204" pitchFamily="34" charset="-120"/>
              </a:rPr>
              <a:t>– </a:t>
            </a:r>
            <a:r>
              <a:rPr lang="zh-TW" altLang="en-US" b="1" dirty="0" smtClean="0">
                <a:ea typeface="微軟正黑體" panose="020B0604030504040204" pitchFamily="34" charset="-120"/>
              </a:rPr>
              <a:t>深部</a:t>
            </a:r>
            <a:r>
              <a:rPr lang="zh-TW" altLang="zh-TW" b="1" dirty="0" smtClean="0">
                <a:ea typeface="微軟正黑體" panose="020B0604030504040204" pitchFamily="34" charset="-120"/>
              </a:rPr>
              <a:t>切</a:t>
            </a:r>
            <a:r>
              <a:rPr lang="zh-TW" altLang="zh-TW" b="1" dirty="0">
                <a:ea typeface="微軟正黑體" panose="020B0604030504040204" pitchFamily="34" charset="-120"/>
              </a:rPr>
              <a:t>口</a:t>
            </a:r>
            <a:endParaRPr lang="zh-TW" altLang="en-US" baseline="-25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37</a:t>
            </a:fld>
            <a:endParaRPr lang="en-US" altLang="zh-TW"/>
          </a:p>
        </p:txBody>
      </p:sp>
      <p:graphicFrame>
        <p:nvGraphicFramePr>
          <p:cNvPr id="8" name="表格 7"/>
          <p:cNvGraphicFramePr>
            <a:graphicFrameLocks noGrp="1"/>
          </p:cNvGraphicFramePr>
          <p:nvPr>
            <p:extLst>
              <p:ext uri="{D42A27DB-BD31-4B8C-83A1-F6EECF244321}">
                <p14:modId xmlns:p14="http://schemas.microsoft.com/office/powerpoint/2010/main" val="2372490241"/>
              </p:ext>
            </p:extLst>
          </p:nvPr>
        </p:nvGraphicFramePr>
        <p:xfrm>
          <a:off x="443928" y="2025719"/>
          <a:ext cx="12279399" cy="7634887"/>
        </p:xfrm>
        <a:graphic>
          <a:graphicData uri="http://schemas.openxmlformats.org/drawingml/2006/table">
            <a:tbl>
              <a:tblPr>
                <a:tableStyleId>{E8B1032C-EA38-4F05-BA0D-38AFFFC7BED3}</a:tableStyleId>
              </a:tblPr>
              <a:tblGrid>
                <a:gridCol w="5728272">
                  <a:extLst>
                    <a:ext uri="{9D8B030D-6E8A-4147-A177-3AD203B41FA5}">
                      <a16:colId xmlns:a16="http://schemas.microsoft.com/office/drawing/2014/main" val="20000"/>
                    </a:ext>
                  </a:extLst>
                </a:gridCol>
                <a:gridCol w="6551127">
                  <a:extLst>
                    <a:ext uri="{9D8B030D-6E8A-4147-A177-3AD203B41FA5}">
                      <a16:colId xmlns:a16="http://schemas.microsoft.com/office/drawing/2014/main" val="20001"/>
                    </a:ext>
                  </a:extLst>
                </a:gridCol>
              </a:tblGrid>
              <a:tr h="373767">
                <a:tc>
                  <a:txBody>
                    <a:bodyPr/>
                    <a:lstStyle/>
                    <a:p>
                      <a:pPr indent="0" algn="ctr">
                        <a:lnSpc>
                          <a:spcPct val="100000"/>
                        </a:lnSpc>
                        <a:spcBef>
                          <a:spcPts val="900"/>
                        </a:spcBef>
                        <a:spcAft>
                          <a:spcPts val="0"/>
                        </a:spcAft>
                      </a:pPr>
                      <a:r>
                        <a:rPr lang="zh-TW" altLang="en-US" sz="3200" b="1" kern="100" dirty="0" smtClean="0">
                          <a:solidFill>
                            <a:schemeClr val="bg1"/>
                          </a:solidFill>
                          <a:latin typeface="+mn-lt"/>
                          <a:ea typeface="微軟正黑體" panose="020B0604030504040204" pitchFamily="34" charset="-120"/>
                        </a:rPr>
                        <a:t>舊版</a:t>
                      </a:r>
                      <a:endParaRPr lang="zh-TW" sz="3200" b="1" kern="100" dirty="0">
                        <a:solidFill>
                          <a:schemeClr val="bg1"/>
                        </a:solidFill>
                        <a:latin typeface="+mn-lt"/>
                        <a:ea typeface="微軟正黑體" pitchFamily="34" charset="-120"/>
                        <a:cs typeface="Times New Roman"/>
                      </a:endParaRPr>
                    </a:p>
                  </a:txBody>
                  <a:tcPr marL="92010" marR="9201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lvl="0" indent="0" algn="ctr">
                        <a:lnSpc>
                          <a:spcPct val="100000"/>
                        </a:lnSpc>
                        <a:spcBef>
                          <a:spcPts val="900"/>
                        </a:spcBef>
                        <a:spcAft>
                          <a:spcPts val="0"/>
                        </a:spcAft>
                        <a:buFont typeface="+mj-lt"/>
                        <a:buNone/>
                      </a:pPr>
                      <a:r>
                        <a:rPr lang="zh-TW" altLang="en-US" sz="3200" b="1" kern="100" dirty="0" smtClean="0">
                          <a:solidFill>
                            <a:schemeClr val="bg1"/>
                          </a:solidFill>
                          <a:latin typeface="+mn-lt"/>
                          <a:ea typeface="微軟正黑體" panose="020B0604030504040204" pitchFamily="34" charset="-120"/>
                        </a:rPr>
                        <a:t>新版</a:t>
                      </a:r>
                      <a:endParaRPr lang="zh-TW" sz="3200" b="1" kern="100" dirty="0">
                        <a:solidFill>
                          <a:schemeClr val="bg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907886">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effectLst/>
                          <a:latin typeface="+mn-lt"/>
                          <a:ea typeface="微軟正黑體" panose="020B0604030504040204" pitchFamily="34" charset="-120"/>
                          <a:cs typeface="+mn-cs"/>
                        </a:rPr>
                        <a:t>1.</a:t>
                      </a:r>
                      <a:r>
                        <a:rPr lang="zh-TW" altLang="zh-TW" sz="1900" b="0" kern="1200" dirty="0" smtClean="0">
                          <a:solidFill>
                            <a:schemeClr val="tx1"/>
                          </a:solidFill>
                          <a:effectLst/>
                          <a:latin typeface="+mn-lt"/>
                          <a:ea typeface="微軟正黑體" panose="020B0604030504040204" pitchFamily="34" charset="-120"/>
                          <a:cs typeface="+mn-cs"/>
                        </a:rPr>
                        <a:t>如果沒有植入物時，感染發生在手術後</a:t>
                      </a:r>
                      <a:r>
                        <a:rPr lang="en-US" altLang="zh-TW" sz="1900" b="0" kern="1200" dirty="0" smtClean="0">
                          <a:solidFill>
                            <a:schemeClr val="tx1"/>
                          </a:solidFill>
                          <a:effectLst/>
                          <a:latin typeface="+mn-lt"/>
                          <a:ea typeface="微軟正黑體" panose="020B0604030504040204" pitchFamily="34" charset="-120"/>
                          <a:cs typeface="+mn-cs"/>
                        </a:rPr>
                        <a:t>30</a:t>
                      </a:r>
                      <a:r>
                        <a:rPr lang="zh-TW" altLang="zh-TW" sz="1900" b="0" kern="1200" dirty="0" smtClean="0">
                          <a:solidFill>
                            <a:schemeClr val="tx1"/>
                          </a:solidFill>
                          <a:effectLst/>
                          <a:latin typeface="+mn-lt"/>
                          <a:ea typeface="微軟正黑體" panose="020B0604030504040204" pitchFamily="34" charset="-120"/>
                          <a:cs typeface="+mn-cs"/>
                        </a:rPr>
                        <a:t>天內；有植入物時，感染發生在手術後</a:t>
                      </a:r>
                      <a:r>
                        <a:rPr lang="en-US" altLang="zh-TW" sz="1900" b="0" kern="1200" dirty="0" smtClean="0">
                          <a:solidFill>
                            <a:schemeClr val="tx1"/>
                          </a:solidFill>
                          <a:effectLst/>
                          <a:latin typeface="+mn-lt"/>
                          <a:ea typeface="微軟正黑體" panose="020B0604030504040204" pitchFamily="34" charset="-120"/>
                          <a:cs typeface="+mn-cs"/>
                        </a:rPr>
                        <a:t>1</a:t>
                      </a:r>
                      <a:r>
                        <a:rPr lang="zh-TW" altLang="zh-TW" sz="1900" b="0" kern="1200" dirty="0" smtClean="0">
                          <a:solidFill>
                            <a:schemeClr val="tx1"/>
                          </a:solidFill>
                          <a:effectLst/>
                          <a:latin typeface="+mn-lt"/>
                          <a:ea typeface="微軟正黑體" panose="020B0604030504040204" pitchFamily="34" charset="-120"/>
                          <a:cs typeface="+mn-cs"/>
                        </a:rPr>
                        <a:t>年內；且感染與該手術有關；且</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latin typeface="+mn-lt"/>
                          <a:ea typeface="微軟正黑體" pitchFamily="34" charset="-120"/>
                          <a:cs typeface="+mn-cs"/>
                        </a:rPr>
                        <a:t>1.</a:t>
                      </a:r>
                      <a:r>
                        <a:rPr lang="zh-TW" altLang="en-US" sz="1900" b="0" kern="1200" dirty="0" smtClean="0">
                          <a:solidFill>
                            <a:schemeClr val="tx1"/>
                          </a:solidFill>
                          <a:latin typeface="+mn-lt"/>
                          <a:ea typeface="微軟正黑體" pitchFamily="34" charset="-120"/>
                          <a:cs typeface="+mn-cs"/>
                        </a:rPr>
                        <a:t>病人接受任</a:t>
                      </a:r>
                      <a:r>
                        <a:rPr lang="en-US" altLang="zh-TW" sz="1900" b="0" kern="1200" dirty="0" smtClean="0">
                          <a:solidFill>
                            <a:schemeClr val="tx1"/>
                          </a:solidFill>
                          <a:latin typeface="+mn-lt"/>
                          <a:ea typeface="微軟正黑體" pitchFamily="34" charset="-120"/>
                          <a:cs typeface="+mn-cs"/>
                        </a:rPr>
                        <a:t>1</a:t>
                      </a:r>
                      <a:r>
                        <a:rPr lang="zh-TW" altLang="en-US" sz="1900" b="0" kern="1200" dirty="0" smtClean="0">
                          <a:solidFill>
                            <a:schemeClr val="tx1"/>
                          </a:solidFill>
                          <a:latin typeface="+mn-lt"/>
                          <a:ea typeface="微軟正黑體" pitchFamily="34" charset="-120"/>
                          <a:cs typeface="+mn-cs"/>
                        </a:rPr>
                        <a:t>項手術</a:t>
                      </a:r>
                      <a:r>
                        <a:rPr lang="en-US" altLang="zh-TW" sz="1900" b="0" kern="1200" dirty="0" smtClean="0">
                          <a:solidFill>
                            <a:schemeClr val="tx1"/>
                          </a:solidFill>
                          <a:latin typeface="+mn-lt"/>
                          <a:ea typeface="微軟正黑體" pitchFamily="34" charset="-120"/>
                          <a:cs typeface="+mn-cs"/>
                        </a:rPr>
                        <a:t> (</a:t>
                      </a:r>
                      <a:r>
                        <a:rPr lang="zh-TW" altLang="en-US" sz="1900" b="0" kern="1200" dirty="0" smtClean="0">
                          <a:solidFill>
                            <a:schemeClr val="tx1"/>
                          </a:solidFill>
                          <a:latin typeface="+mn-lt"/>
                          <a:ea typeface="微軟正黑體" pitchFamily="34" charset="-120"/>
                          <a:cs typeface="+mn-cs"/>
                        </a:rPr>
                        <a:t>第</a:t>
                      </a:r>
                      <a:r>
                        <a:rPr lang="en-US" altLang="zh-TW" sz="1900" b="0" kern="1200" dirty="0" smtClean="0">
                          <a:solidFill>
                            <a:schemeClr val="tx1"/>
                          </a:solidFill>
                          <a:latin typeface="+mn-lt"/>
                          <a:ea typeface="微軟正黑體" pitchFamily="34" charset="-120"/>
                          <a:cs typeface="+mn-cs"/>
                        </a:rPr>
                        <a:t>1</a:t>
                      </a:r>
                      <a:r>
                        <a:rPr lang="zh-TW" altLang="en-US" sz="1900" b="0" kern="1200" dirty="0" smtClean="0">
                          <a:solidFill>
                            <a:schemeClr val="tx1"/>
                          </a:solidFill>
                          <a:latin typeface="+mn-lt"/>
                          <a:ea typeface="微軟正黑體" pitchFamily="34" charset="-120"/>
                          <a:cs typeface="+mn-cs"/>
                        </a:rPr>
                        <a:t>天</a:t>
                      </a:r>
                      <a:r>
                        <a:rPr lang="en-US" altLang="zh-TW" sz="1900" b="0" kern="1200" dirty="0" smtClean="0">
                          <a:solidFill>
                            <a:schemeClr val="tx1"/>
                          </a:solidFill>
                          <a:latin typeface="+mn-lt"/>
                          <a:ea typeface="微軟正黑體" pitchFamily="34" charset="-120"/>
                          <a:cs typeface="+mn-cs"/>
                        </a:rPr>
                        <a:t> = </a:t>
                      </a:r>
                      <a:r>
                        <a:rPr lang="zh-TW" altLang="en-US" sz="1900" b="0" kern="1200" dirty="0" smtClean="0">
                          <a:solidFill>
                            <a:schemeClr val="tx1"/>
                          </a:solidFill>
                          <a:latin typeface="+mn-lt"/>
                          <a:ea typeface="微軟正黑體" pitchFamily="34" charset="-120"/>
                          <a:cs typeface="+mn-cs"/>
                        </a:rPr>
                        <a:t>手術當日</a:t>
                      </a:r>
                      <a:r>
                        <a:rPr lang="en-US" altLang="zh-TW" sz="1900" b="0" kern="1200" dirty="0" smtClean="0">
                          <a:solidFill>
                            <a:schemeClr val="tx1"/>
                          </a:solidFill>
                          <a:latin typeface="+mn-lt"/>
                          <a:ea typeface="微軟正黑體" pitchFamily="34" charset="-120"/>
                          <a:cs typeface="+mn-cs"/>
                        </a:rPr>
                        <a:t>)</a:t>
                      </a:r>
                      <a:r>
                        <a:rPr lang="zh-TW" altLang="en-US" sz="1900" b="0" kern="1200" dirty="0" smtClean="0">
                          <a:solidFill>
                            <a:schemeClr val="tx1"/>
                          </a:solidFill>
                          <a:latin typeface="+mn-lt"/>
                          <a:ea typeface="微軟正黑體" pitchFamily="34" charset="-120"/>
                          <a:cs typeface="+mn-cs"/>
                        </a:rPr>
                        <a:t>，且沒有植入物者感染發生在手術</a:t>
                      </a:r>
                      <a:r>
                        <a:rPr lang="en-US" altLang="zh-TW" sz="1900" b="0" kern="1200" dirty="0" smtClean="0">
                          <a:solidFill>
                            <a:schemeClr val="tx1"/>
                          </a:solidFill>
                          <a:latin typeface="+mn-lt"/>
                          <a:ea typeface="微軟正黑體" pitchFamily="34" charset="-120"/>
                          <a:cs typeface="+mn-cs"/>
                        </a:rPr>
                        <a:t>30</a:t>
                      </a:r>
                      <a:r>
                        <a:rPr lang="zh-TW" altLang="en-US" sz="1900" b="0" kern="1200" dirty="0" smtClean="0">
                          <a:solidFill>
                            <a:schemeClr val="tx1"/>
                          </a:solidFill>
                          <a:latin typeface="+mn-lt"/>
                          <a:ea typeface="微軟正黑體" pitchFamily="34" charset="-120"/>
                          <a:cs typeface="+mn-cs"/>
                        </a:rPr>
                        <a:t>天內或有植入物者感染發生在</a:t>
                      </a:r>
                      <a:r>
                        <a:rPr lang="zh-TW" altLang="en-US" sz="1900" b="1" kern="1200" dirty="0" smtClean="0">
                          <a:solidFill>
                            <a:srgbClr val="0000FF"/>
                          </a:solidFill>
                          <a:latin typeface="+mn-lt"/>
                          <a:ea typeface="微軟正黑體" pitchFamily="34" charset="-120"/>
                          <a:cs typeface="+mn-cs"/>
                        </a:rPr>
                        <a:t>手術</a:t>
                      </a:r>
                      <a:r>
                        <a:rPr lang="en-US" altLang="zh-TW" sz="1900" b="1" kern="1200" dirty="0" smtClean="0">
                          <a:solidFill>
                            <a:srgbClr val="0000FF"/>
                          </a:solidFill>
                          <a:latin typeface="+mn-lt"/>
                          <a:ea typeface="微軟正黑體" pitchFamily="34" charset="-120"/>
                          <a:cs typeface="+mn-cs"/>
                        </a:rPr>
                        <a:t>90</a:t>
                      </a:r>
                      <a:r>
                        <a:rPr lang="zh-TW" altLang="en-US" sz="1900" b="1" kern="1200" dirty="0" smtClean="0">
                          <a:solidFill>
                            <a:srgbClr val="0000FF"/>
                          </a:solidFill>
                          <a:latin typeface="+mn-lt"/>
                          <a:ea typeface="微軟正黑體" pitchFamily="34" charset="-120"/>
                          <a:cs typeface="+mn-cs"/>
                        </a:rPr>
                        <a:t>天內</a:t>
                      </a:r>
                      <a:r>
                        <a:rPr lang="zh-TW" altLang="en-US" sz="1900" b="0" kern="1200" dirty="0" smtClean="0">
                          <a:solidFill>
                            <a:schemeClr val="tx1"/>
                          </a:solidFill>
                          <a:latin typeface="+mn-lt"/>
                          <a:ea typeface="微軟正黑體" pitchFamily="34" charset="-120"/>
                          <a:cs typeface="+mn-cs"/>
                        </a:rPr>
                        <a:t>；且</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596414">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effectLst/>
                          <a:latin typeface="+mn-lt"/>
                          <a:ea typeface="微軟正黑體" panose="020B0604030504040204" pitchFamily="34" charset="-120"/>
                          <a:cs typeface="+mn-cs"/>
                        </a:rPr>
                        <a:t>2.</a:t>
                      </a:r>
                      <a:r>
                        <a:rPr lang="zh-TW" altLang="zh-TW" sz="1900" b="0" kern="1200" dirty="0" smtClean="0">
                          <a:solidFill>
                            <a:schemeClr val="tx1"/>
                          </a:solidFill>
                          <a:effectLst/>
                          <a:latin typeface="+mn-lt"/>
                          <a:ea typeface="微軟正黑體" panose="020B0604030504040204" pitchFamily="34" charset="-120"/>
                          <a:cs typeface="+mn-cs"/>
                        </a:rPr>
                        <a:t>感染範圍包括深部軟組織</a:t>
                      </a:r>
                      <a:r>
                        <a:rPr lang="en-US" altLang="zh-TW" sz="1900" b="0" kern="1200" dirty="0" smtClean="0">
                          <a:solidFill>
                            <a:schemeClr val="tx1"/>
                          </a:solidFill>
                          <a:effectLst/>
                          <a:latin typeface="+mn-lt"/>
                          <a:ea typeface="微軟正黑體" panose="020B0604030504040204" pitchFamily="34" charset="-120"/>
                          <a:cs typeface="+mn-cs"/>
                        </a:rPr>
                        <a:t>(</a:t>
                      </a:r>
                      <a:r>
                        <a:rPr lang="zh-TW" altLang="zh-TW" sz="1900" b="0" kern="1200" dirty="0" smtClean="0">
                          <a:solidFill>
                            <a:schemeClr val="tx1"/>
                          </a:solidFill>
                          <a:effectLst/>
                          <a:latin typeface="+mn-lt"/>
                          <a:ea typeface="微軟正黑體" panose="020B0604030504040204" pitchFamily="34" charset="-120"/>
                          <a:cs typeface="+mn-cs"/>
                        </a:rPr>
                        <a:t>如肌膜、肌肉層</a:t>
                      </a:r>
                      <a:r>
                        <a:rPr lang="en-US" altLang="zh-TW" sz="1900" b="0" kern="1200" dirty="0" smtClean="0">
                          <a:solidFill>
                            <a:schemeClr val="tx1"/>
                          </a:solidFill>
                          <a:effectLst/>
                          <a:latin typeface="+mn-lt"/>
                          <a:ea typeface="微軟正黑體" panose="020B0604030504040204" pitchFamily="34" charset="-120"/>
                          <a:cs typeface="+mn-cs"/>
                        </a:rPr>
                        <a:t>)</a:t>
                      </a:r>
                      <a:r>
                        <a:rPr lang="zh-TW" altLang="zh-TW" sz="1900" b="0" kern="1200" dirty="0" smtClean="0">
                          <a:solidFill>
                            <a:schemeClr val="tx1"/>
                          </a:solidFill>
                          <a:effectLst/>
                          <a:latin typeface="+mn-lt"/>
                          <a:ea typeface="微軟正黑體" panose="020B0604030504040204" pitchFamily="34" charset="-120"/>
                          <a:cs typeface="+mn-cs"/>
                        </a:rPr>
                        <a:t>之切口；且</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latin typeface="+mn-lt"/>
                          <a:ea typeface="微軟正黑體" pitchFamily="34" charset="-120"/>
                          <a:cs typeface="+mn-cs"/>
                        </a:rPr>
                        <a:t>2.</a:t>
                      </a:r>
                      <a:r>
                        <a:rPr lang="zh-TW" altLang="en-US" sz="1900" b="0" kern="1200" dirty="0" smtClean="0">
                          <a:solidFill>
                            <a:schemeClr val="tx1"/>
                          </a:solidFill>
                          <a:latin typeface="+mn-lt"/>
                          <a:ea typeface="微軟正黑體" pitchFamily="34" charset="-120"/>
                          <a:cs typeface="+mn-cs"/>
                        </a:rPr>
                        <a:t>感染範圍包括切口之深部軟組織</a:t>
                      </a:r>
                      <a:r>
                        <a:rPr lang="en-US" altLang="zh-TW" sz="1900" b="0" kern="1200" dirty="0" smtClean="0">
                          <a:solidFill>
                            <a:schemeClr val="tx1"/>
                          </a:solidFill>
                          <a:latin typeface="+mn-lt"/>
                          <a:ea typeface="微軟正黑體" pitchFamily="34" charset="-120"/>
                          <a:cs typeface="+mn-cs"/>
                        </a:rPr>
                        <a:t>(</a:t>
                      </a:r>
                      <a:r>
                        <a:rPr lang="zh-TW" altLang="en-US" sz="1900" b="0" kern="1200" dirty="0" smtClean="0">
                          <a:solidFill>
                            <a:schemeClr val="tx1"/>
                          </a:solidFill>
                          <a:latin typeface="+mn-lt"/>
                          <a:ea typeface="微軟正黑體" pitchFamily="34" charset="-120"/>
                          <a:cs typeface="+mn-cs"/>
                        </a:rPr>
                        <a:t>如肌膜、肌肉層</a:t>
                      </a:r>
                      <a:r>
                        <a:rPr lang="en-US" altLang="zh-TW" sz="1900" b="0" kern="1200" dirty="0" smtClean="0">
                          <a:solidFill>
                            <a:schemeClr val="tx1"/>
                          </a:solidFill>
                          <a:latin typeface="+mn-lt"/>
                          <a:ea typeface="微軟正黑體" pitchFamily="34" charset="-120"/>
                          <a:cs typeface="+mn-cs"/>
                        </a:rPr>
                        <a:t>)</a:t>
                      </a:r>
                      <a:r>
                        <a:rPr lang="zh-TW" altLang="en-US" sz="1900" b="0" kern="1200" dirty="0" smtClean="0">
                          <a:solidFill>
                            <a:schemeClr val="tx1"/>
                          </a:solidFill>
                          <a:latin typeface="+mn-lt"/>
                          <a:ea typeface="微軟正黑體" pitchFamily="34" charset="-120"/>
                          <a:cs typeface="+mn-cs"/>
                        </a:rPr>
                        <a:t>；且</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284942">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effectLst/>
                          <a:latin typeface="+mn-lt"/>
                          <a:ea typeface="微軟正黑體" panose="020B0604030504040204" pitchFamily="34" charset="-120"/>
                          <a:cs typeface="+mn-cs"/>
                        </a:rPr>
                        <a:t>3.</a:t>
                      </a:r>
                      <a:r>
                        <a:rPr lang="zh-TW" altLang="zh-TW" sz="1900" b="0" kern="1200" dirty="0" smtClean="0">
                          <a:solidFill>
                            <a:schemeClr val="tx1"/>
                          </a:solidFill>
                          <a:effectLst/>
                          <a:latin typeface="+mn-lt"/>
                          <a:ea typeface="微軟正黑體" panose="020B0604030504040204" pitchFamily="34" charset="-120"/>
                          <a:cs typeface="+mn-cs"/>
                        </a:rPr>
                        <a:t>至少有下述任一項：</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00" dirty="0" smtClean="0">
                          <a:solidFill>
                            <a:schemeClr val="tx1"/>
                          </a:solidFill>
                          <a:latin typeface="+mn-lt"/>
                          <a:ea typeface="微軟正黑體" pitchFamily="34" charset="-120"/>
                          <a:cs typeface="Times New Roman"/>
                        </a:rPr>
                        <a:t>3.</a:t>
                      </a:r>
                      <a:r>
                        <a:rPr lang="zh-TW" altLang="en-US" sz="1900" b="0" kern="100" dirty="0" smtClean="0">
                          <a:solidFill>
                            <a:schemeClr val="tx1"/>
                          </a:solidFill>
                          <a:latin typeface="+mn-lt"/>
                          <a:ea typeface="微軟正黑體" pitchFamily="34" charset="-120"/>
                          <a:cs typeface="Times New Roman"/>
                        </a:rPr>
                        <a:t>病人至少符合有下述任</a:t>
                      </a:r>
                      <a:r>
                        <a:rPr lang="en-US" altLang="zh-TW" sz="1900" b="0" kern="100" dirty="0" smtClean="0">
                          <a:solidFill>
                            <a:schemeClr val="tx1"/>
                          </a:solidFill>
                          <a:latin typeface="+mn-lt"/>
                          <a:ea typeface="微軟正黑體" pitchFamily="34" charset="-120"/>
                          <a:cs typeface="Times New Roman"/>
                        </a:rPr>
                        <a:t>1</a:t>
                      </a:r>
                      <a:r>
                        <a:rPr lang="zh-TW" altLang="en-US" sz="1900" b="0" kern="100" dirty="0" smtClean="0">
                          <a:solidFill>
                            <a:schemeClr val="tx1"/>
                          </a:solidFill>
                          <a:latin typeface="+mn-lt"/>
                          <a:ea typeface="微軟正黑體" pitchFamily="34" charset="-120"/>
                          <a:cs typeface="Times New Roman"/>
                        </a:rPr>
                        <a:t>項：</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596414">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00" dirty="0" smtClean="0">
                          <a:solidFill>
                            <a:schemeClr val="tx1"/>
                          </a:solidFill>
                          <a:latin typeface="+mn-lt"/>
                          <a:ea typeface="微軟正黑體" pitchFamily="34" charset="-120"/>
                          <a:cs typeface="Times New Roman"/>
                        </a:rPr>
                        <a:t>(1)</a:t>
                      </a:r>
                      <a:r>
                        <a:rPr lang="zh-TW" altLang="zh-TW" sz="1900" b="0" kern="1200" dirty="0" smtClean="0">
                          <a:solidFill>
                            <a:schemeClr val="tx1"/>
                          </a:solidFill>
                          <a:effectLst/>
                          <a:latin typeface="+mn-lt"/>
                          <a:ea typeface="微軟正黑體" panose="020B0604030504040204" pitchFamily="34" charset="-120"/>
                          <a:cs typeface="+mn-cs"/>
                        </a:rPr>
                        <a:t>深部切口處有膿性引流物，且引流物不是從手術部位之器官或腔室流出。</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342900" marR="0" lvl="0" indent="-342900" algn="l" defTabSz="914400" rtl="0" eaLnBrk="1" fontAlgn="auto" latinLnBrk="0" hangingPunct="1">
                        <a:lnSpc>
                          <a:spcPts val="2800"/>
                        </a:lnSpc>
                        <a:spcBef>
                          <a:spcPts val="900"/>
                        </a:spcBef>
                        <a:spcAft>
                          <a:spcPts val="0"/>
                        </a:spcAft>
                        <a:buClrTx/>
                        <a:buSzTx/>
                        <a:buFont typeface="+mj-lt"/>
                        <a:buAutoNum type="arabicParenBoth"/>
                        <a:tabLst/>
                        <a:defRPr/>
                      </a:pPr>
                      <a:r>
                        <a:rPr lang="zh-TW" altLang="en-US" sz="1900" b="0" kern="1200" dirty="0" smtClean="0">
                          <a:solidFill>
                            <a:schemeClr val="tx1"/>
                          </a:solidFill>
                          <a:latin typeface="+mn-lt"/>
                          <a:ea typeface="微軟正黑體" pitchFamily="34" charset="-120"/>
                          <a:cs typeface="+mn-cs"/>
                        </a:rPr>
                        <a:t>深部切口有膿性引流物；</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2263695">
                <a:tc>
                  <a:txBody>
                    <a:bodyPr/>
                    <a:lstStyle/>
                    <a:p>
                      <a:pPr indent="0" algn="l">
                        <a:lnSpc>
                          <a:spcPts val="2800"/>
                        </a:lnSpc>
                        <a:spcBef>
                          <a:spcPts val="900"/>
                        </a:spcBef>
                        <a:spcAft>
                          <a:spcPts val="0"/>
                        </a:spcAft>
                      </a:pPr>
                      <a:r>
                        <a:rPr lang="en-US" altLang="zh-TW" sz="1900" b="0" kern="100" dirty="0" smtClean="0">
                          <a:solidFill>
                            <a:schemeClr val="tx1"/>
                          </a:solidFill>
                          <a:latin typeface="+mn-lt"/>
                          <a:ea typeface="微軟正黑體" pitchFamily="34" charset="-120"/>
                          <a:cs typeface="Times New Roman"/>
                        </a:rPr>
                        <a:t>(2)</a:t>
                      </a:r>
                      <a:r>
                        <a:rPr lang="zh-TW" altLang="zh-TW" sz="1900" b="0" kern="1200" dirty="0" smtClean="0">
                          <a:solidFill>
                            <a:schemeClr val="tx1"/>
                          </a:solidFill>
                          <a:effectLst/>
                          <a:latin typeface="+mn-lt"/>
                          <a:ea typeface="微軟正黑體" panose="020B0604030504040204" pitchFamily="34" charset="-120"/>
                          <a:cs typeface="+mn-cs"/>
                        </a:rPr>
                        <a:t>深部切口自行裂開或由外科醫師蓄意將其打開且培養陽性，或未進行培養但病人至少有下列任一項症狀：發燒</a:t>
                      </a:r>
                      <a:r>
                        <a:rPr lang="en-US" altLang="zh-TW" sz="1900" b="0" kern="1200" dirty="0" smtClean="0">
                          <a:solidFill>
                            <a:schemeClr val="tx1"/>
                          </a:solidFill>
                          <a:effectLst/>
                          <a:latin typeface="+mn-lt"/>
                          <a:ea typeface="微軟正黑體" panose="020B0604030504040204" pitchFamily="34" charset="-120"/>
                          <a:cs typeface="+mn-cs"/>
                        </a:rPr>
                        <a:t>(</a:t>
                      </a:r>
                      <a:r>
                        <a:rPr lang="zh-TW" altLang="zh-TW" sz="1900" b="0" kern="1200" dirty="0" smtClean="0">
                          <a:solidFill>
                            <a:schemeClr val="tx1"/>
                          </a:solidFill>
                          <a:effectLst/>
                          <a:latin typeface="+mn-lt"/>
                          <a:ea typeface="微軟正黑體" panose="020B0604030504040204" pitchFamily="34" charset="-120"/>
                          <a:cs typeface="+mn-cs"/>
                        </a:rPr>
                        <a:t>＞</a:t>
                      </a:r>
                      <a:r>
                        <a:rPr lang="en-US" altLang="zh-TW" sz="1900" b="0" kern="1200" dirty="0" smtClean="0">
                          <a:solidFill>
                            <a:schemeClr val="tx1"/>
                          </a:solidFill>
                          <a:effectLst/>
                          <a:latin typeface="+mn-lt"/>
                          <a:ea typeface="微軟正黑體" panose="020B0604030504040204" pitchFamily="34" charset="-120"/>
                          <a:cs typeface="+mn-cs"/>
                        </a:rPr>
                        <a:t>38℃)</a:t>
                      </a:r>
                      <a:r>
                        <a:rPr lang="zh-TW" altLang="zh-TW" sz="1900" b="0" kern="1200" dirty="0" smtClean="0">
                          <a:solidFill>
                            <a:schemeClr val="tx1"/>
                          </a:solidFill>
                          <a:effectLst/>
                          <a:latin typeface="+mn-lt"/>
                          <a:ea typeface="微軟正黑體" panose="020B0604030504040204" pitchFamily="34" charset="-120"/>
                          <a:cs typeface="+mn-cs"/>
                        </a:rPr>
                        <a:t>、局部疼痛或壓痛；但若切口之培養為陰性者則不符合這項標準。</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latin typeface="+mn-lt"/>
                          <a:ea typeface="微軟正黑體" pitchFamily="34" charset="-120"/>
                          <a:cs typeface="+mn-cs"/>
                        </a:rPr>
                        <a:t>(2)</a:t>
                      </a:r>
                      <a:r>
                        <a:rPr lang="zh-TW" altLang="en-US" sz="1900" b="0" kern="1200" dirty="0" smtClean="0">
                          <a:solidFill>
                            <a:schemeClr val="tx1"/>
                          </a:solidFill>
                          <a:latin typeface="+mn-lt"/>
                          <a:ea typeface="微軟正黑體" pitchFamily="34" charset="-120"/>
                          <a:cs typeface="+mn-cs"/>
                        </a:rPr>
                        <a:t>深部切口自行裂開或經外科醫師</a:t>
                      </a:r>
                      <a:r>
                        <a:rPr lang="en-US" altLang="zh-TW" sz="1900" b="1" kern="100" dirty="0" smtClean="0">
                          <a:solidFill>
                            <a:srgbClr val="0000FF"/>
                          </a:solidFill>
                          <a:latin typeface="+mn-lt"/>
                          <a:ea typeface="微軟正黑體" pitchFamily="34" charset="-120"/>
                          <a:cs typeface="Times New Roman"/>
                        </a:rPr>
                        <a:t>/</a:t>
                      </a:r>
                      <a:r>
                        <a:rPr lang="zh-TW" altLang="zh-TW" sz="1900" b="1" kern="100" dirty="0" smtClean="0">
                          <a:solidFill>
                            <a:srgbClr val="0000FF"/>
                          </a:solidFill>
                          <a:latin typeface="+mn-lt"/>
                          <a:ea typeface="微軟正黑體" pitchFamily="34" charset="-120"/>
                          <a:cs typeface="Times New Roman"/>
                        </a:rPr>
                        <a:t>主治醫師</a:t>
                      </a:r>
                      <a:r>
                        <a:rPr lang="en-US" altLang="zh-TW" sz="1900" b="1" kern="100" dirty="0" smtClean="0">
                          <a:solidFill>
                            <a:srgbClr val="0000FF"/>
                          </a:solidFill>
                          <a:latin typeface="+mn-lt"/>
                          <a:ea typeface="微軟正黑體" pitchFamily="34" charset="-120"/>
                          <a:cs typeface="Times New Roman"/>
                        </a:rPr>
                        <a:t>/</a:t>
                      </a:r>
                      <a:r>
                        <a:rPr lang="zh-TW" altLang="zh-TW" sz="1900" b="1" kern="100" dirty="0" smtClean="0">
                          <a:solidFill>
                            <a:srgbClr val="0000FF"/>
                          </a:solidFill>
                          <a:latin typeface="+mn-lt"/>
                          <a:ea typeface="微軟正黑體" pitchFamily="34" charset="-120"/>
                          <a:cs typeface="Times New Roman"/>
                        </a:rPr>
                        <a:t>指定人員</a:t>
                      </a:r>
                      <a:r>
                        <a:rPr lang="zh-TW" altLang="en-US" sz="1900" b="0" kern="1200" dirty="0" smtClean="0">
                          <a:solidFill>
                            <a:schemeClr val="tx1"/>
                          </a:solidFill>
                          <a:latin typeface="+mn-lt"/>
                          <a:ea typeface="微軟正黑體" pitchFamily="34" charset="-120"/>
                          <a:cs typeface="+mn-cs"/>
                        </a:rPr>
                        <a:t>蓄意打開或進行抽吸，並且</a:t>
                      </a:r>
                      <a:r>
                        <a:rPr lang="en-US" altLang="zh-TW" sz="1900" b="0" kern="1200" dirty="0" smtClean="0">
                          <a:solidFill>
                            <a:schemeClr val="tx1"/>
                          </a:solidFill>
                          <a:latin typeface="+mn-lt"/>
                          <a:ea typeface="微軟正黑體" pitchFamily="34" charset="-120"/>
                          <a:cs typeface="+mn-cs"/>
                        </a:rPr>
                        <a:t/>
                      </a:r>
                      <a:br>
                        <a:rPr lang="en-US" altLang="zh-TW" sz="1900" b="0" kern="1200" dirty="0" smtClean="0">
                          <a:solidFill>
                            <a:schemeClr val="tx1"/>
                          </a:solidFill>
                          <a:latin typeface="+mn-lt"/>
                          <a:ea typeface="微軟正黑體" pitchFamily="34" charset="-120"/>
                          <a:cs typeface="+mn-cs"/>
                        </a:rPr>
                      </a:br>
                      <a:r>
                        <a:rPr lang="zh-TW" altLang="en-US" sz="1900" b="0" kern="1200" dirty="0" smtClean="0">
                          <a:solidFill>
                            <a:schemeClr val="tx1"/>
                          </a:solidFill>
                          <a:latin typeface="+mn-lt"/>
                          <a:ea typeface="微軟正黑體" pitchFamily="34" charset="-120"/>
                          <a:cs typeface="+mn-cs"/>
                        </a:rPr>
                        <a:t>基於臨床診斷或治療的目的，以無菌技術取得之檢體，經培養或</a:t>
                      </a:r>
                      <a:r>
                        <a:rPr lang="zh-TW" altLang="en-US" sz="1900" b="1" kern="1200" dirty="0" smtClean="0">
                          <a:solidFill>
                            <a:srgbClr val="0000FF"/>
                          </a:solidFill>
                          <a:latin typeface="+mn-lt"/>
                          <a:ea typeface="微軟正黑體" pitchFamily="34" charset="-120"/>
                          <a:cs typeface="+mn-cs"/>
                        </a:rPr>
                        <a:t>其他非培養的微生物檢驗方法</a:t>
                      </a:r>
                      <a:r>
                        <a:rPr lang="zh-TW" altLang="en-US" sz="1900" b="0" kern="1200" dirty="0" smtClean="0">
                          <a:solidFill>
                            <a:schemeClr val="tx1"/>
                          </a:solidFill>
                          <a:latin typeface="+mn-lt"/>
                          <a:ea typeface="微軟正黑體" pitchFamily="34" charset="-120"/>
                          <a:cs typeface="+mn-cs"/>
                        </a:rPr>
                        <a:t>檢出微生物者</a:t>
                      </a:r>
                      <a:r>
                        <a:rPr lang="en-US" altLang="zh-TW" sz="1900" b="0" kern="1200" dirty="0" smtClean="0">
                          <a:solidFill>
                            <a:schemeClr val="tx1"/>
                          </a:solidFill>
                          <a:latin typeface="+mn-lt"/>
                          <a:ea typeface="微軟正黑體" pitchFamily="34" charset="-120"/>
                          <a:cs typeface="+mn-cs"/>
                        </a:rPr>
                        <a:t> (</a:t>
                      </a:r>
                      <a:r>
                        <a:rPr lang="zh-TW" altLang="en-US" sz="1900" b="0" kern="1200" dirty="0" smtClean="0">
                          <a:solidFill>
                            <a:schemeClr val="tx1"/>
                          </a:solidFill>
                          <a:latin typeface="+mn-lt"/>
                          <a:ea typeface="微軟正黑體" pitchFamily="34" charset="-120"/>
                          <a:cs typeface="+mn-cs"/>
                        </a:rPr>
                        <a:t>排除主動監測</a:t>
                      </a:r>
                      <a:r>
                        <a:rPr lang="en-US" altLang="zh-TW" sz="1900" b="0" kern="1200" dirty="0" smtClean="0">
                          <a:solidFill>
                            <a:schemeClr val="tx1"/>
                          </a:solidFill>
                          <a:latin typeface="+mn-lt"/>
                          <a:ea typeface="微軟正黑體" pitchFamily="34" charset="-120"/>
                          <a:cs typeface="+mn-cs"/>
                        </a:rPr>
                        <a:t>)</a:t>
                      </a:r>
                      <a:r>
                        <a:rPr lang="zh-TW" altLang="en-US" sz="1900" b="0" kern="1200" dirty="0" smtClean="0">
                          <a:solidFill>
                            <a:schemeClr val="tx1"/>
                          </a:solidFill>
                          <a:latin typeface="+mn-lt"/>
                          <a:ea typeface="微軟正黑體" pitchFamily="34" charset="-120"/>
                          <a:cs typeface="+mn-cs"/>
                        </a:rPr>
                        <a:t>，或未進行培養及其他非培養方式的微生物檢驗，且</a:t>
                      </a:r>
                      <a:r>
                        <a:rPr lang="en-US" altLang="zh-TW" sz="1900" b="0" kern="1200" dirty="0" smtClean="0">
                          <a:solidFill>
                            <a:schemeClr val="tx1"/>
                          </a:solidFill>
                          <a:latin typeface="+mn-lt"/>
                          <a:ea typeface="微軟正黑體" pitchFamily="34" charset="-120"/>
                          <a:cs typeface="+mn-cs"/>
                        </a:rPr>
                        <a:t/>
                      </a:r>
                      <a:br>
                        <a:rPr lang="en-US" altLang="zh-TW" sz="1900" b="0" kern="1200" dirty="0" smtClean="0">
                          <a:solidFill>
                            <a:schemeClr val="tx1"/>
                          </a:solidFill>
                          <a:latin typeface="+mn-lt"/>
                          <a:ea typeface="微軟正黑體" pitchFamily="34" charset="-120"/>
                          <a:cs typeface="+mn-cs"/>
                        </a:rPr>
                      </a:br>
                      <a:r>
                        <a:rPr lang="zh-TW" altLang="en-US" sz="1900" b="0" kern="1200" dirty="0" smtClean="0">
                          <a:solidFill>
                            <a:schemeClr val="tx1"/>
                          </a:solidFill>
                          <a:latin typeface="+mn-lt"/>
                          <a:ea typeface="微軟正黑體" pitchFamily="34" charset="-120"/>
                          <a:cs typeface="+mn-cs"/>
                        </a:rPr>
                        <a:t>病人至少有下列任一項感染症狀或癥候：發燒</a:t>
                      </a:r>
                      <a:r>
                        <a:rPr lang="en-US" altLang="zh-TW" sz="1900" b="0" kern="1200" dirty="0" smtClean="0">
                          <a:solidFill>
                            <a:schemeClr val="tx1"/>
                          </a:solidFill>
                          <a:latin typeface="+mn-lt"/>
                          <a:ea typeface="微軟正黑體" pitchFamily="34" charset="-120"/>
                          <a:cs typeface="+mn-cs"/>
                        </a:rPr>
                        <a:t>(</a:t>
                      </a:r>
                      <a:r>
                        <a:rPr lang="zh-TW" altLang="en-US" sz="1900" b="0" kern="1200" dirty="0" smtClean="0">
                          <a:solidFill>
                            <a:schemeClr val="tx1"/>
                          </a:solidFill>
                          <a:latin typeface="+mn-lt"/>
                          <a:ea typeface="微軟正黑體" pitchFamily="34" charset="-120"/>
                          <a:cs typeface="+mn-cs"/>
                        </a:rPr>
                        <a:t>＞</a:t>
                      </a:r>
                      <a:r>
                        <a:rPr lang="en-US" altLang="zh-TW" sz="1900" b="0" kern="1200" dirty="0" smtClean="0">
                          <a:solidFill>
                            <a:schemeClr val="tx1"/>
                          </a:solidFill>
                          <a:latin typeface="+mn-lt"/>
                          <a:ea typeface="微軟正黑體" pitchFamily="34" charset="-120"/>
                          <a:cs typeface="+mn-cs"/>
                        </a:rPr>
                        <a:t>38</a:t>
                      </a:r>
                      <a:r>
                        <a:rPr lang="zh-TW" altLang="en-US" sz="1900" b="0" kern="1200" dirty="0" smtClean="0">
                          <a:solidFill>
                            <a:schemeClr val="tx1"/>
                          </a:solidFill>
                          <a:latin typeface="+mn-lt"/>
                          <a:ea typeface="微軟正黑體" pitchFamily="34" charset="-120"/>
                          <a:cs typeface="+mn-cs"/>
                        </a:rPr>
                        <a:t>℃</a:t>
                      </a:r>
                      <a:r>
                        <a:rPr lang="en-US" altLang="zh-TW" sz="1900" b="0" kern="1200" dirty="0" smtClean="0">
                          <a:solidFill>
                            <a:schemeClr val="tx1"/>
                          </a:solidFill>
                          <a:latin typeface="+mn-lt"/>
                          <a:ea typeface="微軟正黑體" pitchFamily="34" charset="-120"/>
                          <a:cs typeface="+mn-cs"/>
                        </a:rPr>
                        <a:t>)</a:t>
                      </a:r>
                      <a:r>
                        <a:rPr lang="zh-TW" altLang="en-US" sz="1900" b="0" kern="1200" dirty="0" smtClean="0">
                          <a:solidFill>
                            <a:schemeClr val="tx1"/>
                          </a:solidFill>
                          <a:latin typeface="+mn-lt"/>
                          <a:ea typeface="微軟正黑體" pitchFamily="34" charset="-120"/>
                          <a:cs typeface="+mn-cs"/>
                        </a:rPr>
                        <a:t>、局部疼痛或壓痛；若切口之培養為陰性者則不符合這項標準；</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907886">
                <a:tc>
                  <a:txBody>
                    <a:bodyPr/>
                    <a:lstStyle/>
                    <a:p>
                      <a:pPr indent="0" algn="l">
                        <a:lnSpc>
                          <a:spcPts val="2800"/>
                        </a:lnSpc>
                        <a:spcBef>
                          <a:spcPts val="900"/>
                        </a:spcBef>
                        <a:spcAft>
                          <a:spcPts val="0"/>
                        </a:spcAft>
                      </a:pPr>
                      <a:r>
                        <a:rPr lang="en-US" altLang="zh-TW" sz="1900" b="0" kern="100" dirty="0" smtClean="0">
                          <a:solidFill>
                            <a:schemeClr val="tx1"/>
                          </a:solidFill>
                          <a:latin typeface="+mn-lt"/>
                          <a:ea typeface="微軟正黑體" pitchFamily="34" charset="-120"/>
                          <a:cs typeface="Times New Roman"/>
                        </a:rPr>
                        <a:t>(3)</a:t>
                      </a:r>
                      <a:r>
                        <a:rPr lang="zh-TW" altLang="zh-TW" sz="1900" b="0" kern="1200" dirty="0" smtClean="0">
                          <a:solidFill>
                            <a:schemeClr val="tx1"/>
                          </a:solidFill>
                          <a:effectLst/>
                          <a:latin typeface="+mn-lt"/>
                          <a:ea typeface="微軟正黑體" panose="020B0604030504040204" pitchFamily="34" charset="-120"/>
                          <a:cs typeface="+mn-cs"/>
                        </a:rPr>
                        <a:t>經由醫師直接檢視、再次手術、病理組織切片或者放射線影像學之檢查，發現深部切口有膿瘍或其他感染之證據者</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r>
                        <a:rPr lang="en-US" altLang="zh-TW" sz="1900" b="0" kern="1200" dirty="0" smtClean="0">
                          <a:solidFill>
                            <a:schemeClr val="tx1"/>
                          </a:solidFill>
                          <a:latin typeface="+mn-lt"/>
                          <a:ea typeface="微軟正黑體" pitchFamily="34" charset="-120"/>
                          <a:cs typeface="+mn-cs"/>
                        </a:rPr>
                        <a:t>(3)</a:t>
                      </a:r>
                      <a:r>
                        <a:rPr lang="zh-TW" altLang="en-US" sz="1900" b="0" kern="1200" dirty="0" smtClean="0">
                          <a:solidFill>
                            <a:schemeClr val="tx1"/>
                          </a:solidFill>
                          <a:latin typeface="+mn-lt"/>
                          <a:ea typeface="微軟正黑體" pitchFamily="34" charset="-120"/>
                          <a:cs typeface="+mn-cs"/>
                        </a:rPr>
                        <a:t>經由</a:t>
                      </a:r>
                      <a:r>
                        <a:rPr lang="zh-TW" altLang="en-US" sz="1900" b="1" kern="1200" dirty="0" smtClean="0">
                          <a:solidFill>
                            <a:srgbClr val="0000FF"/>
                          </a:solidFill>
                          <a:latin typeface="+mn-lt"/>
                          <a:ea typeface="微軟正黑體" pitchFamily="34" charset="-120"/>
                          <a:cs typeface="+mn-cs"/>
                        </a:rPr>
                        <a:t>大體解剖</a:t>
                      </a:r>
                      <a:r>
                        <a:rPr lang="zh-TW" altLang="en-US" sz="1900" b="0" kern="1200" dirty="0" smtClean="0">
                          <a:solidFill>
                            <a:schemeClr val="tx1"/>
                          </a:solidFill>
                          <a:latin typeface="+mn-lt"/>
                          <a:ea typeface="微軟正黑體" pitchFamily="34" charset="-120"/>
                          <a:cs typeface="+mn-cs"/>
                        </a:rPr>
                        <a:t>、病理組織檢查或者影像學檢查，發現深部切口有膿瘍或其他感染證據者。</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746407">
                <a:tc>
                  <a:txBody>
                    <a:bodyPr/>
                    <a:lstStyle/>
                    <a:p>
                      <a:pPr marL="0" marR="0" lvl="0" indent="0" algn="l" defTabSz="990570" rtl="0" eaLnBrk="1" fontAlgn="auto" latinLnBrk="0" hangingPunct="1">
                        <a:lnSpc>
                          <a:spcPts val="2800"/>
                        </a:lnSpc>
                        <a:spcBef>
                          <a:spcPts val="900"/>
                        </a:spcBef>
                        <a:spcAft>
                          <a:spcPts val="0"/>
                        </a:spcAft>
                        <a:buClrTx/>
                        <a:buSzTx/>
                        <a:buFontTx/>
                        <a:buNone/>
                        <a:tabLst/>
                        <a:defRPr/>
                      </a:pPr>
                      <a:r>
                        <a:rPr lang="en-US" altLang="zh-TW" sz="1900" b="0" kern="100" dirty="0" smtClean="0">
                          <a:solidFill>
                            <a:schemeClr val="tx1"/>
                          </a:solidFill>
                          <a:latin typeface="+mn-lt"/>
                          <a:ea typeface="微軟正黑體" pitchFamily="34" charset="-120"/>
                          <a:cs typeface="Times New Roman"/>
                        </a:rPr>
                        <a:t>(4)</a:t>
                      </a:r>
                      <a:r>
                        <a:rPr lang="zh-TW" altLang="zh-TW" sz="1900" b="0" kern="1200" dirty="0" smtClean="0">
                          <a:solidFill>
                            <a:schemeClr val="tx1"/>
                          </a:solidFill>
                          <a:effectLst/>
                          <a:latin typeface="+mn-lt"/>
                          <a:ea typeface="微軟正黑體" panose="020B0604030504040204" pitchFamily="34" charset="-120"/>
                          <a:cs typeface="+mn-cs"/>
                        </a:rPr>
                        <a:t>外科醫師或其主治醫師診斷為表淺切口之外科部位感染者。</a:t>
                      </a: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2800"/>
                        </a:lnSpc>
                        <a:spcBef>
                          <a:spcPts val="900"/>
                        </a:spcBef>
                        <a:spcAft>
                          <a:spcPts val="0"/>
                        </a:spcAft>
                        <a:buClrTx/>
                        <a:buSzTx/>
                        <a:buFontTx/>
                        <a:buNone/>
                        <a:tabLst/>
                        <a:defRPr/>
                      </a:pPr>
                      <a:endParaRPr lang="zh-TW" sz="19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cxnSp>
        <p:nvCxnSpPr>
          <p:cNvPr id="11" name="直線接點 10"/>
          <p:cNvCxnSpPr/>
          <p:nvPr/>
        </p:nvCxnSpPr>
        <p:spPr>
          <a:xfrm flipV="1">
            <a:off x="555171" y="9110619"/>
            <a:ext cx="5306786" cy="1632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40028" y="9462548"/>
            <a:ext cx="1041815" cy="729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841414" y="8004630"/>
            <a:ext cx="3142757" cy="54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7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640028" y="792538"/>
            <a:ext cx="11887200" cy="943127"/>
          </a:xfrm>
        </p:spPr>
        <p:txBody>
          <a:bodyPr>
            <a:normAutofit fontScale="90000"/>
          </a:bodyPr>
          <a:lstStyle/>
          <a:p>
            <a:r>
              <a:rPr lang="zh-TW" altLang="en-US" b="1" dirty="0">
                <a:ea typeface="微軟正黑體" panose="020B0604030504040204" pitchFamily="34" charset="-120"/>
              </a:rPr>
              <a:t>新版與舊版手術部位感染收案標準之比較 </a:t>
            </a:r>
            <a:r>
              <a:rPr lang="en-US" altLang="zh-TW" b="1" dirty="0">
                <a:ea typeface="微軟正黑體" panose="020B0604030504040204" pitchFamily="34" charset="-120"/>
              </a:rPr>
              <a:t>–</a:t>
            </a:r>
            <a:r>
              <a:rPr lang="en-US" altLang="zh-TW" b="1" dirty="0" smtClean="0">
                <a:ea typeface="微軟正黑體" panose="020B0604030504040204" pitchFamily="34" charset="-120"/>
              </a:rPr>
              <a:t>– </a:t>
            </a:r>
            <a:r>
              <a:rPr lang="zh-TW" altLang="en-US" b="1" dirty="0" smtClean="0">
                <a:ea typeface="微軟正黑體" panose="020B0604030504040204" pitchFamily="34" charset="-120"/>
              </a:rPr>
              <a:t>器官</a:t>
            </a:r>
            <a:r>
              <a:rPr lang="en-US" altLang="zh-TW" b="1" dirty="0" smtClean="0">
                <a:ea typeface="微軟正黑體" panose="020B0604030504040204" pitchFamily="34" charset="-120"/>
              </a:rPr>
              <a:t>/</a:t>
            </a:r>
            <a:r>
              <a:rPr lang="zh-TW" altLang="en-US" b="1" dirty="0" smtClean="0">
                <a:ea typeface="微軟正黑體" panose="020B0604030504040204" pitchFamily="34" charset="-120"/>
              </a:rPr>
              <a:t>腔室</a:t>
            </a:r>
            <a:endParaRPr lang="zh-TW" altLang="en-US"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38</a:t>
            </a:fld>
            <a:endParaRPr lang="en-US" altLang="zh-TW"/>
          </a:p>
        </p:txBody>
      </p:sp>
      <p:graphicFrame>
        <p:nvGraphicFramePr>
          <p:cNvPr id="8" name="表格 7"/>
          <p:cNvGraphicFramePr>
            <a:graphicFrameLocks noGrp="1"/>
          </p:cNvGraphicFramePr>
          <p:nvPr>
            <p:extLst>
              <p:ext uri="{D42A27DB-BD31-4B8C-83A1-F6EECF244321}">
                <p14:modId xmlns:p14="http://schemas.microsoft.com/office/powerpoint/2010/main" val="2463518361"/>
              </p:ext>
            </p:extLst>
          </p:nvPr>
        </p:nvGraphicFramePr>
        <p:xfrm>
          <a:off x="443928" y="2024887"/>
          <a:ext cx="12279399" cy="7345680"/>
        </p:xfrm>
        <a:graphic>
          <a:graphicData uri="http://schemas.openxmlformats.org/drawingml/2006/table">
            <a:tbl>
              <a:tblPr>
                <a:tableStyleId>{E8B1032C-EA38-4F05-BA0D-38AFFFC7BED3}</a:tableStyleId>
              </a:tblPr>
              <a:tblGrid>
                <a:gridCol w="6152815">
                  <a:extLst>
                    <a:ext uri="{9D8B030D-6E8A-4147-A177-3AD203B41FA5}">
                      <a16:colId xmlns:a16="http://schemas.microsoft.com/office/drawing/2014/main" val="20000"/>
                    </a:ext>
                  </a:extLst>
                </a:gridCol>
                <a:gridCol w="6126584">
                  <a:extLst>
                    <a:ext uri="{9D8B030D-6E8A-4147-A177-3AD203B41FA5}">
                      <a16:colId xmlns:a16="http://schemas.microsoft.com/office/drawing/2014/main" val="20001"/>
                    </a:ext>
                  </a:extLst>
                </a:gridCol>
              </a:tblGrid>
              <a:tr h="443359">
                <a:tc>
                  <a:txBody>
                    <a:bodyPr/>
                    <a:lstStyle/>
                    <a:p>
                      <a:pPr indent="0" algn="ctr">
                        <a:lnSpc>
                          <a:spcPct val="100000"/>
                        </a:lnSpc>
                        <a:spcBef>
                          <a:spcPts val="900"/>
                        </a:spcBef>
                        <a:spcAft>
                          <a:spcPts val="0"/>
                        </a:spcAft>
                      </a:pPr>
                      <a:r>
                        <a:rPr lang="zh-TW" altLang="en-US" sz="3200" b="1" kern="100" dirty="0" smtClean="0">
                          <a:solidFill>
                            <a:schemeClr val="bg1"/>
                          </a:solidFill>
                          <a:latin typeface="+mn-lt"/>
                          <a:ea typeface="微軟正黑體" panose="020B0604030504040204" pitchFamily="34" charset="-120"/>
                        </a:rPr>
                        <a:t>舊版</a:t>
                      </a:r>
                      <a:endParaRPr lang="zh-TW" sz="3200" b="1" kern="100" dirty="0">
                        <a:solidFill>
                          <a:schemeClr val="bg1"/>
                        </a:solidFill>
                        <a:latin typeface="+mn-lt"/>
                        <a:ea typeface="微軟正黑體" pitchFamily="34" charset="-120"/>
                        <a:cs typeface="Times New Roman"/>
                      </a:endParaRPr>
                    </a:p>
                  </a:txBody>
                  <a:tcPr marL="92010" marR="9201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pPr marL="0" lvl="0" indent="0" algn="ctr">
                        <a:lnSpc>
                          <a:spcPct val="100000"/>
                        </a:lnSpc>
                        <a:spcBef>
                          <a:spcPts val="900"/>
                        </a:spcBef>
                        <a:spcAft>
                          <a:spcPts val="0"/>
                        </a:spcAft>
                        <a:buFont typeface="+mj-lt"/>
                        <a:buNone/>
                      </a:pPr>
                      <a:r>
                        <a:rPr lang="zh-TW" altLang="en-US" sz="3200" b="1" kern="100" dirty="0" smtClean="0">
                          <a:solidFill>
                            <a:schemeClr val="bg1"/>
                          </a:solidFill>
                          <a:latin typeface="+mn-lt"/>
                          <a:ea typeface="微軟正黑體" panose="020B0604030504040204" pitchFamily="34" charset="-120"/>
                        </a:rPr>
                        <a:t>新版</a:t>
                      </a:r>
                      <a:endParaRPr lang="zh-TW" sz="3200" b="1" kern="100" dirty="0">
                        <a:solidFill>
                          <a:schemeClr val="bg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1039122">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00" dirty="0" smtClean="0">
                          <a:solidFill>
                            <a:schemeClr val="tx1"/>
                          </a:solidFill>
                          <a:latin typeface="+mn-lt"/>
                          <a:ea typeface="微軟正黑體" pitchFamily="34" charset="-120"/>
                          <a:cs typeface="Times New Roman"/>
                        </a:rPr>
                        <a:t>1.</a:t>
                      </a:r>
                      <a:r>
                        <a:rPr lang="zh-TW" altLang="zh-TW" sz="2200" b="0" kern="1200" dirty="0" smtClean="0">
                          <a:solidFill>
                            <a:schemeClr val="tx1"/>
                          </a:solidFill>
                          <a:effectLst/>
                          <a:latin typeface="+mn-lt"/>
                          <a:ea typeface="微軟正黑體" panose="020B0604030504040204" pitchFamily="34" charset="-120"/>
                          <a:cs typeface="+mn-cs"/>
                        </a:rPr>
                        <a:t>如果沒有植入物時，感染發生在手術後</a:t>
                      </a:r>
                      <a:r>
                        <a:rPr lang="en-US" altLang="zh-TW" sz="2200" b="0" kern="1200" dirty="0" smtClean="0">
                          <a:solidFill>
                            <a:schemeClr val="tx1"/>
                          </a:solidFill>
                          <a:effectLst/>
                          <a:latin typeface="+mn-lt"/>
                          <a:ea typeface="微軟正黑體" panose="020B0604030504040204" pitchFamily="34" charset="-120"/>
                          <a:cs typeface="+mn-cs"/>
                        </a:rPr>
                        <a:t>30</a:t>
                      </a:r>
                      <a:r>
                        <a:rPr lang="zh-TW" altLang="zh-TW" sz="2200" b="0" kern="1200" dirty="0" smtClean="0">
                          <a:solidFill>
                            <a:schemeClr val="tx1"/>
                          </a:solidFill>
                          <a:effectLst/>
                          <a:latin typeface="+mn-lt"/>
                          <a:ea typeface="微軟正黑體" panose="020B0604030504040204" pitchFamily="34" charset="-120"/>
                          <a:cs typeface="+mn-cs"/>
                        </a:rPr>
                        <a:t>天內；有植入物時，感染發生在手術後</a:t>
                      </a:r>
                      <a:r>
                        <a:rPr lang="en-US" altLang="zh-TW" sz="2200" b="0" kern="1200" dirty="0" smtClean="0">
                          <a:solidFill>
                            <a:schemeClr val="tx1"/>
                          </a:solidFill>
                          <a:effectLst/>
                          <a:latin typeface="+mn-lt"/>
                          <a:ea typeface="微軟正黑體" panose="020B0604030504040204" pitchFamily="34" charset="-120"/>
                          <a:cs typeface="+mn-cs"/>
                        </a:rPr>
                        <a:t>1</a:t>
                      </a:r>
                      <a:r>
                        <a:rPr lang="zh-TW" altLang="zh-TW" sz="2200" b="0" kern="1200" dirty="0" smtClean="0">
                          <a:solidFill>
                            <a:schemeClr val="tx1"/>
                          </a:solidFill>
                          <a:effectLst/>
                          <a:latin typeface="+mn-lt"/>
                          <a:ea typeface="微軟正黑體" panose="020B0604030504040204" pitchFamily="34" charset="-120"/>
                          <a:cs typeface="+mn-cs"/>
                        </a:rPr>
                        <a:t>年內；且感染與該手術有關；且</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200" dirty="0" smtClean="0">
                          <a:solidFill>
                            <a:schemeClr val="tx1"/>
                          </a:solidFill>
                          <a:latin typeface="+mn-lt"/>
                          <a:ea typeface="微軟正黑體" pitchFamily="34" charset="-120"/>
                          <a:cs typeface="+mn-cs"/>
                        </a:rPr>
                        <a:t>1.</a:t>
                      </a:r>
                      <a:r>
                        <a:rPr lang="zh-TW" altLang="en-US" sz="2200" b="0" kern="1200" dirty="0" smtClean="0">
                          <a:solidFill>
                            <a:schemeClr val="tx1"/>
                          </a:solidFill>
                          <a:latin typeface="+mn-lt"/>
                          <a:ea typeface="微軟正黑體" pitchFamily="34" charset="-120"/>
                          <a:cs typeface="+mn-cs"/>
                        </a:rPr>
                        <a:t>病人接受任</a:t>
                      </a:r>
                      <a:r>
                        <a:rPr lang="en-US" altLang="zh-TW" sz="2200" b="0" kern="1200" dirty="0" smtClean="0">
                          <a:solidFill>
                            <a:schemeClr val="tx1"/>
                          </a:solidFill>
                          <a:latin typeface="+mn-lt"/>
                          <a:ea typeface="微軟正黑體" pitchFamily="34" charset="-120"/>
                          <a:cs typeface="+mn-cs"/>
                        </a:rPr>
                        <a:t>1</a:t>
                      </a:r>
                      <a:r>
                        <a:rPr lang="zh-TW" altLang="en-US" sz="2200" b="0" kern="1200" dirty="0" smtClean="0">
                          <a:solidFill>
                            <a:schemeClr val="tx1"/>
                          </a:solidFill>
                          <a:latin typeface="+mn-lt"/>
                          <a:ea typeface="微軟正黑體" pitchFamily="34" charset="-120"/>
                          <a:cs typeface="+mn-cs"/>
                        </a:rPr>
                        <a:t>項手術</a:t>
                      </a:r>
                      <a:r>
                        <a:rPr lang="en-US" altLang="zh-TW" sz="2200" b="0" kern="1200" dirty="0" smtClean="0">
                          <a:solidFill>
                            <a:schemeClr val="tx1"/>
                          </a:solidFill>
                          <a:latin typeface="+mn-lt"/>
                          <a:ea typeface="微軟正黑體" pitchFamily="34" charset="-120"/>
                          <a:cs typeface="+mn-cs"/>
                        </a:rPr>
                        <a:t> (</a:t>
                      </a:r>
                      <a:r>
                        <a:rPr lang="zh-TW" altLang="en-US" sz="2200" b="0" kern="1200" dirty="0" smtClean="0">
                          <a:solidFill>
                            <a:schemeClr val="tx1"/>
                          </a:solidFill>
                          <a:latin typeface="+mn-lt"/>
                          <a:ea typeface="微軟正黑體" pitchFamily="34" charset="-120"/>
                          <a:cs typeface="+mn-cs"/>
                        </a:rPr>
                        <a:t>第</a:t>
                      </a:r>
                      <a:r>
                        <a:rPr lang="en-US" altLang="zh-TW" sz="2200" b="0" kern="1200" dirty="0" smtClean="0">
                          <a:solidFill>
                            <a:schemeClr val="tx1"/>
                          </a:solidFill>
                          <a:latin typeface="+mn-lt"/>
                          <a:ea typeface="微軟正黑體" pitchFamily="34" charset="-120"/>
                          <a:cs typeface="+mn-cs"/>
                        </a:rPr>
                        <a:t>1</a:t>
                      </a:r>
                      <a:r>
                        <a:rPr lang="zh-TW" altLang="en-US" sz="2200" b="0" kern="1200" dirty="0" smtClean="0">
                          <a:solidFill>
                            <a:schemeClr val="tx1"/>
                          </a:solidFill>
                          <a:latin typeface="+mn-lt"/>
                          <a:ea typeface="微軟正黑體" pitchFamily="34" charset="-120"/>
                          <a:cs typeface="+mn-cs"/>
                        </a:rPr>
                        <a:t>天</a:t>
                      </a:r>
                      <a:r>
                        <a:rPr lang="en-US" altLang="zh-TW" sz="2200" b="0" kern="1200" dirty="0" smtClean="0">
                          <a:solidFill>
                            <a:schemeClr val="tx1"/>
                          </a:solidFill>
                          <a:latin typeface="+mn-lt"/>
                          <a:ea typeface="微軟正黑體" pitchFamily="34" charset="-120"/>
                          <a:cs typeface="+mn-cs"/>
                        </a:rPr>
                        <a:t> = </a:t>
                      </a:r>
                      <a:r>
                        <a:rPr lang="zh-TW" altLang="en-US" sz="2200" b="0" kern="1200" dirty="0" smtClean="0">
                          <a:solidFill>
                            <a:schemeClr val="tx1"/>
                          </a:solidFill>
                          <a:latin typeface="+mn-lt"/>
                          <a:ea typeface="微軟正黑體" pitchFamily="34" charset="-120"/>
                          <a:cs typeface="+mn-cs"/>
                        </a:rPr>
                        <a:t>手術當日</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，且沒有植入物者感染發生在手術</a:t>
                      </a:r>
                      <a:r>
                        <a:rPr lang="en-US" altLang="zh-TW" sz="2200" b="0" kern="1200" dirty="0" smtClean="0">
                          <a:solidFill>
                            <a:schemeClr val="tx1"/>
                          </a:solidFill>
                          <a:latin typeface="+mn-lt"/>
                          <a:ea typeface="微軟正黑體" pitchFamily="34" charset="-120"/>
                          <a:cs typeface="+mn-cs"/>
                        </a:rPr>
                        <a:t>30</a:t>
                      </a:r>
                      <a:r>
                        <a:rPr lang="zh-TW" altLang="en-US" sz="2200" b="0" kern="1200" dirty="0" smtClean="0">
                          <a:solidFill>
                            <a:schemeClr val="tx1"/>
                          </a:solidFill>
                          <a:latin typeface="+mn-lt"/>
                          <a:ea typeface="微軟正黑體" pitchFamily="34" charset="-120"/>
                          <a:cs typeface="+mn-cs"/>
                        </a:rPr>
                        <a:t>天內或有植入物者感染發生在</a:t>
                      </a:r>
                      <a:r>
                        <a:rPr lang="zh-TW" altLang="en-US" sz="2200" b="1" kern="1200" dirty="0" smtClean="0">
                          <a:solidFill>
                            <a:srgbClr val="0000FF"/>
                          </a:solidFill>
                          <a:latin typeface="+mn-lt"/>
                          <a:ea typeface="微軟正黑體" pitchFamily="34" charset="-120"/>
                          <a:cs typeface="+mn-cs"/>
                        </a:rPr>
                        <a:t>手術</a:t>
                      </a:r>
                      <a:r>
                        <a:rPr lang="en-US" altLang="zh-TW" sz="2200" b="1" kern="1200" dirty="0" smtClean="0">
                          <a:solidFill>
                            <a:srgbClr val="0000FF"/>
                          </a:solidFill>
                          <a:latin typeface="+mn-lt"/>
                          <a:ea typeface="微軟正黑體" pitchFamily="34" charset="-120"/>
                          <a:cs typeface="+mn-cs"/>
                        </a:rPr>
                        <a:t>90</a:t>
                      </a:r>
                      <a:r>
                        <a:rPr lang="zh-TW" altLang="en-US" sz="2200" b="1" kern="1200" dirty="0" smtClean="0">
                          <a:solidFill>
                            <a:srgbClr val="0000FF"/>
                          </a:solidFill>
                          <a:latin typeface="+mn-lt"/>
                          <a:ea typeface="微軟正黑體" pitchFamily="34" charset="-120"/>
                          <a:cs typeface="+mn-cs"/>
                        </a:rPr>
                        <a:t>天</a:t>
                      </a:r>
                      <a:r>
                        <a:rPr lang="zh-TW" altLang="en-US" sz="2200" b="0" kern="1200" dirty="0" smtClean="0">
                          <a:solidFill>
                            <a:schemeClr val="tx1"/>
                          </a:solidFill>
                          <a:latin typeface="+mn-lt"/>
                          <a:ea typeface="微軟正黑體" pitchFamily="34" charset="-120"/>
                          <a:cs typeface="+mn-cs"/>
                        </a:rPr>
                        <a:t>內；且</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1039122">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00" dirty="0" smtClean="0">
                          <a:solidFill>
                            <a:schemeClr val="tx1"/>
                          </a:solidFill>
                          <a:latin typeface="+mn-lt"/>
                          <a:ea typeface="微軟正黑體" pitchFamily="34" charset="-120"/>
                          <a:cs typeface="Times New Roman"/>
                        </a:rPr>
                        <a:t>2.</a:t>
                      </a:r>
                      <a:r>
                        <a:rPr lang="zh-TW" altLang="zh-TW" sz="2200" b="0" kern="1200" dirty="0" smtClean="0">
                          <a:solidFill>
                            <a:schemeClr val="tx1"/>
                          </a:solidFill>
                          <a:effectLst/>
                          <a:latin typeface="+mn-lt"/>
                          <a:ea typeface="微軟正黑體" panose="020B0604030504040204" pitchFamily="34" charset="-120"/>
                          <a:cs typeface="+mn-cs"/>
                        </a:rPr>
                        <a:t>感染範圍包括</a:t>
                      </a:r>
                      <a:r>
                        <a:rPr lang="zh-TW" altLang="en-US" sz="2200" b="0" kern="1200" dirty="0" smtClean="0">
                          <a:solidFill>
                            <a:schemeClr val="tx1"/>
                          </a:solidFill>
                          <a:effectLst/>
                          <a:latin typeface="+mn-lt"/>
                          <a:ea typeface="微軟正黑體" panose="020B0604030504040204" pitchFamily="34" charset="-120"/>
                          <a:cs typeface="+mn-cs"/>
                        </a:rPr>
                        <a:t>任何經由外科手術打開或者處理過的身體結構</a:t>
                      </a:r>
                      <a:r>
                        <a:rPr lang="en-US" altLang="zh-TW" sz="2200" b="0" kern="1200" dirty="0" smtClean="0">
                          <a:solidFill>
                            <a:schemeClr val="tx1"/>
                          </a:solidFill>
                          <a:effectLst/>
                          <a:latin typeface="+mn-lt"/>
                          <a:ea typeface="微軟正黑體" panose="020B0604030504040204" pitchFamily="34" charset="-120"/>
                          <a:cs typeface="+mn-cs"/>
                        </a:rPr>
                        <a:t>(</a:t>
                      </a:r>
                      <a:r>
                        <a:rPr lang="zh-TW" altLang="en-US" sz="2200" b="0" kern="1200" dirty="0" smtClean="0">
                          <a:solidFill>
                            <a:schemeClr val="tx1"/>
                          </a:solidFill>
                          <a:effectLst/>
                          <a:latin typeface="+mn-lt"/>
                          <a:ea typeface="微軟正黑體" panose="020B0604030504040204" pitchFamily="34" charset="-120"/>
                          <a:cs typeface="+mn-cs"/>
                        </a:rPr>
                        <a:t>皮膚切口、筋膜及肌肉層除外、</a:t>
                      </a:r>
                      <a:r>
                        <a:rPr lang="zh-TW" altLang="zh-TW" sz="2200" b="0" kern="1200" dirty="0" smtClean="0">
                          <a:solidFill>
                            <a:schemeClr val="tx1"/>
                          </a:solidFill>
                          <a:effectLst/>
                          <a:latin typeface="+mn-lt"/>
                          <a:ea typeface="微軟正黑體" panose="020B0604030504040204" pitchFamily="34" charset="-120"/>
                          <a:cs typeface="+mn-cs"/>
                        </a:rPr>
                        <a:t>；且</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00" dirty="0" smtClean="0">
                          <a:solidFill>
                            <a:schemeClr val="tx1"/>
                          </a:solidFill>
                          <a:latin typeface="+mn-lt"/>
                          <a:ea typeface="微軟正黑體" pitchFamily="34" charset="-120"/>
                          <a:cs typeface="Times New Roman"/>
                        </a:rPr>
                        <a:t>2.</a:t>
                      </a:r>
                      <a:r>
                        <a:rPr lang="zh-TW" altLang="en-US" sz="2200" b="0" kern="1200" dirty="0" smtClean="0">
                          <a:solidFill>
                            <a:schemeClr val="tx1"/>
                          </a:solidFill>
                          <a:latin typeface="+mn-lt"/>
                          <a:ea typeface="微軟正黑體" pitchFamily="34" charset="-120"/>
                          <a:cs typeface="+mn-cs"/>
                        </a:rPr>
                        <a:t>感染範圍包括經由手術切開或處理的身體部位中，任何比筋膜</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肌肉層更深層的位置；且</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346374">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00" dirty="0" smtClean="0">
                          <a:solidFill>
                            <a:schemeClr val="tx1"/>
                          </a:solidFill>
                          <a:latin typeface="+mn-lt"/>
                          <a:ea typeface="微軟正黑體" pitchFamily="34" charset="-120"/>
                          <a:cs typeface="Times New Roman"/>
                        </a:rPr>
                        <a:t>3.</a:t>
                      </a:r>
                      <a:r>
                        <a:rPr lang="zh-TW" altLang="en-US" sz="2200" b="0" kern="1200" dirty="0" smtClean="0">
                          <a:solidFill>
                            <a:schemeClr val="tx1"/>
                          </a:solidFill>
                          <a:effectLst/>
                          <a:latin typeface="+mn-lt"/>
                          <a:ea typeface="微軟正黑體" panose="020B0604030504040204" pitchFamily="34" charset="-120"/>
                          <a:cs typeface="+mn-cs"/>
                        </a:rPr>
                        <a:t>具</a:t>
                      </a:r>
                      <a:r>
                        <a:rPr lang="zh-TW" altLang="zh-TW" sz="2200" b="0" kern="1200" dirty="0" smtClean="0">
                          <a:solidFill>
                            <a:schemeClr val="tx1"/>
                          </a:solidFill>
                          <a:effectLst/>
                          <a:latin typeface="+mn-lt"/>
                          <a:ea typeface="微軟正黑體" panose="020B0604030504040204" pitchFamily="34" charset="-120"/>
                          <a:cs typeface="+mn-cs"/>
                        </a:rPr>
                        <a:t>有下</a:t>
                      </a:r>
                      <a:r>
                        <a:rPr lang="zh-TW" altLang="en-US" sz="2200" b="0" kern="1200" dirty="0" smtClean="0">
                          <a:solidFill>
                            <a:schemeClr val="tx1"/>
                          </a:solidFill>
                          <a:effectLst/>
                          <a:latin typeface="+mn-lt"/>
                          <a:ea typeface="微軟正黑體" panose="020B0604030504040204" pitchFamily="34" charset="-120"/>
                          <a:cs typeface="+mn-cs"/>
                        </a:rPr>
                        <a:t>列</a:t>
                      </a:r>
                      <a:r>
                        <a:rPr lang="zh-TW" altLang="zh-TW" sz="2200" b="0" kern="1200" dirty="0" smtClean="0">
                          <a:solidFill>
                            <a:schemeClr val="tx1"/>
                          </a:solidFill>
                          <a:effectLst/>
                          <a:latin typeface="+mn-lt"/>
                          <a:ea typeface="微軟正黑體" panose="020B0604030504040204" pitchFamily="34" charset="-120"/>
                          <a:cs typeface="+mn-cs"/>
                        </a:rPr>
                        <a:t>任一項</a:t>
                      </a:r>
                      <a:r>
                        <a:rPr lang="zh-TW" altLang="en-US" sz="2200" b="0" kern="1200" dirty="0" smtClean="0">
                          <a:solidFill>
                            <a:schemeClr val="tx1"/>
                          </a:solidFill>
                          <a:effectLst/>
                          <a:latin typeface="+mn-lt"/>
                          <a:ea typeface="微軟正黑體" panose="020B0604030504040204" pitchFamily="34" charset="-120"/>
                          <a:cs typeface="+mn-cs"/>
                        </a:rPr>
                        <a:t>者</a:t>
                      </a:r>
                      <a:r>
                        <a:rPr lang="zh-TW" altLang="zh-TW" sz="2200" b="0" kern="1200" dirty="0" smtClean="0">
                          <a:solidFill>
                            <a:schemeClr val="tx1"/>
                          </a:solidFill>
                          <a:effectLst/>
                          <a:latin typeface="+mn-lt"/>
                          <a:ea typeface="微軟正黑體" panose="020B0604030504040204" pitchFamily="34" charset="-120"/>
                          <a:cs typeface="+mn-cs"/>
                        </a:rPr>
                        <a:t>：</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00" dirty="0" smtClean="0">
                          <a:solidFill>
                            <a:schemeClr val="tx1"/>
                          </a:solidFill>
                          <a:latin typeface="+mn-lt"/>
                          <a:ea typeface="微軟正黑體" pitchFamily="34" charset="-120"/>
                          <a:cs typeface="Times New Roman"/>
                        </a:rPr>
                        <a:t>3.</a:t>
                      </a:r>
                      <a:r>
                        <a:rPr lang="zh-TW" altLang="en-US" sz="2200" b="0" kern="1200" dirty="0" smtClean="0">
                          <a:solidFill>
                            <a:schemeClr val="tx1"/>
                          </a:solidFill>
                          <a:latin typeface="+mn-lt"/>
                          <a:ea typeface="微軟正黑體" pitchFamily="34" charset="-120"/>
                          <a:cs typeface="+mn-cs"/>
                        </a:rPr>
                        <a:t>病人至少符合有下述任</a:t>
                      </a:r>
                      <a:r>
                        <a:rPr lang="en-US" altLang="zh-TW" sz="2200" b="0" kern="1200" dirty="0" smtClean="0">
                          <a:solidFill>
                            <a:schemeClr val="tx1"/>
                          </a:solidFill>
                          <a:latin typeface="+mn-lt"/>
                          <a:ea typeface="微軟正黑體" pitchFamily="34" charset="-120"/>
                          <a:cs typeface="+mn-cs"/>
                        </a:rPr>
                        <a:t>1</a:t>
                      </a:r>
                      <a:r>
                        <a:rPr lang="zh-TW" altLang="en-US" sz="2200" b="0" kern="1200" dirty="0" smtClean="0">
                          <a:solidFill>
                            <a:schemeClr val="tx1"/>
                          </a:solidFill>
                          <a:latin typeface="+mn-lt"/>
                          <a:ea typeface="微軟正黑體" pitchFamily="34" charset="-120"/>
                          <a:cs typeface="+mn-cs"/>
                        </a:rPr>
                        <a:t>項；且</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1039122">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200" dirty="0" smtClean="0">
                          <a:solidFill>
                            <a:schemeClr val="tx1"/>
                          </a:solidFill>
                          <a:effectLst/>
                          <a:latin typeface="+mn-lt"/>
                          <a:ea typeface="微軟正黑體" panose="020B0604030504040204" pitchFamily="34" charset="-120"/>
                          <a:cs typeface="+mn-cs"/>
                        </a:rPr>
                        <a:t>(1)</a:t>
                      </a:r>
                      <a:r>
                        <a:rPr lang="zh-TW" altLang="en-US" sz="2200" b="0" kern="1200" dirty="0" smtClean="0">
                          <a:solidFill>
                            <a:schemeClr val="tx1"/>
                          </a:solidFill>
                          <a:effectLst/>
                          <a:latin typeface="+mn-lt"/>
                          <a:ea typeface="微軟正黑體" panose="020B0604030504040204" pitchFamily="34" charset="-120"/>
                          <a:cs typeface="+mn-cs"/>
                        </a:rPr>
                        <a:t>經由貫穿皮膚的切口置入該器官</a:t>
                      </a:r>
                      <a:r>
                        <a:rPr lang="en-US" altLang="zh-TW" sz="2200" b="0" kern="1200" dirty="0" smtClean="0">
                          <a:solidFill>
                            <a:schemeClr val="tx1"/>
                          </a:solidFill>
                          <a:effectLst/>
                          <a:latin typeface="+mn-lt"/>
                          <a:ea typeface="微軟正黑體" panose="020B0604030504040204" pitchFamily="34" charset="-120"/>
                          <a:cs typeface="+mn-cs"/>
                        </a:rPr>
                        <a:t>/</a:t>
                      </a:r>
                      <a:r>
                        <a:rPr lang="zh-TW" altLang="en-US" sz="2200" b="0" kern="1200" dirty="0" smtClean="0">
                          <a:solidFill>
                            <a:schemeClr val="tx1"/>
                          </a:solidFill>
                          <a:effectLst/>
                          <a:latin typeface="+mn-lt"/>
                          <a:ea typeface="微軟正黑體" panose="020B0604030504040204" pitchFamily="34" charset="-120"/>
                          <a:cs typeface="+mn-cs"/>
                        </a:rPr>
                        <a:t>腔室內的引流導管，引流出膿性引流物者</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342900" marR="0" lvl="0" indent="-342900" algn="l" defTabSz="914400" rtl="0" eaLnBrk="1" fontAlgn="auto" latinLnBrk="0" hangingPunct="1">
                        <a:lnSpc>
                          <a:spcPts val="3000"/>
                        </a:lnSpc>
                        <a:spcBef>
                          <a:spcPts val="900"/>
                        </a:spcBef>
                        <a:spcAft>
                          <a:spcPts val="0"/>
                        </a:spcAft>
                        <a:buClrTx/>
                        <a:buSzTx/>
                        <a:buFont typeface="+mj-lt"/>
                        <a:buAutoNum type="arabicParenBoth"/>
                        <a:tabLst/>
                        <a:defRPr/>
                      </a:pPr>
                      <a:r>
                        <a:rPr lang="zh-TW" altLang="en-US" sz="2200" b="0" kern="1200" dirty="0" smtClean="0">
                          <a:solidFill>
                            <a:schemeClr val="tx1"/>
                          </a:solidFill>
                          <a:latin typeface="+mn-lt"/>
                          <a:ea typeface="微軟正黑體" pitchFamily="34" charset="-120"/>
                          <a:cs typeface="+mn-cs"/>
                        </a:rPr>
                        <a:t>經由器官</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腔室引流出膿性引流物者</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如：密閉式抽吸引流系統、開放式引流、</a:t>
                      </a:r>
                      <a:r>
                        <a:rPr lang="en-US" altLang="zh-TW" sz="2200" b="0" kern="1200" dirty="0" smtClean="0">
                          <a:solidFill>
                            <a:schemeClr val="tx1"/>
                          </a:solidFill>
                          <a:latin typeface="+mn-lt"/>
                          <a:ea typeface="微軟正黑體" pitchFamily="34" charset="-120"/>
                          <a:cs typeface="+mn-cs"/>
                        </a:rPr>
                        <a:t>T</a:t>
                      </a:r>
                      <a:r>
                        <a:rPr lang="zh-TW" altLang="en-US" sz="2200" b="0" kern="1200" dirty="0" smtClean="0">
                          <a:solidFill>
                            <a:schemeClr val="tx1"/>
                          </a:solidFill>
                          <a:latin typeface="+mn-lt"/>
                          <a:ea typeface="微軟正黑體" pitchFamily="34" charset="-120"/>
                          <a:cs typeface="+mn-cs"/>
                        </a:rPr>
                        <a:t>管引流、電腦斷層掃描引流等</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1039122">
                <a:tc>
                  <a:txBody>
                    <a:bodyPr/>
                    <a:lstStyle/>
                    <a:p>
                      <a:pPr indent="0" algn="l">
                        <a:lnSpc>
                          <a:spcPts val="3000"/>
                        </a:lnSpc>
                        <a:spcBef>
                          <a:spcPts val="900"/>
                        </a:spcBef>
                        <a:spcAft>
                          <a:spcPts val="0"/>
                        </a:spcAft>
                      </a:pPr>
                      <a:r>
                        <a:rPr lang="en-US" altLang="zh-TW" sz="2200" b="0" kern="100" dirty="0" smtClean="0">
                          <a:solidFill>
                            <a:schemeClr val="tx1"/>
                          </a:solidFill>
                          <a:latin typeface="+mn-lt"/>
                          <a:ea typeface="微軟正黑體" pitchFamily="34" charset="-120"/>
                          <a:cs typeface="Times New Roman"/>
                        </a:rPr>
                        <a:t>(2)</a:t>
                      </a:r>
                      <a:r>
                        <a:rPr lang="zh-TW" altLang="en-US" sz="2200" b="0" kern="1200" dirty="0" smtClean="0">
                          <a:solidFill>
                            <a:schemeClr val="tx1"/>
                          </a:solidFill>
                          <a:effectLst/>
                          <a:latin typeface="+mn-lt"/>
                          <a:ea typeface="微軟正黑體" panose="020B0604030504040204" pitchFamily="34" charset="-120"/>
                          <a:cs typeface="+mn-cs"/>
                        </a:rPr>
                        <a:t>以無菌方法由該器官</a:t>
                      </a:r>
                      <a:r>
                        <a:rPr lang="en-US" altLang="zh-TW" sz="2200" b="0" kern="1200" dirty="0" smtClean="0">
                          <a:solidFill>
                            <a:schemeClr val="tx1"/>
                          </a:solidFill>
                          <a:effectLst/>
                          <a:latin typeface="+mn-lt"/>
                          <a:ea typeface="微軟正黑體" panose="020B0604030504040204" pitchFamily="34" charset="-120"/>
                          <a:cs typeface="+mn-cs"/>
                        </a:rPr>
                        <a:t>/</a:t>
                      </a:r>
                      <a:r>
                        <a:rPr lang="zh-TW" altLang="en-US" sz="2200" b="0" kern="1200" dirty="0" smtClean="0">
                          <a:solidFill>
                            <a:schemeClr val="tx1"/>
                          </a:solidFill>
                          <a:effectLst/>
                          <a:latin typeface="+mn-lt"/>
                          <a:ea typeface="微軟正黑體" panose="020B0604030504040204" pitchFamily="34" charset="-120"/>
                          <a:cs typeface="+mn-cs"/>
                        </a:rPr>
                        <a:t>腔室取得之體液或組織，經培養出微生物者</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200" dirty="0" smtClean="0">
                          <a:solidFill>
                            <a:schemeClr val="tx1"/>
                          </a:solidFill>
                          <a:latin typeface="+mn-lt"/>
                          <a:ea typeface="微軟正黑體" pitchFamily="34" charset="-120"/>
                          <a:cs typeface="+mn-cs"/>
                        </a:rPr>
                        <a:t>(2)</a:t>
                      </a:r>
                      <a:r>
                        <a:rPr lang="zh-TW" altLang="en-US" sz="2200" b="0" kern="1200" dirty="0" smtClean="0">
                          <a:solidFill>
                            <a:schemeClr val="tx1"/>
                          </a:solidFill>
                          <a:latin typeface="+mn-lt"/>
                          <a:ea typeface="微軟正黑體" pitchFamily="34" charset="-120"/>
                          <a:cs typeface="+mn-cs"/>
                        </a:rPr>
                        <a:t>基於臨床診斷或治療的目的，以無菌技術由器  </a:t>
                      </a:r>
                      <a:r>
                        <a:rPr lang="en-US" altLang="zh-TW" sz="2200" b="0" kern="1200" dirty="0" smtClean="0">
                          <a:solidFill>
                            <a:schemeClr val="tx1"/>
                          </a:solidFill>
                          <a:latin typeface="+mn-lt"/>
                          <a:ea typeface="微軟正黑體" pitchFamily="34" charset="-120"/>
                          <a:cs typeface="+mn-cs"/>
                        </a:rPr>
                        <a:t/>
                      </a:r>
                      <a:br>
                        <a:rPr lang="en-US" altLang="zh-TW" sz="2200" b="0" kern="1200" dirty="0" smtClean="0">
                          <a:solidFill>
                            <a:schemeClr val="tx1"/>
                          </a:solidFill>
                          <a:latin typeface="+mn-lt"/>
                          <a:ea typeface="微軟正黑體" pitchFamily="34" charset="-120"/>
                          <a:cs typeface="+mn-cs"/>
                        </a:rPr>
                      </a:br>
                      <a:r>
                        <a:rPr lang="zh-TW" altLang="en-US" sz="2200" b="0" kern="1200" dirty="0" smtClean="0">
                          <a:solidFill>
                            <a:schemeClr val="tx1"/>
                          </a:solidFill>
                          <a:latin typeface="+mn-lt"/>
                          <a:ea typeface="微軟正黑體" pitchFamily="34" charset="-120"/>
                          <a:cs typeface="+mn-cs"/>
                        </a:rPr>
                        <a:t>     官</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腔室取得之體液或組織，經培養或其他非</a:t>
                      </a:r>
                      <a:r>
                        <a:rPr lang="en-US" altLang="zh-TW" sz="2200" b="0" kern="1200" dirty="0" smtClean="0">
                          <a:solidFill>
                            <a:schemeClr val="tx1"/>
                          </a:solidFill>
                          <a:latin typeface="+mn-lt"/>
                          <a:ea typeface="微軟正黑體" pitchFamily="34" charset="-120"/>
                          <a:cs typeface="+mn-cs"/>
                        </a:rPr>
                        <a:t/>
                      </a:r>
                      <a:br>
                        <a:rPr lang="en-US" altLang="zh-TW" sz="2200" b="0" kern="1200" dirty="0" smtClean="0">
                          <a:solidFill>
                            <a:schemeClr val="tx1"/>
                          </a:solidFill>
                          <a:latin typeface="+mn-lt"/>
                          <a:ea typeface="微軟正黑體" pitchFamily="34" charset="-120"/>
                          <a:cs typeface="+mn-cs"/>
                        </a:rPr>
                      </a:br>
                      <a:r>
                        <a:rPr lang="zh-TW" altLang="en-US" sz="2200" b="0" kern="1200" dirty="0" smtClean="0">
                          <a:solidFill>
                            <a:schemeClr val="tx1"/>
                          </a:solidFill>
                          <a:latin typeface="+mn-lt"/>
                          <a:ea typeface="微軟正黑體" pitchFamily="34" charset="-120"/>
                          <a:cs typeface="+mn-cs"/>
                        </a:rPr>
                        <a:t>     培養的微生物檢驗方法檢出微生物者；</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1039122">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00" dirty="0" smtClean="0">
                          <a:solidFill>
                            <a:schemeClr val="tx1"/>
                          </a:solidFill>
                          <a:latin typeface="+mn-lt"/>
                          <a:ea typeface="微軟正黑體" pitchFamily="34" charset="-120"/>
                          <a:cs typeface="Times New Roman"/>
                        </a:rPr>
                        <a:t>(3)</a:t>
                      </a:r>
                      <a:r>
                        <a:rPr lang="zh-TW" altLang="zh-TW" sz="2200" b="0" kern="1200" dirty="0" smtClean="0">
                          <a:solidFill>
                            <a:schemeClr val="tx1"/>
                          </a:solidFill>
                          <a:effectLst/>
                          <a:latin typeface="+mn-lt"/>
                          <a:ea typeface="微軟正黑體" panose="020B0604030504040204" pitchFamily="34" charset="-120"/>
                          <a:cs typeface="+mn-cs"/>
                        </a:rPr>
                        <a:t>經由醫師直接檢視、再次手術、病理組織切片或者放射線影像學之檢查，發現</a:t>
                      </a:r>
                      <a:r>
                        <a:rPr lang="zh-TW" altLang="en-US" sz="2200" b="0" kern="1200" dirty="0" smtClean="0">
                          <a:solidFill>
                            <a:schemeClr val="tx1"/>
                          </a:solidFill>
                          <a:effectLst/>
                          <a:latin typeface="+mn-lt"/>
                          <a:ea typeface="微軟正黑體" panose="020B0604030504040204" pitchFamily="34" charset="-120"/>
                          <a:cs typeface="+mn-cs"/>
                        </a:rPr>
                        <a:t>該器官</a:t>
                      </a:r>
                      <a:r>
                        <a:rPr lang="en-US" altLang="zh-TW" sz="2200" b="0" kern="1200" dirty="0" smtClean="0">
                          <a:solidFill>
                            <a:schemeClr val="tx1"/>
                          </a:solidFill>
                          <a:effectLst/>
                          <a:latin typeface="+mn-lt"/>
                          <a:ea typeface="微軟正黑體" panose="020B0604030504040204" pitchFamily="34" charset="-120"/>
                          <a:cs typeface="+mn-cs"/>
                        </a:rPr>
                        <a:t>/</a:t>
                      </a:r>
                      <a:r>
                        <a:rPr lang="zh-TW" altLang="en-US" sz="2200" b="0" kern="1200" dirty="0" smtClean="0">
                          <a:solidFill>
                            <a:schemeClr val="tx1"/>
                          </a:solidFill>
                          <a:effectLst/>
                          <a:latin typeface="+mn-lt"/>
                          <a:ea typeface="微軟正黑體" panose="020B0604030504040204" pitchFamily="34" charset="-120"/>
                          <a:cs typeface="+mn-cs"/>
                        </a:rPr>
                        <a:t>腔室</a:t>
                      </a:r>
                      <a:r>
                        <a:rPr lang="zh-TW" altLang="zh-TW" sz="2200" b="0" kern="1200" dirty="0" smtClean="0">
                          <a:solidFill>
                            <a:schemeClr val="tx1"/>
                          </a:solidFill>
                          <a:effectLst/>
                          <a:latin typeface="+mn-lt"/>
                          <a:ea typeface="微軟正黑體" panose="020B0604030504040204" pitchFamily="34" charset="-120"/>
                          <a:cs typeface="+mn-cs"/>
                        </a:rPr>
                        <a:t>有膿瘍或其他感染之證據者</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200" dirty="0" smtClean="0">
                          <a:solidFill>
                            <a:schemeClr val="tx1"/>
                          </a:solidFill>
                          <a:latin typeface="+mn-lt"/>
                          <a:ea typeface="微軟正黑體" pitchFamily="34" charset="-120"/>
                          <a:cs typeface="+mn-cs"/>
                        </a:rPr>
                        <a:t>(3)</a:t>
                      </a:r>
                      <a:r>
                        <a:rPr lang="zh-TW" altLang="en-US" sz="2200" b="0" kern="1200" dirty="0" smtClean="0">
                          <a:solidFill>
                            <a:schemeClr val="tx1"/>
                          </a:solidFill>
                          <a:latin typeface="+mn-lt"/>
                          <a:ea typeface="微軟正黑體" pitchFamily="34" charset="-120"/>
                          <a:cs typeface="+mn-cs"/>
                        </a:rPr>
                        <a:t>經由大體解剖、病理組織檢查或者影像學檢查，</a:t>
                      </a:r>
                      <a:r>
                        <a:rPr lang="en-US" altLang="zh-TW" sz="2200" b="0" kern="1200" dirty="0" smtClean="0">
                          <a:solidFill>
                            <a:schemeClr val="tx1"/>
                          </a:solidFill>
                          <a:latin typeface="+mn-lt"/>
                          <a:ea typeface="微軟正黑體" pitchFamily="34" charset="-120"/>
                          <a:cs typeface="+mn-cs"/>
                        </a:rPr>
                        <a:t/>
                      </a:r>
                      <a:br>
                        <a:rPr lang="en-US" altLang="zh-TW" sz="2200" b="0" kern="1200" dirty="0" smtClean="0">
                          <a:solidFill>
                            <a:schemeClr val="tx1"/>
                          </a:solidFill>
                          <a:latin typeface="+mn-lt"/>
                          <a:ea typeface="微軟正黑體" pitchFamily="34" charset="-120"/>
                          <a:cs typeface="+mn-cs"/>
                        </a:rPr>
                      </a:br>
                      <a:r>
                        <a:rPr lang="zh-TW" altLang="en-US" sz="2200" b="0" kern="1200" dirty="0" smtClean="0">
                          <a:solidFill>
                            <a:schemeClr val="tx1"/>
                          </a:solidFill>
                          <a:latin typeface="+mn-lt"/>
                          <a:ea typeface="微軟正黑體" pitchFamily="34" charset="-120"/>
                          <a:cs typeface="+mn-cs"/>
                        </a:rPr>
                        <a:t>    發現該器官</a:t>
                      </a:r>
                      <a:r>
                        <a:rPr lang="en-US" altLang="zh-TW" sz="2200" b="0" kern="1200" dirty="0" smtClean="0">
                          <a:solidFill>
                            <a:schemeClr val="tx1"/>
                          </a:solidFill>
                          <a:latin typeface="+mn-lt"/>
                          <a:ea typeface="微軟正黑體" pitchFamily="34" charset="-120"/>
                          <a:cs typeface="+mn-cs"/>
                        </a:rPr>
                        <a:t>/</a:t>
                      </a:r>
                      <a:r>
                        <a:rPr lang="zh-TW" altLang="en-US" sz="2200" b="0" kern="1200" dirty="0" smtClean="0">
                          <a:solidFill>
                            <a:schemeClr val="tx1"/>
                          </a:solidFill>
                          <a:latin typeface="+mn-lt"/>
                          <a:ea typeface="微軟正黑體" pitchFamily="34" charset="-120"/>
                          <a:cs typeface="+mn-cs"/>
                        </a:rPr>
                        <a:t>腔室有膿瘍或其他感染證據者。</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692748">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0" kern="1200" dirty="0" smtClean="0">
                          <a:solidFill>
                            <a:schemeClr val="tx1"/>
                          </a:solidFill>
                          <a:effectLst/>
                          <a:latin typeface="+mn-lt"/>
                          <a:ea typeface="微軟正黑體" panose="020B0604030504040204" pitchFamily="34" charset="-120"/>
                          <a:cs typeface="+mn-cs"/>
                        </a:rPr>
                        <a:t>(4)</a:t>
                      </a:r>
                      <a:r>
                        <a:rPr lang="zh-TW" altLang="zh-TW" sz="2200" b="0" kern="1200" dirty="0" smtClean="0">
                          <a:solidFill>
                            <a:schemeClr val="tx1"/>
                          </a:solidFill>
                          <a:effectLst/>
                          <a:latin typeface="+mn-lt"/>
                          <a:ea typeface="微軟正黑體" panose="020B0604030504040204" pitchFamily="34" charset="-120"/>
                          <a:cs typeface="+mn-cs"/>
                        </a:rPr>
                        <a:t>經外科醫師或其主治醫師診斷為</a:t>
                      </a:r>
                      <a:r>
                        <a:rPr lang="zh-TW" altLang="en-US" sz="2200" b="0" kern="1200" dirty="0" smtClean="0">
                          <a:solidFill>
                            <a:schemeClr val="tx1"/>
                          </a:solidFill>
                          <a:effectLst/>
                          <a:latin typeface="+mn-lt"/>
                          <a:ea typeface="微軟正黑體" panose="020B0604030504040204" pitchFamily="34" charset="-120"/>
                          <a:cs typeface="+mn-cs"/>
                        </a:rPr>
                        <a:t>該器官</a:t>
                      </a:r>
                      <a:r>
                        <a:rPr lang="en-US" altLang="zh-TW" sz="2200" b="0" kern="1200" dirty="0" smtClean="0">
                          <a:solidFill>
                            <a:schemeClr val="tx1"/>
                          </a:solidFill>
                          <a:effectLst/>
                          <a:latin typeface="+mn-lt"/>
                          <a:ea typeface="微軟正黑體" panose="020B0604030504040204" pitchFamily="34" charset="-120"/>
                          <a:cs typeface="+mn-cs"/>
                        </a:rPr>
                        <a:t>/</a:t>
                      </a:r>
                      <a:r>
                        <a:rPr lang="zh-TW" altLang="en-US" sz="2200" b="0" kern="1200" dirty="0" smtClean="0">
                          <a:solidFill>
                            <a:schemeClr val="tx1"/>
                          </a:solidFill>
                          <a:effectLst/>
                          <a:latin typeface="+mn-lt"/>
                          <a:ea typeface="微軟正黑體" panose="020B0604030504040204" pitchFamily="34" charset="-120"/>
                          <a:cs typeface="+mn-cs"/>
                        </a:rPr>
                        <a:t>腔室</a:t>
                      </a:r>
                      <a:r>
                        <a:rPr lang="zh-TW" altLang="zh-TW" sz="2200" b="0" kern="1200" dirty="0" smtClean="0">
                          <a:solidFill>
                            <a:schemeClr val="tx1"/>
                          </a:solidFill>
                          <a:effectLst/>
                          <a:latin typeface="+mn-lt"/>
                          <a:ea typeface="微軟正黑體" panose="020B0604030504040204" pitchFamily="34" charset="-120"/>
                          <a:cs typeface="+mn-cs"/>
                        </a:rPr>
                        <a:t>之外科部位感染者</a:t>
                      </a:r>
                      <a:endParaRPr lang="zh-TW" sz="2200" b="0" kern="100" dirty="0">
                        <a:solidFill>
                          <a:schemeClr val="tx1"/>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ts val="3000"/>
                        </a:lnSpc>
                        <a:spcBef>
                          <a:spcPts val="900"/>
                        </a:spcBef>
                        <a:spcAft>
                          <a:spcPts val="0"/>
                        </a:spcAft>
                        <a:buClrTx/>
                        <a:buSzTx/>
                        <a:buFontTx/>
                        <a:buNone/>
                        <a:tabLst/>
                        <a:defRPr/>
                      </a:pPr>
                      <a:r>
                        <a:rPr lang="en-US" altLang="zh-TW" sz="2200" b="1" kern="100" dirty="0" smtClean="0">
                          <a:solidFill>
                            <a:srgbClr val="0000FF"/>
                          </a:solidFill>
                          <a:latin typeface="+mn-lt"/>
                          <a:ea typeface="微軟正黑體" pitchFamily="34" charset="-120"/>
                          <a:cs typeface="Times New Roman"/>
                        </a:rPr>
                        <a:t>4.</a:t>
                      </a:r>
                      <a:r>
                        <a:rPr lang="zh-TW" altLang="en-US" sz="2200" b="1" kern="1200" dirty="0" smtClean="0">
                          <a:solidFill>
                            <a:srgbClr val="0000FF"/>
                          </a:solidFill>
                          <a:latin typeface="+mn-lt"/>
                          <a:ea typeface="微軟正黑體" pitchFamily="34" charset="-120"/>
                          <a:cs typeface="+mn-cs"/>
                        </a:rPr>
                        <a:t>至少得符合</a:t>
                      </a:r>
                      <a:r>
                        <a:rPr lang="zh-TW" altLang="en-US" sz="2200" b="1" u="sng" kern="1200" dirty="0" smtClean="0">
                          <a:solidFill>
                            <a:srgbClr val="0000FF"/>
                          </a:solidFill>
                          <a:latin typeface="+mn-lt"/>
                          <a:ea typeface="微軟正黑體" pitchFamily="34" charset="-120"/>
                          <a:cs typeface="+mn-cs"/>
                        </a:rPr>
                        <a:t>表</a:t>
                      </a:r>
                      <a:r>
                        <a:rPr lang="en-US" altLang="zh-TW" sz="2200" b="1" u="sng" kern="1200" dirty="0" smtClean="0">
                          <a:solidFill>
                            <a:srgbClr val="0000FF"/>
                          </a:solidFill>
                          <a:latin typeface="+mn-lt"/>
                          <a:ea typeface="微軟正黑體" pitchFamily="34" charset="-120"/>
                          <a:cs typeface="+mn-cs"/>
                        </a:rPr>
                        <a:t>2</a:t>
                      </a:r>
                      <a:r>
                        <a:rPr lang="zh-TW" altLang="en-US" sz="2200" b="1" kern="1200" dirty="0" smtClean="0">
                          <a:solidFill>
                            <a:srgbClr val="0000FF"/>
                          </a:solidFill>
                          <a:latin typeface="+mn-lt"/>
                          <a:ea typeface="微軟正黑體" pitchFamily="34" charset="-120"/>
                          <a:cs typeface="+mn-cs"/>
                        </a:rPr>
                        <a:t>中所列出「器官</a:t>
                      </a:r>
                      <a:r>
                        <a:rPr lang="en-US" altLang="zh-TW" sz="2200" b="1" kern="1200" dirty="0" smtClean="0">
                          <a:solidFill>
                            <a:srgbClr val="0000FF"/>
                          </a:solidFill>
                          <a:latin typeface="+mn-lt"/>
                          <a:ea typeface="微軟正黑體" pitchFamily="34" charset="-120"/>
                          <a:cs typeface="+mn-cs"/>
                        </a:rPr>
                        <a:t>/</a:t>
                      </a:r>
                      <a:r>
                        <a:rPr lang="zh-TW" altLang="en-US" sz="2200" b="1" kern="1200" dirty="0" smtClean="0">
                          <a:solidFill>
                            <a:srgbClr val="0000FF"/>
                          </a:solidFill>
                          <a:latin typeface="+mn-lt"/>
                          <a:ea typeface="微軟正黑體" pitchFamily="34" charset="-120"/>
                          <a:cs typeface="+mn-cs"/>
                        </a:rPr>
                        <a:t>腔室手術部位感染之特定部位」的</a:t>
                      </a:r>
                      <a:r>
                        <a:rPr lang="en-US" altLang="zh-TW" sz="2200" b="1" kern="1200" dirty="0" smtClean="0">
                          <a:solidFill>
                            <a:srgbClr val="0000FF"/>
                          </a:solidFill>
                          <a:latin typeface="+mn-lt"/>
                          <a:ea typeface="微軟正黑體" pitchFamily="34" charset="-120"/>
                          <a:cs typeface="+mn-cs"/>
                        </a:rPr>
                        <a:t>1</a:t>
                      </a:r>
                      <a:r>
                        <a:rPr lang="zh-TW" altLang="en-US" sz="2200" b="1" kern="1200" dirty="0" smtClean="0">
                          <a:solidFill>
                            <a:srgbClr val="0000FF"/>
                          </a:solidFill>
                          <a:latin typeface="+mn-lt"/>
                          <a:ea typeface="微軟正黑體" pitchFamily="34" charset="-120"/>
                          <a:cs typeface="+mn-cs"/>
                        </a:rPr>
                        <a:t>項標準。</a:t>
                      </a:r>
                      <a:endParaRPr lang="zh-TW" sz="2200" b="1" kern="100" dirty="0">
                        <a:solidFill>
                          <a:srgbClr val="0000FF"/>
                        </a:solidFill>
                        <a:latin typeface="+mn-lt"/>
                        <a:ea typeface="微軟正黑體" pitchFamily="34" charset="-120"/>
                        <a:cs typeface="Times New Roman"/>
                      </a:endParaRPr>
                    </a:p>
                  </a:txBody>
                  <a:tcPr marL="92010" marR="92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cxnSp>
        <p:nvCxnSpPr>
          <p:cNvPr id="17" name="直線接點 16"/>
          <p:cNvCxnSpPr/>
          <p:nvPr/>
        </p:nvCxnSpPr>
        <p:spPr>
          <a:xfrm flipV="1">
            <a:off x="640028" y="8730192"/>
            <a:ext cx="5473415" cy="1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40028" y="9075258"/>
            <a:ext cx="210317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872464" y="7595323"/>
            <a:ext cx="3664157"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657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我國新版與</a:t>
            </a:r>
            <a:r>
              <a:rPr lang="en-US" altLang="zh-TW" dirty="0" smtClean="0"/>
              <a:t>2017</a:t>
            </a:r>
            <a:r>
              <a:rPr lang="zh-TW" altLang="en-US" dirty="0" smtClean="0"/>
              <a:t>年美國</a:t>
            </a:r>
            <a:r>
              <a:rPr lang="en-US" altLang="zh-TW" dirty="0" smtClean="0"/>
              <a:t>NHSN</a:t>
            </a:r>
            <a:r>
              <a:rPr lang="zh-TW" altLang="en-US" dirty="0" smtClean="0"/>
              <a:t> 手術</a:t>
            </a:r>
            <a:r>
              <a:rPr lang="zh-TW" altLang="en-US" dirty="0"/>
              <a:t>部位</a:t>
            </a:r>
            <a:r>
              <a:rPr lang="zh-TW" altLang="en-US" dirty="0" smtClean="0"/>
              <a:t>感染監測定義與收</a:t>
            </a:r>
            <a:r>
              <a:rPr lang="zh-TW" altLang="en-US" dirty="0"/>
              <a:t>案標準</a:t>
            </a:r>
            <a:r>
              <a:rPr lang="zh-TW" altLang="en-US" dirty="0" smtClean="0"/>
              <a:t>之差異</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687913275"/>
              </p:ext>
            </p:extLst>
          </p:nvPr>
        </p:nvGraphicFramePr>
        <p:xfrm>
          <a:off x="908050" y="3347356"/>
          <a:ext cx="11391900" cy="3876956"/>
        </p:xfrm>
        <a:graphic>
          <a:graphicData uri="http://schemas.openxmlformats.org/drawingml/2006/table">
            <a:tbl>
              <a:tblPr firstRow="1" bandRow="1">
                <a:tableStyleId>{5C22544A-7EE6-4342-B048-85BDC9FD1C3A}</a:tableStyleId>
              </a:tblPr>
              <a:tblGrid>
                <a:gridCol w="3582307">
                  <a:extLst>
                    <a:ext uri="{9D8B030D-6E8A-4147-A177-3AD203B41FA5}">
                      <a16:colId xmlns:a16="http://schemas.microsoft.com/office/drawing/2014/main" val="20000"/>
                    </a:ext>
                  </a:extLst>
                </a:gridCol>
                <a:gridCol w="3869872">
                  <a:extLst>
                    <a:ext uri="{9D8B030D-6E8A-4147-A177-3AD203B41FA5}">
                      <a16:colId xmlns:a16="http://schemas.microsoft.com/office/drawing/2014/main" val="20001"/>
                    </a:ext>
                  </a:extLst>
                </a:gridCol>
                <a:gridCol w="3939721">
                  <a:extLst>
                    <a:ext uri="{9D8B030D-6E8A-4147-A177-3AD203B41FA5}">
                      <a16:colId xmlns:a16="http://schemas.microsoft.com/office/drawing/2014/main" val="20002"/>
                    </a:ext>
                  </a:extLst>
                </a:gridCol>
              </a:tblGrid>
              <a:tr h="580175">
                <a:tc>
                  <a:txBody>
                    <a:bodyPr/>
                    <a:lstStyle/>
                    <a:p>
                      <a:pPr algn="ctr"/>
                      <a:r>
                        <a:rPr lang="zh-TW" altLang="en-US" sz="3200" b="1" dirty="0" smtClean="0">
                          <a:latin typeface="+mn-lt"/>
                          <a:ea typeface="微軟正黑體" panose="020B0604030504040204" pitchFamily="34" charset="-120"/>
                        </a:rPr>
                        <a:t>差異</a:t>
                      </a:r>
                      <a:endParaRPr lang="zh-TW" altLang="en-US" sz="3200" b="1" dirty="0">
                        <a:latin typeface="+mn-lt"/>
                        <a:ea typeface="微軟正黑體" panose="020B0604030504040204" pitchFamily="34" charset="-120"/>
                      </a:endParaRPr>
                    </a:p>
                  </a:txBody>
                  <a:tcPr anchor="ctr"/>
                </a:tc>
                <a:tc>
                  <a:txBody>
                    <a:bodyPr/>
                    <a:lstStyle/>
                    <a:p>
                      <a:pPr algn="ctr"/>
                      <a:r>
                        <a:rPr lang="zh-TW" altLang="en-US" sz="3200" b="1" dirty="0" smtClean="0">
                          <a:latin typeface="+mn-lt"/>
                          <a:ea typeface="微軟正黑體" panose="020B0604030504040204" pitchFamily="34" charset="-120"/>
                        </a:rPr>
                        <a:t>美國</a:t>
                      </a:r>
                      <a:r>
                        <a:rPr lang="en-US" altLang="zh-TW" sz="3200" b="1" dirty="0" smtClean="0">
                          <a:latin typeface="+mn-lt"/>
                          <a:ea typeface="微軟正黑體" panose="020B0604030504040204" pitchFamily="34" charset="-120"/>
                        </a:rPr>
                        <a:t>NHSN</a:t>
                      </a:r>
                      <a:endParaRPr lang="zh-TW" altLang="en-US" sz="3200" b="1" dirty="0">
                        <a:latin typeface="+mn-lt"/>
                        <a:ea typeface="微軟正黑體" panose="020B0604030504040204" pitchFamily="34" charset="-120"/>
                      </a:endParaRPr>
                    </a:p>
                  </a:txBody>
                  <a:tcPr/>
                </a:tc>
                <a:tc>
                  <a:txBody>
                    <a:bodyPr/>
                    <a:lstStyle/>
                    <a:p>
                      <a:pPr algn="ctr"/>
                      <a:r>
                        <a:rPr lang="zh-TW" altLang="en-US" sz="3200" b="1" dirty="0" smtClean="0">
                          <a:latin typeface="+mn-lt"/>
                          <a:ea typeface="微軟正黑體" panose="020B0604030504040204" pitchFamily="34" charset="-120"/>
                        </a:rPr>
                        <a:t>我國</a:t>
                      </a:r>
                      <a:r>
                        <a:rPr lang="en-US" altLang="zh-TW" sz="3200" b="1" dirty="0" smtClean="0">
                          <a:latin typeface="+mn-lt"/>
                          <a:ea typeface="微軟正黑體" panose="020B0604030504040204" pitchFamily="34" charset="-120"/>
                        </a:rPr>
                        <a:t>TNIS</a:t>
                      </a:r>
                      <a:endParaRPr lang="zh-TW" altLang="en-US" sz="3200" b="1" dirty="0">
                        <a:latin typeface="+mn-lt"/>
                        <a:ea typeface="微軟正黑體" panose="020B0604030504040204" pitchFamily="34" charset="-120"/>
                      </a:endParaRPr>
                    </a:p>
                  </a:txBody>
                  <a:tcPr/>
                </a:tc>
                <a:extLst>
                  <a:ext uri="{0D108BD9-81ED-4DB2-BD59-A6C34878D82A}">
                    <a16:rowId xmlns:a16="http://schemas.microsoft.com/office/drawing/2014/main" val="10000"/>
                  </a:ext>
                </a:extLst>
              </a:tr>
              <a:tr h="481183">
                <a:tc>
                  <a:txBody>
                    <a:bodyPr/>
                    <a:lstStyle/>
                    <a:p>
                      <a:pPr algn="ctr"/>
                      <a:r>
                        <a:rPr lang="zh-TW" altLang="en-US" sz="3200" b="1" dirty="0" smtClean="0">
                          <a:latin typeface="+mn-lt"/>
                          <a:ea typeface="微軟正黑體" panose="020B0604030504040204" pitchFamily="34" charset="-120"/>
                        </a:rPr>
                        <a:t>監測對象</a:t>
                      </a:r>
                      <a:endParaRPr lang="zh-TW" altLang="en-US" sz="3200" b="1" dirty="0">
                        <a:latin typeface="+mn-lt"/>
                        <a:ea typeface="微軟正黑體" panose="020B0604030504040204" pitchFamily="34" charset="-120"/>
                      </a:endParaRPr>
                    </a:p>
                  </a:txBody>
                  <a:tcPr anchor="ctr"/>
                </a:tc>
                <a:tc>
                  <a:txBody>
                    <a:bodyPr/>
                    <a:lstStyle/>
                    <a:p>
                      <a:r>
                        <a:rPr lang="zh-TW" altLang="en-US" sz="3200" dirty="0" smtClean="0">
                          <a:latin typeface="+mn-lt"/>
                          <a:ea typeface="微軟正黑體" panose="020B0604030504040204" pitchFamily="34" charset="-120"/>
                        </a:rPr>
                        <a:t>接受手術之全院病人</a:t>
                      </a:r>
                      <a:endParaRPr lang="zh-TW" altLang="en-US" sz="3200" dirty="0">
                        <a:latin typeface="+mn-lt"/>
                        <a:ea typeface="微軟正黑體" panose="020B0604030504040204" pitchFamily="34" charset="-120"/>
                      </a:endParaRPr>
                    </a:p>
                  </a:txBody>
                  <a:tcPr/>
                </a:tc>
                <a:tc>
                  <a:txBody>
                    <a:bodyPr/>
                    <a:lstStyle/>
                    <a:p>
                      <a:r>
                        <a:rPr lang="zh-TW" altLang="en-US" sz="3200" dirty="0" smtClean="0">
                          <a:latin typeface="+mn-lt"/>
                          <a:ea typeface="微軟正黑體" panose="020B0604030504040204" pitchFamily="34" charset="-120"/>
                        </a:rPr>
                        <a:t>接受手術之住院病人</a:t>
                      </a:r>
                      <a:endParaRPr lang="zh-TW" altLang="en-US" sz="3200" dirty="0">
                        <a:latin typeface="+mn-lt"/>
                        <a:ea typeface="微軟正黑體" panose="020B0604030504040204" pitchFamily="34" charset="-120"/>
                      </a:endParaRPr>
                    </a:p>
                  </a:txBody>
                  <a:tcPr/>
                </a:tc>
                <a:extLst>
                  <a:ext uri="{0D108BD9-81ED-4DB2-BD59-A6C34878D82A}">
                    <a16:rowId xmlns:a16="http://schemas.microsoft.com/office/drawing/2014/main" val="10001"/>
                  </a:ext>
                </a:extLst>
              </a:tr>
              <a:tr h="1068743">
                <a:tc>
                  <a:txBody>
                    <a:bodyPr/>
                    <a:lstStyle/>
                    <a:p>
                      <a:pPr algn="ctr"/>
                      <a:r>
                        <a:rPr lang="zh-TW" altLang="en-US" sz="3200" b="1" dirty="0" smtClean="0">
                          <a:latin typeface="+mn-lt"/>
                          <a:ea typeface="微軟正黑體" panose="020B0604030504040204" pitchFamily="34" charset="-120"/>
                        </a:rPr>
                        <a:t>監測之手術術式</a:t>
                      </a:r>
                      <a:endParaRPr lang="zh-TW" altLang="en-US" sz="3200" b="1" dirty="0">
                        <a:latin typeface="+mn-lt"/>
                        <a:ea typeface="微軟正黑體" panose="020B0604030504040204" pitchFamily="34" charset="-120"/>
                      </a:endParaRPr>
                    </a:p>
                  </a:txBody>
                  <a:tcPr anchor="ctr"/>
                </a:tc>
                <a:tc>
                  <a:txBody>
                    <a:bodyPr/>
                    <a:lstStyle/>
                    <a:p>
                      <a:r>
                        <a:rPr lang="zh-TW" altLang="en-US" sz="3200" dirty="0" smtClean="0">
                          <a:latin typeface="+mn-lt"/>
                          <a:ea typeface="微軟正黑體" panose="020B0604030504040204" pitchFamily="34" charset="-120"/>
                        </a:rPr>
                        <a:t>只針對特定術式進行監測及收案</a:t>
                      </a:r>
                      <a:endParaRPr lang="zh-TW" altLang="en-US" sz="3200" dirty="0">
                        <a:latin typeface="+mn-lt"/>
                        <a:ea typeface="微軟正黑體" panose="020B0604030504040204" pitchFamily="34" charset="-120"/>
                      </a:endParaRPr>
                    </a:p>
                  </a:txBody>
                  <a:tcPr/>
                </a:tc>
                <a:tc>
                  <a:txBody>
                    <a:bodyPr/>
                    <a:lstStyle/>
                    <a:p>
                      <a:r>
                        <a:rPr lang="zh-TW" altLang="en-US" sz="3200" dirty="0" smtClean="0">
                          <a:latin typeface="+mn-lt"/>
                          <a:ea typeface="微軟正黑體" panose="020B0604030504040204" pitchFamily="34" charset="-120"/>
                        </a:rPr>
                        <a:t>針對所有術式進行監測及收案</a:t>
                      </a:r>
                      <a:endParaRPr lang="zh-TW" altLang="en-US" sz="3200" dirty="0">
                        <a:latin typeface="+mn-lt"/>
                        <a:ea typeface="微軟正黑體" panose="020B0604030504040204" pitchFamily="34" charset="-120"/>
                      </a:endParaRPr>
                    </a:p>
                  </a:txBody>
                  <a:tcPr/>
                </a:tc>
                <a:extLst>
                  <a:ext uri="{0D108BD9-81ED-4DB2-BD59-A6C34878D82A}">
                    <a16:rowId xmlns:a16="http://schemas.microsoft.com/office/drawing/2014/main" val="10002"/>
                  </a:ext>
                </a:extLst>
              </a:tr>
              <a:tr h="1068743">
                <a:tc>
                  <a:txBody>
                    <a:bodyPr/>
                    <a:lstStyle/>
                    <a:p>
                      <a:pPr algn="ctr"/>
                      <a:r>
                        <a:rPr lang="zh-TW" altLang="en-US" sz="3200" b="1" dirty="0" smtClean="0">
                          <a:latin typeface="+mn-lt"/>
                          <a:ea typeface="微軟正黑體" panose="020B0604030504040204" pitchFamily="34" charset="-120"/>
                        </a:rPr>
                        <a:t>監測期間為</a:t>
                      </a:r>
                      <a:r>
                        <a:rPr lang="en-US" altLang="zh-TW" sz="3200" b="1" dirty="0" smtClean="0">
                          <a:latin typeface="+mn-lt"/>
                          <a:ea typeface="微軟正黑體" panose="020B0604030504040204" pitchFamily="34" charset="-120"/>
                        </a:rPr>
                        <a:t>90</a:t>
                      </a:r>
                      <a:r>
                        <a:rPr lang="zh-TW" altLang="en-US" sz="3200" b="1" dirty="0" smtClean="0">
                          <a:latin typeface="+mn-lt"/>
                          <a:ea typeface="微軟正黑體" panose="020B0604030504040204" pitchFamily="34" charset="-120"/>
                        </a:rPr>
                        <a:t>天之對象</a:t>
                      </a:r>
                      <a:endParaRPr lang="zh-TW" altLang="en-US" sz="3200" b="1" dirty="0">
                        <a:latin typeface="+mn-lt"/>
                        <a:ea typeface="微軟正黑體" panose="020B0604030504040204" pitchFamily="34" charset="-120"/>
                      </a:endParaRPr>
                    </a:p>
                  </a:txBody>
                  <a:tcPr anchor="ctr"/>
                </a:tc>
                <a:tc>
                  <a:txBody>
                    <a:bodyPr/>
                    <a:lstStyle/>
                    <a:p>
                      <a:pPr algn="l"/>
                      <a:r>
                        <a:rPr lang="zh-TW" altLang="en-US" sz="3200" dirty="0" smtClean="0">
                          <a:latin typeface="+mn-lt"/>
                          <a:ea typeface="微軟正黑體" panose="020B0604030504040204" pitchFamily="34" charset="-120"/>
                        </a:rPr>
                        <a:t>接受某些特定術式之病患</a:t>
                      </a:r>
                      <a:endParaRPr lang="zh-TW" altLang="en-US" sz="3200" dirty="0">
                        <a:latin typeface="+mn-lt"/>
                        <a:ea typeface="微軟正黑體" panose="020B0604030504040204" pitchFamily="34" charset="-120"/>
                      </a:endParaRPr>
                    </a:p>
                  </a:txBody>
                  <a:tcPr/>
                </a:tc>
                <a:tc>
                  <a:txBody>
                    <a:bodyPr/>
                    <a:lstStyle/>
                    <a:p>
                      <a:pPr algn="l"/>
                      <a:r>
                        <a:rPr lang="zh-TW" altLang="en-US" sz="3200" dirty="0" smtClean="0">
                          <a:latin typeface="+mn-lt"/>
                          <a:ea typeface="微軟正黑體" panose="020B0604030504040204" pitchFamily="34" charset="-120"/>
                        </a:rPr>
                        <a:t>接受植入物置放手術之病患</a:t>
                      </a:r>
                      <a:endParaRPr lang="zh-TW" altLang="en-US" sz="3200" dirty="0">
                        <a:latin typeface="+mn-lt"/>
                        <a:ea typeface="微軟正黑體" panose="020B0604030504040204" pitchFamily="34" charset="-120"/>
                      </a:endParaRPr>
                    </a:p>
                  </a:txBody>
                  <a:tcPr/>
                </a:tc>
                <a:extLst>
                  <a:ext uri="{0D108BD9-81ED-4DB2-BD59-A6C34878D82A}">
                    <a16:rowId xmlns:a16="http://schemas.microsoft.com/office/drawing/2014/main" val="10003"/>
                  </a:ext>
                </a:extLst>
              </a:tr>
              <a:tr h="580175">
                <a:tc>
                  <a:txBody>
                    <a:bodyPr/>
                    <a:lstStyle/>
                    <a:p>
                      <a:pPr algn="ctr"/>
                      <a:r>
                        <a:rPr lang="en-US" altLang="zh-TW" sz="3200" b="1" dirty="0" smtClean="0">
                          <a:latin typeface="+mn-lt"/>
                          <a:ea typeface="微軟正黑體" panose="020B0604030504040204" pitchFamily="34" charset="-120"/>
                        </a:rPr>
                        <a:t>PATOS</a:t>
                      </a:r>
                      <a:r>
                        <a:rPr lang="zh-TW" altLang="en-US" sz="3200" b="1" dirty="0" smtClean="0">
                          <a:latin typeface="+mn-lt"/>
                          <a:ea typeface="微軟正黑體" panose="020B0604030504040204" pitchFamily="34" charset="-120"/>
                        </a:rPr>
                        <a:t>之病患收案</a:t>
                      </a:r>
                      <a:endParaRPr lang="zh-TW" altLang="en-US" sz="3200" b="1" dirty="0">
                        <a:latin typeface="+mn-lt"/>
                        <a:ea typeface="微軟正黑體" panose="020B0604030504040204" pitchFamily="34" charset="-120"/>
                      </a:endParaRPr>
                    </a:p>
                  </a:txBody>
                  <a:tcPr anchor="ctr"/>
                </a:tc>
                <a:tc>
                  <a:txBody>
                    <a:bodyPr/>
                    <a:lstStyle/>
                    <a:p>
                      <a:pPr algn="ctr"/>
                      <a:r>
                        <a:rPr lang="zh-TW" altLang="en-US" sz="3200" dirty="0" smtClean="0">
                          <a:latin typeface="+mn-lt"/>
                          <a:ea typeface="微軟正黑體" panose="020B0604030504040204" pitchFamily="34" charset="-120"/>
                        </a:rPr>
                        <a:t>是</a:t>
                      </a:r>
                      <a:endParaRPr lang="zh-TW" altLang="en-US" sz="3200" dirty="0">
                        <a:latin typeface="+mn-lt"/>
                        <a:ea typeface="微軟正黑體" panose="020B0604030504040204" pitchFamily="34" charset="-120"/>
                      </a:endParaRPr>
                    </a:p>
                  </a:txBody>
                  <a:tcPr/>
                </a:tc>
                <a:tc>
                  <a:txBody>
                    <a:bodyPr/>
                    <a:lstStyle/>
                    <a:p>
                      <a:pPr algn="ctr"/>
                      <a:r>
                        <a:rPr lang="zh-TW" altLang="en-US" sz="3200" dirty="0" smtClean="0">
                          <a:latin typeface="+mn-lt"/>
                          <a:ea typeface="微軟正黑體" panose="020B0604030504040204" pitchFamily="34" charset="-120"/>
                        </a:rPr>
                        <a:t>否</a:t>
                      </a:r>
                      <a:endParaRPr lang="zh-TW" altLang="en-US" sz="3200" dirty="0">
                        <a:latin typeface="+mn-lt"/>
                        <a:ea typeface="微軟正黑體" panose="020B0604030504040204" pitchFamily="34" charset="-12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9779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3365" y="755905"/>
            <a:ext cx="11226800" cy="1019908"/>
          </a:xfrm>
        </p:spPr>
        <p:txBody>
          <a:bodyPr>
            <a:normAutofit/>
          </a:bodyPr>
          <a:lstStyle/>
          <a:p>
            <a:r>
              <a:rPr lang="zh-TW" altLang="en-US" dirty="0" smtClean="0"/>
              <a:t>影響</a:t>
            </a:r>
            <a:r>
              <a:rPr lang="zh-TW" altLang="zh-TW" dirty="0" smtClean="0"/>
              <a:t>手術</a:t>
            </a:r>
            <a:r>
              <a:rPr lang="zh-TW" altLang="zh-TW" dirty="0"/>
              <a:t>部位</a:t>
            </a:r>
            <a:r>
              <a:rPr lang="zh-TW" altLang="zh-TW" dirty="0" smtClean="0"/>
              <a:t>感染</a:t>
            </a:r>
            <a:r>
              <a:rPr lang="zh-TW" altLang="en-US" dirty="0" smtClean="0"/>
              <a:t>發生之</a:t>
            </a:r>
            <a:r>
              <a:rPr lang="zh-TW" altLang="zh-TW" dirty="0" smtClean="0"/>
              <a:t>因素</a:t>
            </a:r>
            <a:endParaRPr lang="zh-TW" altLang="en-US" dirty="0"/>
          </a:p>
        </p:txBody>
      </p:sp>
      <p:sp>
        <p:nvSpPr>
          <p:cNvPr id="2" name="Slide Number Placeholder 1"/>
          <p:cNvSpPr>
            <a:spLocks noGrp="1"/>
          </p:cNvSpPr>
          <p:nvPr>
            <p:ph type="sldNum" sz="quarter" idx="12"/>
          </p:nvPr>
        </p:nvSpPr>
        <p:spPr/>
        <p:txBody>
          <a:bodyPr/>
          <a:lstStyle/>
          <a:p>
            <a:pPr>
              <a:defRPr/>
            </a:pPr>
            <a:fld id="{21B18EC4-56BC-490F-B65E-812E2AFF5EE3}" type="slidenum">
              <a:rPr lang="zh-TW" altLang="en-US" smtClean="0"/>
              <a:pPr>
                <a:defRPr/>
              </a:pPr>
              <a:t>4</a:t>
            </a:fld>
            <a:endParaRPr lang="zh-TW" altLang="en-US"/>
          </a:p>
        </p:txBody>
      </p:sp>
      <p:graphicFrame>
        <p:nvGraphicFramePr>
          <p:cNvPr id="3" name="Table 2"/>
          <p:cNvGraphicFramePr>
            <a:graphicFrameLocks noGrp="1"/>
          </p:cNvGraphicFramePr>
          <p:nvPr>
            <p:extLst>
              <p:ext uri="{D42A27DB-BD31-4B8C-83A1-F6EECF244321}">
                <p14:modId xmlns:p14="http://schemas.microsoft.com/office/powerpoint/2010/main" val="722347154"/>
              </p:ext>
            </p:extLst>
          </p:nvPr>
        </p:nvGraphicFramePr>
        <p:xfrm>
          <a:off x="883365" y="2040676"/>
          <a:ext cx="11649294" cy="7360920"/>
        </p:xfrm>
        <a:graphic>
          <a:graphicData uri="http://schemas.openxmlformats.org/drawingml/2006/table">
            <a:tbl>
              <a:tblPr/>
              <a:tblGrid>
                <a:gridCol w="5724694">
                  <a:extLst>
                    <a:ext uri="{9D8B030D-6E8A-4147-A177-3AD203B41FA5}">
                      <a16:colId xmlns:a16="http://schemas.microsoft.com/office/drawing/2014/main" val="20000"/>
                    </a:ext>
                  </a:extLst>
                </a:gridCol>
                <a:gridCol w="5924600">
                  <a:extLst>
                    <a:ext uri="{9D8B030D-6E8A-4147-A177-3AD203B41FA5}">
                      <a16:colId xmlns:a16="http://schemas.microsoft.com/office/drawing/2014/main" val="20001"/>
                    </a:ext>
                  </a:extLst>
                </a:gridCol>
              </a:tblGrid>
              <a:tr h="7290816">
                <a:tc>
                  <a:txBody>
                    <a:bodyPr/>
                    <a:lstStyle/>
                    <a:p>
                      <a:pPr marL="342900" lvl="0" indent="-342900">
                        <a:lnSpc>
                          <a:spcPct val="115000"/>
                        </a:lnSpc>
                        <a:spcAft>
                          <a:spcPts val="0"/>
                        </a:spcAft>
                        <a:buSzPts val="1000"/>
                        <a:buFont typeface="Wingdings"/>
                        <a:buNone/>
                      </a:pPr>
                      <a:r>
                        <a:rPr lang="zh-TW" sz="3500" b="1" u="sng" strike="noStrike" dirty="0">
                          <a:solidFill>
                            <a:schemeClr val="accent3">
                              <a:lumMod val="50000"/>
                            </a:schemeClr>
                          </a:solidFill>
                          <a:latin typeface="+mn-lt"/>
                          <a:ea typeface="微軟正黑體" panose="020B0604030504040204" pitchFamily="34" charset="-120"/>
                          <a:cs typeface="Calibri"/>
                        </a:rPr>
                        <a:t>與病人相關的因素</a:t>
                      </a:r>
                      <a:endParaRPr lang="zh-TW" sz="3500" b="1" u="sng" strike="noStrike" dirty="0">
                        <a:solidFill>
                          <a:schemeClr val="accent3">
                            <a:lumMod val="50000"/>
                          </a:schemeClr>
                        </a:solidFill>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年齡</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營養狀態</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糖尿病</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吸煙</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肥胖</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手術部位之外遠端的其他身體部分已存在感染</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微生物移</a:t>
                      </a:r>
                      <a:r>
                        <a:rPr lang="zh-TW" sz="3500" dirty="0" smtClean="0">
                          <a:latin typeface="+mn-lt"/>
                          <a:ea typeface="微軟正黑體" panose="020B0604030504040204" pitchFamily="34" charset="-120"/>
                          <a:cs typeface="Calibri"/>
                        </a:rPr>
                        <a:t>生</a:t>
                      </a:r>
                      <a:r>
                        <a:rPr lang="en-US" altLang="zh-TW" sz="3500" dirty="0" smtClean="0">
                          <a:latin typeface="+mn-lt"/>
                          <a:ea typeface="微軟正黑體" panose="020B0604030504040204" pitchFamily="34" charset="-120"/>
                          <a:cs typeface="Calibri"/>
                        </a:rPr>
                        <a:t>(colonization)</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免疫反應改變</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手術前的住院期間</a:t>
                      </a:r>
                      <a:endParaRPr lang="zh-TW" sz="3500" dirty="0">
                        <a:latin typeface="+mn-lt"/>
                        <a:ea typeface="微軟正黑體" panose="020B0604030504040204" pitchFamily="34" charset="-120"/>
                        <a:cs typeface="Times New Roman"/>
                      </a:endParaRPr>
                    </a:p>
                  </a:txBody>
                  <a:tcPr marL="99060" marR="99060" marT="0" marB="0">
                    <a:lnL>
                      <a:noFill/>
                    </a:lnL>
                    <a:lnR>
                      <a:noFill/>
                    </a:lnR>
                    <a:lnT w="28575" cap="flat" cmpd="sng" algn="ctr">
                      <a:solidFill>
                        <a:srgbClr val="4F6228"/>
                      </a:solidFill>
                      <a:prstDash val="solid"/>
                      <a:round/>
                      <a:headEnd type="none" w="med" len="med"/>
                      <a:tailEnd type="none" w="med" len="med"/>
                    </a:lnT>
                    <a:lnB w="28575" cap="flat" cmpd="sng" algn="ctr">
                      <a:solidFill>
                        <a:srgbClr val="4F6228"/>
                      </a:solidFill>
                      <a:prstDash val="solid"/>
                      <a:round/>
                      <a:headEnd type="none" w="med" len="med"/>
                      <a:tailEnd type="none" w="med" len="med"/>
                    </a:lnB>
                    <a:solidFill>
                      <a:srgbClr val="EAF1DD"/>
                    </a:solidFill>
                  </a:tcPr>
                </a:tc>
                <a:tc>
                  <a:txBody>
                    <a:bodyPr/>
                    <a:lstStyle/>
                    <a:p>
                      <a:pPr marL="342900" lvl="0" indent="-342900">
                        <a:lnSpc>
                          <a:spcPct val="115000"/>
                        </a:lnSpc>
                        <a:spcAft>
                          <a:spcPts val="0"/>
                        </a:spcAft>
                        <a:buSzPts val="1000"/>
                        <a:buFont typeface="Wingdings"/>
                        <a:buNone/>
                      </a:pPr>
                      <a:r>
                        <a:rPr lang="zh-TW" sz="3500" b="1" u="sng" strike="noStrike" dirty="0">
                          <a:solidFill>
                            <a:schemeClr val="accent3">
                              <a:lumMod val="50000"/>
                            </a:schemeClr>
                          </a:solidFill>
                          <a:latin typeface="+mn-lt"/>
                          <a:ea typeface="微軟正黑體" panose="020B0604030504040204" pitchFamily="34" charset="-120"/>
                          <a:cs typeface="Calibri"/>
                        </a:rPr>
                        <a:t>與手術相關的因素</a:t>
                      </a:r>
                      <a:endParaRPr lang="zh-TW" sz="3500" b="1" u="sng" strike="noStrike" dirty="0">
                        <a:solidFill>
                          <a:schemeClr val="accent3">
                            <a:lumMod val="50000"/>
                          </a:schemeClr>
                        </a:solidFill>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altLang="en-US" sz="3500" dirty="0" smtClean="0">
                          <a:latin typeface="+mn-lt"/>
                          <a:ea typeface="微軟正黑體" panose="020B0604030504040204" pitchFamily="34" charset="-120"/>
                          <a:cs typeface="Calibri"/>
                        </a:rPr>
                        <a:t>外科手部衛生</a:t>
                      </a:r>
                      <a:r>
                        <a:rPr lang="zh-TW" sz="3500" dirty="0" smtClean="0">
                          <a:latin typeface="+mn-lt"/>
                          <a:ea typeface="微軟正黑體" panose="020B0604030504040204" pitchFamily="34" charset="-120"/>
                          <a:cs typeface="Calibri"/>
                        </a:rPr>
                        <a:t>的</a:t>
                      </a:r>
                      <a:r>
                        <a:rPr lang="zh-TW" sz="3500" dirty="0">
                          <a:latin typeface="+mn-lt"/>
                          <a:ea typeface="微軟正黑體" panose="020B0604030504040204" pitchFamily="34" charset="-120"/>
                          <a:cs typeface="Calibri"/>
                        </a:rPr>
                        <a:t>時間</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皮膚消毒</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a:t>
                      </a:r>
                      <a:r>
                        <a:rPr lang="zh-TW" sz="3500" dirty="0" smtClean="0">
                          <a:latin typeface="+mn-lt"/>
                          <a:ea typeface="微軟正黑體" panose="020B0604030504040204" pitchFamily="34" charset="-120"/>
                          <a:cs typeface="Calibri"/>
                        </a:rPr>
                        <a:t>前</a:t>
                      </a:r>
                      <a:r>
                        <a:rPr lang="zh-TW" altLang="en-US" sz="3500" dirty="0" smtClean="0">
                          <a:latin typeface="+mn-lt"/>
                          <a:ea typeface="微軟正黑體" panose="020B0604030504040204" pitchFamily="34" charset="-120"/>
                          <a:cs typeface="Calibri"/>
                        </a:rPr>
                        <a:t>去</a:t>
                      </a:r>
                      <a:r>
                        <a:rPr lang="zh-TW" sz="3500" dirty="0" smtClean="0">
                          <a:latin typeface="+mn-lt"/>
                          <a:ea typeface="微軟正黑體" panose="020B0604030504040204" pitchFamily="34" charset="-120"/>
                          <a:cs typeface="Calibri"/>
                        </a:rPr>
                        <a:t>除</a:t>
                      </a:r>
                      <a:r>
                        <a:rPr lang="zh-TW" sz="3500" dirty="0">
                          <a:latin typeface="+mn-lt"/>
                          <a:ea typeface="微軟正黑體" panose="020B0604030504040204" pitchFamily="34" charset="-120"/>
                          <a:cs typeface="Calibri"/>
                        </a:rPr>
                        <a:t>毛髮</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手術前之皮膚準備</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手術時間</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預防性</a:t>
                      </a:r>
                      <a:r>
                        <a:rPr lang="zh-TW" sz="3500" dirty="0" smtClean="0">
                          <a:latin typeface="+mn-lt"/>
                          <a:ea typeface="微軟正黑體" panose="020B0604030504040204" pitchFamily="34" charset="-120"/>
                          <a:cs typeface="Calibri"/>
                        </a:rPr>
                        <a:t>抗生素</a:t>
                      </a:r>
                      <a:endParaRPr lang="en-US" altLang="zh-TW" sz="3500" dirty="0" smtClean="0">
                        <a:latin typeface="+mn-lt"/>
                        <a:ea typeface="微軟正黑體" panose="020B0604030504040204" pitchFamily="34" charset="-120"/>
                        <a:cs typeface="Calibri"/>
                      </a:endParaRPr>
                    </a:p>
                    <a:p>
                      <a:pPr marL="342900" lvl="0" indent="-342900">
                        <a:lnSpc>
                          <a:spcPct val="115000"/>
                        </a:lnSpc>
                        <a:spcAft>
                          <a:spcPts val="0"/>
                        </a:spcAft>
                        <a:buSzPts val="1000"/>
                        <a:buFont typeface="Wingdings"/>
                        <a:buChar char=""/>
                      </a:pPr>
                      <a:r>
                        <a:rPr lang="zh-TW" altLang="en-US" sz="3500" dirty="0" smtClean="0">
                          <a:latin typeface="+mn-lt"/>
                          <a:ea typeface="微軟正黑體" panose="020B0604030504040204" pitchFamily="34" charset="-120"/>
                          <a:cs typeface="Times New Roman"/>
                        </a:rPr>
                        <a:t>低體温</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手術室之</a:t>
                      </a:r>
                      <a:r>
                        <a:rPr lang="zh-TW" sz="3500" dirty="0" smtClean="0">
                          <a:latin typeface="+mn-lt"/>
                          <a:ea typeface="微軟正黑體" panose="020B0604030504040204" pitchFamily="34" charset="-120"/>
                          <a:cs typeface="Calibri"/>
                        </a:rPr>
                        <a:t>通</a:t>
                      </a:r>
                      <a:r>
                        <a:rPr lang="zh-TW" altLang="en-US" sz="3500" dirty="0" smtClean="0">
                          <a:latin typeface="+mn-lt"/>
                          <a:ea typeface="微軟正黑體" panose="020B0604030504040204" pitchFamily="34" charset="-120"/>
                          <a:cs typeface="Calibri"/>
                        </a:rPr>
                        <a:t>氣</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器械消毒不足</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手術部位存有異物</a:t>
                      </a:r>
                      <a:endParaRPr lang="zh-TW" sz="3500" dirty="0">
                        <a:latin typeface="+mn-lt"/>
                        <a:ea typeface="微軟正黑體" panose="020B0604030504040204" pitchFamily="34" charset="-120"/>
                        <a:cs typeface="Times New Roman"/>
                      </a:endParaRPr>
                    </a:p>
                    <a:p>
                      <a:pPr marL="342900" lvl="0" indent="-342900">
                        <a:lnSpc>
                          <a:spcPct val="115000"/>
                        </a:lnSpc>
                        <a:spcAft>
                          <a:spcPts val="0"/>
                        </a:spcAft>
                        <a:buSzPts val="1000"/>
                        <a:buFont typeface="Wingdings"/>
                        <a:buChar char=""/>
                      </a:pPr>
                      <a:r>
                        <a:rPr lang="zh-TW" sz="3500" dirty="0">
                          <a:latin typeface="+mn-lt"/>
                          <a:ea typeface="微軟正黑體" panose="020B0604030504040204" pitchFamily="34" charset="-120"/>
                          <a:cs typeface="Calibri"/>
                        </a:rPr>
                        <a:t>手術引流管</a:t>
                      </a:r>
                      <a:endParaRPr lang="zh-TW" sz="3500" dirty="0">
                        <a:latin typeface="+mn-lt"/>
                        <a:ea typeface="微軟正黑體" panose="020B0604030504040204" pitchFamily="34" charset="-120"/>
                        <a:cs typeface="Times New Roman"/>
                      </a:endParaRPr>
                    </a:p>
                  </a:txBody>
                  <a:tcPr marL="99060" marR="99060" marT="0" marB="0">
                    <a:lnL>
                      <a:noFill/>
                    </a:lnL>
                    <a:lnR>
                      <a:noFill/>
                    </a:lnR>
                    <a:lnT w="28575" cap="flat" cmpd="sng" algn="ctr">
                      <a:solidFill>
                        <a:srgbClr val="4F6228"/>
                      </a:solidFill>
                      <a:prstDash val="solid"/>
                      <a:round/>
                      <a:headEnd type="none" w="med" len="med"/>
                      <a:tailEnd type="none" w="med" len="med"/>
                    </a:lnT>
                    <a:lnB w="28575" cap="flat" cmpd="sng" algn="ctr">
                      <a:solidFill>
                        <a:srgbClr val="4F6228"/>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bl>
          </a:graphicData>
        </a:graphic>
      </p:graphicFrame>
      <p:sp>
        <p:nvSpPr>
          <p:cNvPr id="205825" name="Rectangle 1"/>
          <p:cNvSpPr>
            <a:spLocks noChangeArrowheads="1"/>
          </p:cNvSpPr>
          <p:nvPr/>
        </p:nvSpPr>
        <p:spPr bwMode="auto">
          <a:xfrm>
            <a:off x="1" y="63462"/>
            <a:ext cx="266804" cy="533479"/>
          </a:xfrm>
          <a:prstGeom prst="rect">
            <a:avLst/>
          </a:prstGeom>
          <a:noFill/>
          <a:ln w="9525">
            <a:noFill/>
            <a:miter lim="800000"/>
            <a:headEnd/>
            <a:tailEnd/>
          </a:ln>
          <a:effec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kumimoji="1" lang="zh-TW" altLang="zh-TW" sz="2600">
              <a:ea typeface="新細明體" pitchFamily="18" charset="-120"/>
              <a:cs typeface="新細明體" pitchFamily="18" charset="-120"/>
            </a:endParaRPr>
          </a:p>
        </p:txBody>
      </p:sp>
      <p:sp>
        <p:nvSpPr>
          <p:cNvPr id="6" name="文字方塊 5"/>
          <p:cNvSpPr txBox="1"/>
          <p:nvPr/>
        </p:nvSpPr>
        <p:spPr>
          <a:xfrm>
            <a:off x="893290" y="9445096"/>
            <a:ext cx="2808312" cy="369332"/>
          </a:xfrm>
          <a:prstGeom prst="rect">
            <a:avLst/>
          </a:prstGeom>
          <a:noFill/>
        </p:spPr>
        <p:txBody>
          <a:bodyPr wrap="square" rtlCol="0">
            <a:spAutoFit/>
          </a:bodyPr>
          <a:lstStyle/>
          <a:p>
            <a:r>
              <a:rPr lang="zh-TW" altLang="en-US" dirty="0">
                <a:latin typeface="+mj-lt"/>
                <a:ea typeface="微軟正黑體" panose="020B0604030504040204" pitchFamily="34" charset="-120"/>
              </a:rPr>
              <a:t>內科學誌 </a:t>
            </a:r>
            <a:r>
              <a:rPr lang="en-US" altLang="zh-TW" dirty="0">
                <a:latin typeface="+mj-lt"/>
                <a:ea typeface="微軟正黑體" panose="020B0604030504040204" pitchFamily="34" charset="-120"/>
              </a:rPr>
              <a:t>2017</a:t>
            </a:r>
            <a:r>
              <a:rPr lang="zh-TW" altLang="en-US" dirty="0">
                <a:latin typeface="+mj-lt"/>
                <a:ea typeface="微軟正黑體" panose="020B0604030504040204" pitchFamily="34" charset="-120"/>
              </a:rPr>
              <a:t>：</a:t>
            </a:r>
            <a:r>
              <a:rPr lang="en-US" altLang="zh-TW" dirty="0">
                <a:latin typeface="+mj-lt"/>
                <a:ea typeface="微軟正黑體" panose="020B0604030504040204" pitchFamily="34" charset="-120"/>
              </a:rPr>
              <a:t>28</a:t>
            </a:r>
            <a:r>
              <a:rPr lang="zh-TW" altLang="en-US" dirty="0">
                <a:latin typeface="+mj-lt"/>
                <a:ea typeface="微軟正黑體" panose="020B0604030504040204" pitchFamily="34" charset="-120"/>
              </a:rPr>
              <a:t>：</a:t>
            </a:r>
            <a:r>
              <a:rPr lang="en-US" altLang="zh-TW" dirty="0">
                <a:latin typeface="+mj-lt"/>
                <a:ea typeface="微軟正黑體" panose="020B0604030504040204" pitchFamily="34" charset="-120"/>
              </a:rPr>
              <a:t>7-11</a:t>
            </a:r>
            <a:endParaRPr lang="zh-TW" altLang="en-US" dirty="0">
              <a:latin typeface="+mj-lt"/>
              <a:ea typeface="微軟正黑體" panose="020B0604030504040204" pitchFamily="34" charset="-120"/>
            </a:endParaRPr>
          </a:p>
        </p:txBody>
      </p:sp>
    </p:spTree>
    <p:extLst>
      <p:ext uri="{BB962C8B-B14F-4D97-AF65-F5344CB8AC3E}">
        <p14:creationId xmlns:p14="http://schemas.microsoft.com/office/powerpoint/2010/main" val="693820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smtClean="0"/>
              <a:t>通報注意事項</a:t>
            </a:r>
            <a:r>
              <a:rPr lang="zh-TW" altLang="en-US" dirty="0"/>
              <a:t> </a:t>
            </a:r>
            <a:r>
              <a:rPr lang="en-US" altLang="zh-TW" dirty="0" smtClean="0"/>
              <a:t>– </a:t>
            </a:r>
            <a:r>
              <a:rPr lang="zh-TW" altLang="en-US" dirty="0" smtClean="0"/>
              <a:t>手術部位感染</a:t>
            </a:r>
            <a:r>
              <a:rPr lang="zh-TW" altLang="en-US" dirty="0" smtClean="0">
                <a:solidFill>
                  <a:srgbClr val="00B0F0"/>
                </a:solidFill>
              </a:rPr>
              <a:t>需排除</a:t>
            </a:r>
            <a:r>
              <a:rPr lang="zh-TW" altLang="en-US" dirty="0">
                <a:solidFill>
                  <a:srgbClr val="00B0F0"/>
                </a:solidFill>
              </a:rPr>
              <a:t>微生物</a:t>
            </a:r>
            <a:endParaRPr lang="zh-TW" altLang="en-US" baseline="-25000" dirty="0">
              <a:solidFill>
                <a:srgbClr val="00B0F0"/>
              </a:solidFill>
            </a:endParaRPr>
          </a:p>
        </p:txBody>
      </p:sp>
      <p:sp>
        <p:nvSpPr>
          <p:cNvPr id="3" name="內容版面配置區 2"/>
          <p:cNvSpPr>
            <a:spLocks noGrp="1"/>
          </p:cNvSpPr>
          <p:nvPr>
            <p:ph idx="1"/>
          </p:nvPr>
        </p:nvSpPr>
        <p:spPr/>
        <p:txBody>
          <a:bodyPr>
            <a:normAutofit/>
          </a:bodyPr>
          <a:lstStyle/>
          <a:p>
            <a:pPr marL="539747" indent="-457200">
              <a:lnSpc>
                <a:spcPct val="150000"/>
              </a:lnSpc>
              <a:spcBef>
                <a:spcPts val="0"/>
              </a:spcBef>
            </a:pPr>
            <a:r>
              <a:rPr lang="zh-TW" altLang="en-US" sz="3600" dirty="0" smtClean="0"/>
              <a:t>芽孢</a:t>
            </a:r>
            <a:r>
              <a:rPr lang="zh-TW" altLang="en-US" sz="3600" dirty="0"/>
              <a:t>桿菌屬</a:t>
            </a:r>
            <a:r>
              <a:rPr lang="en-US" altLang="zh-TW" sz="3600" dirty="0"/>
              <a:t>(</a:t>
            </a:r>
            <a:r>
              <a:rPr lang="en-US" altLang="zh-TW" sz="3600" i="1" dirty="0" err="1"/>
              <a:t>Blastomyces</a:t>
            </a:r>
            <a:r>
              <a:rPr lang="en-US" altLang="zh-TW" sz="3600" dirty="0"/>
              <a:t>)</a:t>
            </a:r>
            <a:r>
              <a:rPr lang="zh-TW" altLang="en-US" sz="3600" dirty="0"/>
              <a:t>、組織胞漿菌屬</a:t>
            </a:r>
            <a:r>
              <a:rPr lang="en-US" altLang="zh-TW" sz="3600" dirty="0"/>
              <a:t>(</a:t>
            </a:r>
            <a:r>
              <a:rPr lang="en-US" altLang="zh-TW" sz="3600" i="1" dirty="0"/>
              <a:t>Histoplasma</a:t>
            </a:r>
            <a:r>
              <a:rPr lang="en-US" altLang="zh-TW" sz="3600" dirty="0"/>
              <a:t>)</a:t>
            </a:r>
            <a:r>
              <a:rPr lang="zh-TW" altLang="en-US" sz="3600" dirty="0"/>
              <a:t>、球孢子菌屬</a:t>
            </a:r>
            <a:r>
              <a:rPr lang="en-US" altLang="zh-TW" sz="3600" dirty="0"/>
              <a:t>(</a:t>
            </a:r>
            <a:r>
              <a:rPr lang="en-US" altLang="zh-TW" sz="3600" i="1" dirty="0" err="1"/>
              <a:t>Coccidioides</a:t>
            </a:r>
            <a:r>
              <a:rPr lang="en-US" altLang="zh-TW" sz="3600" dirty="0"/>
              <a:t>) </a:t>
            </a:r>
            <a:r>
              <a:rPr lang="zh-TW" altLang="en-US" sz="3600" dirty="0"/>
              <a:t>、類球孢子菌屬</a:t>
            </a:r>
            <a:r>
              <a:rPr lang="en-US" altLang="zh-TW" sz="3600" dirty="0"/>
              <a:t>(</a:t>
            </a:r>
            <a:r>
              <a:rPr lang="en-US" altLang="zh-TW" sz="3600" i="1" dirty="0" err="1"/>
              <a:t>Paracoccidioides</a:t>
            </a:r>
            <a:r>
              <a:rPr lang="en-US" altLang="zh-TW" sz="3600" dirty="0"/>
              <a:t>)</a:t>
            </a:r>
            <a:r>
              <a:rPr lang="zh-TW" altLang="en-US" sz="3600" dirty="0"/>
              <a:t>、隱球菌屬</a:t>
            </a:r>
            <a:r>
              <a:rPr lang="en-US" altLang="zh-TW" sz="3600" dirty="0"/>
              <a:t>(</a:t>
            </a:r>
            <a:r>
              <a:rPr lang="en-US" altLang="zh-TW" sz="3600" i="1" dirty="0"/>
              <a:t>Cryptococcus</a:t>
            </a:r>
            <a:r>
              <a:rPr lang="en-US" altLang="zh-TW" sz="3600" dirty="0"/>
              <a:t>)</a:t>
            </a:r>
            <a:r>
              <a:rPr lang="zh-TW" altLang="en-US" sz="3600" dirty="0"/>
              <a:t>和肺孢子蟲</a:t>
            </a:r>
            <a:r>
              <a:rPr lang="en-US" altLang="zh-TW" sz="3600" dirty="0"/>
              <a:t>(</a:t>
            </a:r>
            <a:r>
              <a:rPr lang="en-US" altLang="zh-TW" sz="3600" i="1" dirty="0"/>
              <a:t>Pneumocystis</a:t>
            </a:r>
            <a:r>
              <a:rPr lang="en-US" altLang="zh-TW" sz="3600" dirty="0"/>
              <a:t>)</a:t>
            </a:r>
            <a:endParaRPr lang="en-US" altLang="zh-TW" sz="4400" dirty="0"/>
          </a:p>
          <a:p>
            <a:pPr marL="539747" indent="-457200">
              <a:lnSpc>
                <a:spcPct val="150000"/>
              </a:lnSpc>
              <a:spcBef>
                <a:spcPts val="0"/>
              </a:spcBef>
            </a:pPr>
            <a:r>
              <a:rPr lang="zh-TW" altLang="en-US" sz="3600" dirty="0"/>
              <a:t>上列微生物通常是社區感染的原因，不應歸為醫療照護相關</a:t>
            </a:r>
            <a:r>
              <a:rPr lang="zh-TW" altLang="en-US" sz="3600" dirty="0" smtClean="0"/>
              <a:t>感染</a:t>
            </a:r>
            <a:endParaRPr lang="zh-TW" altLang="en-US"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40</a:t>
            </a:fld>
            <a:endParaRPr lang="en-US" altLang="zh-TW"/>
          </a:p>
        </p:txBody>
      </p:sp>
    </p:spTree>
    <p:extLst>
      <p:ext uri="{BB962C8B-B14F-4D97-AF65-F5344CB8AC3E}">
        <p14:creationId xmlns:p14="http://schemas.microsoft.com/office/powerpoint/2010/main" val="1830656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smtClean="0"/>
              <a:t>通報注意事項</a:t>
            </a:r>
            <a:r>
              <a:rPr lang="zh-TW" altLang="en-US" dirty="0"/>
              <a:t> </a:t>
            </a:r>
            <a:r>
              <a:rPr lang="en-US" altLang="zh-TW" dirty="0" smtClean="0"/>
              <a:t>– </a:t>
            </a:r>
            <a:r>
              <a:rPr lang="zh-TW" altLang="en-US" dirty="0" smtClean="0"/>
              <a:t>感染</a:t>
            </a:r>
            <a:r>
              <a:rPr lang="zh-TW" altLang="en-US" dirty="0"/>
              <a:t>涉及</a:t>
            </a:r>
            <a:r>
              <a:rPr lang="zh-TW" altLang="en-US" dirty="0">
                <a:solidFill>
                  <a:srgbClr val="00B0F0"/>
                </a:solidFill>
              </a:rPr>
              <a:t>多個組織</a:t>
            </a:r>
            <a:r>
              <a:rPr lang="zh-TW" altLang="en-US" dirty="0" smtClean="0">
                <a:solidFill>
                  <a:srgbClr val="00B0F0"/>
                </a:solidFill>
              </a:rPr>
              <a:t>層</a:t>
            </a:r>
            <a:r>
              <a:rPr lang="zh-TW" altLang="en-US" dirty="0"/>
              <a:t>的術式歸因原則 </a:t>
            </a:r>
            <a:endParaRPr lang="zh-TW" altLang="en-US" baseline="-25000" dirty="0"/>
          </a:p>
        </p:txBody>
      </p:sp>
      <p:sp>
        <p:nvSpPr>
          <p:cNvPr id="3" name="內容版面配置區 2"/>
          <p:cNvSpPr>
            <a:spLocks noGrp="1"/>
          </p:cNvSpPr>
          <p:nvPr>
            <p:ph idx="1"/>
          </p:nvPr>
        </p:nvSpPr>
        <p:spPr/>
        <p:txBody>
          <a:bodyPr>
            <a:normAutofit/>
          </a:bodyPr>
          <a:lstStyle/>
          <a:p>
            <a:pPr marL="539747" indent="-457200">
              <a:lnSpc>
                <a:spcPct val="120000"/>
              </a:lnSpc>
              <a:spcBef>
                <a:spcPts val="0"/>
              </a:spcBef>
            </a:pPr>
            <a:r>
              <a:rPr lang="zh-TW" altLang="en-US" sz="3600" dirty="0" smtClean="0"/>
              <a:t>應通報最</a:t>
            </a:r>
            <a:r>
              <a:rPr lang="zh-TW" altLang="en-US" sz="3600" dirty="0"/>
              <a:t>深層</a:t>
            </a:r>
            <a:r>
              <a:rPr lang="zh-TW" altLang="en-US" sz="3600" dirty="0" smtClean="0"/>
              <a:t>組織之感染</a:t>
            </a:r>
            <a:r>
              <a:rPr lang="zh-TW" altLang="en-US" sz="3600" dirty="0"/>
              <a:t>，並以最深層</a:t>
            </a:r>
            <a:r>
              <a:rPr lang="zh-TW" altLang="en-US" sz="3600" dirty="0" smtClean="0"/>
              <a:t>組織感染之判定標準定義</a:t>
            </a:r>
            <a:r>
              <a:rPr lang="zh-TW" altLang="en-US" sz="3600" dirty="0"/>
              <a:t>感染日期</a:t>
            </a:r>
            <a:r>
              <a:rPr lang="en-US" altLang="zh-TW" sz="3600" dirty="0"/>
              <a:t>(DOE</a:t>
            </a:r>
            <a:r>
              <a:rPr lang="en-US" altLang="zh-TW" sz="3600" dirty="0" smtClean="0"/>
              <a:t>)</a:t>
            </a:r>
            <a:endParaRPr lang="zh-TW" altLang="en-US" sz="3600" dirty="0"/>
          </a:p>
          <a:p>
            <a:pPr marL="1035032" lvl="1" indent="-457200">
              <a:lnSpc>
                <a:spcPct val="120000"/>
              </a:lnSpc>
              <a:spcBef>
                <a:spcPts val="0"/>
              </a:spcBef>
            </a:pPr>
            <a:r>
              <a:rPr lang="zh-TW" altLang="en-US" sz="3200" dirty="0" smtClean="0"/>
              <a:t>器官</a:t>
            </a:r>
            <a:r>
              <a:rPr lang="en-US" altLang="zh-TW" sz="3200" dirty="0"/>
              <a:t>/</a:t>
            </a:r>
            <a:r>
              <a:rPr lang="zh-TW" altLang="en-US" sz="3200" dirty="0"/>
              <a:t>腔</a:t>
            </a:r>
            <a:r>
              <a:rPr lang="zh-TW" altLang="en-US" sz="3200" dirty="0" smtClean="0"/>
              <a:t>室感染 </a:t>
            </a:r>
            <a:r>
              <a:rPr lang="en-US" altLang="zh-TW" sz="3200" dirty="0" smtClean="0"/>
              <a:t>&gt;</a:t>
            </a:r>
            <a:r>
              <a:rPr lang="zh-TW" altLang="en-US" sz="3200" dirty="0" smtClean="0"/>
              <a:t> 深</a:t>
            </a:r>
            <a:r>
              <a:rPr lang="zh-TW" altLang="en-US" sz="3200" dirty="0"/>
              <a:t>部切</a:t>
            </a:r>
            <a:r>
              <a:rPr lang="zh-TW" altLang="en-US" sz="3200" dirty="0" smtClean="0"/>
              <a:t>口感染 </a:t>
            </a:r>
            <a:r>
              <a:rPr lang="en-US" altLang="zh-TW" sz="3200" dirty="0" smtClean="0"/>
              <a:t>&gt;</a:t>
            </a:r>
            <a:r>
              <a:rPr lang="zh-TW" altLang="en-US" sz="3200" dirty="0" smtClean="0"/>
              <a:t> 表淺切口感染</a:t>
            </a:r>
            <a:endParaRPr lang="zh-TW" altLang="en-US" sz="3200" dirty="0"/>
          </a:p>
          <a:p>
            <a:pPr marL="539747" indent="-457200">
              <a:lnSpc>
                <a:spcPct val="120000"/>
              </a:lnSpc>
              <a:spcBef>
                <a:spcPts val="0"/>
              </a:spcBef>
            </a:pPr>
            <a:r>
              <a:rPr lang="zh-TW" altLang="en-US" sz="3600" dirty="0" smtClean="0"/>
              <a:t>範例</a:t>
            </a:r>
            <a:endParaRPr lang="en-US" altLang="zh-TW" sz="3600" dirty="0" smtClean="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41</a:t>
            </a:fld>
            <a:endParaRPr lang="en-US" altLang="zh-TW"/>
          </a:p>
        </p:txBody>
      </p:sp>
      <p:cxnSp>
        <p:nvCxnSpPr>
          <p:cNvPr id="6" name="直線單箭頭接點 5"/>
          <p:cNvCxnSpPr/>
          <p:nvPr/>
        </p:nvCxnSpPr>
        <p:spPr>
          <a:xfrm>
            <a:off x="2133600" y="7538720"/>
            <a:ext cx="851408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向下箭號圖說文字 6"/>
          <p:cNvSpPr/>
          <p:nvPr/>
        </p:nvSpPr>
        <p:spPr>
          <a:xfrm>
            <a:off x="1893817" y="5944840"/>
            <a:ext cx="1658125" cy="1569299"/>
          </a:xfrm>
          <a:prstGeom prst="downArrow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ea typeface="微軟正黑體" panose="020B0604030504040204" pitchFamily="34" charset="-120"/>
              </a:rPr>
              <a:t>手術日</a:t>
            </a:r>
            <a:endParaRPr lang="zh-TW" altLang="en-US" sz="2800" b="1" dirty="0">
              <a:ea typeface="微軟正黑體" panose="020B0604030504040204" pitchFamily="34" charset="-120"/>
            </a:endParaRPr>
          </a:p>
        </p:txBody>
      </p:sp>
      <p:sp>
        <p:nvSpPr>
          <p:cNvPr id="8" name="向下箭號圖說文字 7"/>
          <p:cNvSpPr/>
          <p:nvPr/>
        </p:nvSpPr>
        <p:spPr>
          <a:xfrm>
            <a:off x="4666861" y="5337017"/>
            <a:ext cx="2059305" cy="2201703"/>
          </a:xfrm>
          <a:prstGeom prst="downArrow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ea typeface="微軟正黑體" panose="020B0604030504040204" pitchFamily="34" charset="-120"/>
              </a:rPr>
              <a:t>符合深部切口手術部位感染</a:t>
            </a:r>
            <a:endParaRPr lang="zh-TW" altLang="en-US" sz="2800" b="1" dirty="0">
              <a:ea typeface="微軟正黑體" panose="020B0604030504040204" pitchFamily="34" charset="-120"/>
            </a:endParaRPr>
          </a:p>
        </p:txBody>
      </p:sp>
      <p:sp>
        <p:nvSpPr>
          <p:cNvPr id="10" name="文字方塊 9"/>
          <p:cNvSpPr txBox="1"/>
          <p:nvPr/>
        </p:nvSpPr>
        <p:spPr>
          <a:xfrm>
            <a:off x="5362078" y="7688546"/>
            <a:ext cx="615553" cy="1990902"/>
          </a:xfrm>
          <a:prstGeom prst="rect">
            <a:avLst/>
          </a:prstGeom>
          <a:noFill/>
        </p:spPr>
        <p:txBody>
          <a:bodyPr vert="eaVert" wrap="square" rtlCol="0">
            <a:spAutoFit/>
          </a:bodyPr>
          <a:lstStyle/>
          <a:p>
            <a:r>
              <a:rPr lang="zh-TW" altLang="en-US" sz="2800" b="1" dirty="0" smtClean="0">
                <a:ea typeface="微軟正黑體" panose="020B0604030504040204" pitchFamily="34" charset="-120"/>
              </a:rPr>
              <a:t>術後第</a:t>
            </a:r>
            <a:r>
              <a:rPr lang="en-US" altLang="zh-TW" sz="2800" b="1" dirty="0" smtClean="0">
                <a:ea typeface="微軟正黑體" panose="020B0604030504040204" pitchFamily="34" charset="-120"/>
              </a:rPr>
              <a:t>10</a:t>
            </a:r>
            <a:r>
              <a:rPr lang="zh-TW" altLang="en-US" sz="2800" b="1" dirty="0" smtClean="0">
                <a:ea typeface="微軟正黑體" panose="020B0604030504040204" pitchFamily="34" charset="-120"/>
              </a:rPr>
              <a:t>日</a:t>
            </a:r>
            <a:endParaRPr lang="zh-TW" altLang="en-US" sz="2800" b="1" dirty="0">
              <a:ea typeface="微軟正黑體" panose="020B0604030504040204" pitchFamily="34" charset="-120"/>
            </a:endParaRPr>
          </a:p>
        </p:txBody>
      </p:sp>
      <p:sp>
        <p:nvSpPr>
          <p:cNvPr id="14" name="向下箭號圖說文字 13"/>
          <p:cNvSpPr/>
          <p:nvPr/>
        </p:nvSpPr>
        <p:spPr>
          <a:xfrm>
            <a:off x="7176432" y="5337016"/>
            <a:ext cx="2059305" cy="2201703"/>
          </a:xfrm>
          <a:prstGeom prst="downArrow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ea typeface="微軟正黑體" panose="020B0604030504040204" pitchFamily="34" charset="-120"/>
              </a:rPr>
              <a:t>符合器官</a:t>
            </a:r>
            <a:r>
              <a:rPr lang="en-US" altLang="zh-TW" sz="2800" b="1" dirty="0" smtClean="0">
                <a:ea typeface="微軟正黑體" panose="020B0604030504040204" pitchFamily="34" charset="-120"/>
              </a:rPr>
              <a:t>/</a:t>
            </a:r>
            <a:r>
              <a:rPr lang="zh-TW" altLang="en-US" sz="2800" b="1" dirty="0" smtClean="0">
                <a:ea typeface="微軟正黑體" panose="020B0604030504040204" pitchFamily="34" charset="-120"/>
              </a:rPr>
              <a:t>腔室手術部位感染</a:t>
            </a:r>
            <a:endParaRPr lang="zh-TW" altLang="en-US" sz="2800" b="1" dirty="0">
              <a:ea typeface="微軟正黑體" panose="020B0604030504040204" pitchFamily="34" charset="-120"/>
            </a:endParaRPr>
          </a:p>
        </p:txBody>
      </p:sp>
      <p:sp>
        <p:nvSpPr>
          <p:cNvPr id="15" name="文字方塊 14"/>
          <p:cNvSpPr txBox="1"/>
          <p:nvPr/>
        </p:nvSpPr>
        <p:spPr>
          <a:xfrm>
            <a:off x="7898307" y="7688546"/>
            <a:ext cx="615553" cy="1990902"/>
          </a:xfrm>
          <a:prstGeom prst="rect">
            <a:avLst/>
          </a:prstGeom>
          <a:noFill/>
        </p:spPr>
        <p:txBody>
          <a:bodyPr vert="eaVert" wrap="square" rtlCol="0">
            <a:spAutoFit/>
          </a:bodyPr>
          <a:lstStyle/>
          <a:p>
            <a:r>
              <a:rPr lang="zh-TW" altLang="en-US" sz="2800" b="1" dirty="0" smtClean="0">
                <a:ea typeface="微軟正黑體" panose="020B0604030504040204" pitchFamily="34" charset="-120"/>
              </a:rPr>
              <a:t>術後第</a:t>
            </a:r>
            <a:r>
              <a:rPr lang="en-US" altLang="zh-TW" sz="2800" b="1" dirty="0" smtClean="0">
                <a:ea typeface="微軟正黑體" panose="020B0604030504040204" pitchFamily="34" charset="-120"/>
              </a:rPr>
              <a:t>7</a:t>
            </a:r>
            <a:r>
              <a:rPr lang="zh-TW" altLang="en-US" sz="2800" b="1" dirty="0" smtClean="0">
                <a:ea typeface="微軟正黑體" panose="020B0604030504040204" pitchFamily="34" charset="-120"/>
              </a:rPr>
              <a:t>日</a:t>
            </a:r>
            <a:endParaRPr lang="zh-TW" altLang="en-US" sz="2800" b="1" dirty="0">
              <a:ea typeface="微軟正黑體" panose="020B0604030504040204" pitchFamily="34" charset="-120"/>
            </a:endParaRPr>
          </a:p>
        </p:txBody>
      </p:sp>
      <p:sp>
        <p:nvSpPr>
          <p:cNvPr id="17" name="五角星形 16"/>
          <p:cNvSpPr/>
          <p:nvPr/>
        </p:nvSpPr>
        <p:spPr>
          <a:xfrm>
            <a:off x="9328150" y="5039360"/>
            <a:ext cx="709930" cy="728734"/>
          </a:xfrm>
          <a:prstGeom prst="star5">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00"/>
              </a:solidFill>
            </a:endParaRPr>
          </a:p>
        </p:txBody>
      </p:sp>
    </p:spTree>
    <p:extLst>
      <p:ext uri="{BB962C8B-B14F-4D97-AF65-F5344CB8AC3E}">
        <p14:creationId xmlns:p14="http://schemas.microsoft.com/office/powerpoint/2010/main" val="3747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animBg="1"/>
      <p:bldP spid="15"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lnSpc>
                <a:spcPct val="100000"/>
              </a:lnSpc>
            </a:pPr>
            <a:r>
              <a:rPr lang="zh-TW" altLang="en-US" dirty="0" smtClean="0"/>
              <a:t>通報注意事項 </a:t>
            </a:r>
            <a:r>
              <a:rPr lang="en-US" altLang="zh-TW" dirty="0" smtClean="0"/>
              <a:t>– </a:t>
            </a:r>
            <a:r>
              <a:rPr lang="zh-TW" altLang="en-US" dirty="0" smtClean="0"/>
              <a:t>感染涉及</a:t>
            </a:r>
            <a:r>
              <a:rPr lang="zh-TW" altLang="en-US" dirty="0">
                <a:solidFill>
                  <a:srgbClr val="00B0F0"/>
                </a:solidFill>
              </a:rPr>
              <a:t>多個主要</a:t>
            </a:r>
            <a:r>
              <a:rPr lang="zh-TW" altLang="en-US" dirty="0" smtClean="0">
                <a:solidFill>
                  <a:srgbClr val="00B0F0"/>
                </a:solidFill>
              </a:rPr>
              <a:t>切口</a:t>
            </a:r>
            <a:r>
              <a:rPr lang="zh-TW" altLang="en-US" dirty="0" smtClean="0"/>
              <a:t>的</a:t>
            </a:r>
            <a:r>
              <a:rPr lang="zh-TW" altLang="en-US" dirty="0"/>
              <a:t>術式歸因</a:t>
            </a:r>
            <a:r>
              <a:rPr lang="zh-TW" altLang="en-US" dirty="0" smtClean="0"/>
              <a:t>原則  </a:t>
            </a:r>
            <a:endParaRPr lang="zh-TW" altLang="en-US" baseline="-25000" dirty="0"/>
          </a:p>
        </p:txBody>
      </p:sp>
      <p:sp>
        <p:nvSpPr>
          <p:cNvPr id="3" name="內容版面配置區 2"/>
          <p:cNvSpPr>
            <a:spLocks noGrp="1"/>
          </p:cNvSpPr>
          <p:nvPr>
            <p:ph idx="1"/>
          </p:nvPr>
        </p:nvSpPr>
        <p:spPr/>
        <p:txBody>
          <a:bodyPr>
            <a:normAutofit/>
          </a:bodyPr>
          <a:lstStyle/>
          <a:p>
            <a:pPr marL="539747" indent="-457200">
              <a:spcBef>
                <a:spcPts val="0"/>
              </a:spcBef>
            </a:pPr>
            <a:r>
              <a:rPr lang="zh-TW" altLang="en-US" dirty="0" smtClean="0"/>
              <a:t>同一</a:t>
            </a:r>
            <a:r>
              <a:rPr lang="zh-TW" altLang="en-US" dirty="0"/>
              <a:t>個手術中有多</a:t>
            </a:r>
            <a:r>
              <a:rPr lang="zh-TW" altLang="en-US" dirty="0" smtClean="0"/>
              <a:t>個主</a:t>
            </a:r>
            <a:r>
              <a:rPr lang="zh-TW" altLang="en-US" dirty="0"/>
              <a:t>要</a:t>
            </a:r>
            <a:r>
              <a:rPr lang="zh-TW" altLang="en-US" dirty="0" smtClean="0"/>
              <a:t>切</a:t>
            </a:r>
            <a:r>
              <a:rPr lang="zh-TW" altLang="en-US" dirty="0"/>
              <a:t>口發生</a:t>
            </a:r>
            <a:r>
              <a:rPr lang="zh-TW" altLang="en-US" dirty="0" smtClean="0"/>
              <a:t>感染</a:t>
            </a:r>
            <a:endParaRPr lang="en-US" altLang="zh-TW" dirty="0" smtClean="0"/>
          </a:p>
          <a:p>
            <a:pPr marL="1035032" lvl="1" indent="-457200">
              <a:spcBef>
                <a:spcPts val="0"/>
              </a:spcBef>
            </a:pPr>
            <a:r>
              <a:rPr lang="zh-TW" altLang="en-US" dirty="0" smtClean="0"/>
              <a:t>只通報</a:t>
            </a:r>
            <a:r>
              <a:rPr lang="en-US" altLang="zh-TW" dirty="0"/>
              <a:t>1</a:t>
            </a:r>
            <a:r>
              <a:rPr lang="zh-TW" altLang="en-US" dirty="0"/>
              <a:t>個手術部位</a:t>
            </a:r>
            <a:r>
              <a:rPr lang="zh-TW" altLang="en-US" dirty="0" smtClean="0"/>
              <a:t>感染</a:t>
            </a:r>
            <a:endParaRPr lang="en-US" altLang="zh-TW" dirty="0" smtClean="0"/>
          </a:p>
          <a:p>
            <a:pPr marL="1035032" lvl="1" indent="-457200">
              <a:spcBef>
                <a:spcPts val="0"/>
              </a:spcBef>
            </a:pPr>
            <a:r>
              <a:rPr lang="zh-TW" altLang="en-US" dirty="0" smtClean="0"/>
              <a:t>依</a:t>
            </a:r>
            <a:r>
              <a:rPr lang="zh-TW" altLang="en-US" dirty="0"/>
              <a:t>所涉及的最深層組織</a:t>
            </a:r>
            <a:r>
              <a:rPr lang="zh-TW" altLang="en-US" dirty="0" smtClean="0"/>
              <a:t>通報</a:t>
            </a:r>
            <a:r>
              <a:rPr lang="en-US" altLang="zh-TW" dirty="0" smtClean="0"/>
              <a:t/>
            </a:r>
            <a:br>
              <a:rPr lang="en-US" altLang="zh-TW" dirty="0" smtClean="0"/>
            </a:br>
            <a:endParaRPr lang="zh-TW" altLang="en-US" dirty="0" smtClean="0"/>
          </a:p>
          <a:p>
            <a:pPr marL="539747" indent="-457200">
              <a:spcBef>
                <a:spcPts val="0"/>
              </a:spcBef>
            </a:pPr>
            <a:r>
              <a:rPr lang="zh-TW" altLang="en-US" dirty="0" smtClean="0"/>
              <a:t>範例</a:t>
            </a:r>
            <a:endParaRPr lang="en-US" altLang="zh-TW" dirty="0" smtClean="0"/>
          </a:p>
          <a:p>
            <a:pPr marL="1035032" lvl="1" indent="-457200">
              <a:spcBef>
                <a:spcPts val="0"/>
              </a:spcBef>
              <a:buFont typeface="Wingdings" panose="05000000000000000000" pitchFamily="2" charset="2"/>
              <a:buChar char="ü"/>
            </a:pPr>
            <a:r>
              <a:rPr lang="zh-TW" altLang="en-US" dirty="0" smtClean="0"/>
              <a:t>病人</a:t>
            </a:r>
            <a:r>
              <a:rPr lang="zh-TW" altLang="en-US" dirty="0"/>
              <a:t>有</a:t>
            </a:r>
            <a:r>
              <a:rPr lang="en-US" altLang="zh-TW" dirty="0"/>
              <a:t>1</a:t>
            </a:r>
            <a:r>
              <a:rPr lang="zh-TW" altLang="en-US" dirty="0"/>
              <a:t>個腹腔鏡切口符合表淺切</a:t>
            </a:r>
            <a:r>
              <a:rPr lang="zh-TW" altLang="en-US" dirty="0" smtClean="0"/>
              <a:t>口感染</a:t>
            </a:r>
            <a:r>
              <a:rPr lang="zh-TW" altLang="en-US" dirty="0"/>
              <a:t>，另</a:t>
            </a:r>
            <a:r>
              <a:rPr lang="en-US" altLang="zh-TW" dirty="0"/>
              <a:t>1</a:t>
            </a:r>
            <a:r>
              <a:rPr lang="zh-TW" altLang="en-US" dirty="0"/>
              <a:t>個切口符合深部</a:t>
            </a:r>
            <a:r>
              <a:rPr lang="zh-TW" altLang="en-US" dirty="0" smtClean="0"/>
              <a:t>切口感染：</a:t>
            </a:r>
            <a:r>
              <a:rPr lang="zh-TW" altLang="en-US" dirty="0"/>
              <a:t>通報</a:t>
            </a:r>
            <a:r>
              <a:rPr lang="zh-TW" altLang="en-US" b="1" dirty="0" smtClean="0"/>
              <a:t>深</a:t>
            </a:r>
            <a:r>
              <a:rPr lang="zh-TW" altLang="en-US" b="1" dirty="0"/>
              <a:t>部切口之手術部位</a:t>
            </a:r>
            <a:r>
              <a:rPr lang="zh-TW" altLang="en-US" b="1" dirty="0" smtClean="0"/>
              <a:t>感染</a:t>
            </a:r>
            <a:endParaRPr lang="zh-TW" altLang="en-US" b="1" dirty="0"/>
          </a:p>
          <a:p>
            <a:pPr marL="1035032" lvl="1" indent="-457200">
              <a:spcBef>
                <a:spcPts val="0"/>
              </a:spcBef>
              <a:buFont typeface="Wingdings" panose="05000000000000000000" pitchFamily="2" charset="2"/>
              <a:buChar char="ü"/>
            </a:pPr>
            <a:r>
              <a:rPr lang="zh-TW" altLang="en-US" dirty="0" smtClean="0"/>
              <a:t>病人有多</a:t>
            </a:r>
            <a:r>
              <a:rPr lang="zh-TW" altLang="en-US" dirty="0"/>
              <a:t>個腹腔鏡切口符合表淺切</a:t>
            </a:r>
            <a:r>
              <a:rPr lang="zh-TW" altLang="en-US" dirty="0" smtClean="0"/>
              <a:t>口感染收</a:t>
            </a:r>
            <a:r>
              <a:rPr lang="zh-TW" altLang="en-US" dirty="0"/>
              <a:t>案</a:t>
            </a:r>
            <a:r>
              <a:rPr lang="zh-TW" altLang="en-US" dirty="0" smtClean="0"/>
              <a:t>標準，另也有符合腹腔鏡</a:t>
            </a:r>
            <a:r>
              <a:rPr lang="zh-TW" altLang="en-US" dirty="0"/>
              <a:t>手術有關的器官</a:t>
            </a:r>
            <a:r>
              <a:rPr lang="en-US" altLang="zh-TW" dirty="0"/>
              <a:t>/</a:t>
            </a:r>
            <a:r>
              <a:rPr lang="zh-TW" altLang="en-US" dirty="0"/>
              <a:t>腔室手術部位</a:t>
            </a:r>
            <a:r>
              <a:rPr lang="zh-TW" altLang="en-US" dirty="0" smtClean="0"/>
              <a:t>感染：</a:t>
            </a:r>
            <a:r>
              <a:rPr lang="zh-TW" altLang="en-US" b="1" dirty="0" smtClean="0"/>
              <a:t>通報器官</a:t>
            </a:r>
            <a:r>
              <a:rPr lang="en-US" altLang="zh-TW" b="1" dirty="0"/>
              <a:t>/</a:t>
            </a:r>
            <a:r>
              <a:rPr lang="zh-TW" altLang="en-US" b="1" dirty="0"/>
              <a:t>腔室之手術部位</a:t>
            </a:r>
            <a:r>
              <a:rPr lang="zh-TW" altLang="en-US" b="1" dirty="0" smtClean="0"/>
              <a:t>感染</a:t>
            </a:r>
            <a:endParaRPr lang="zh-TW" altLang="en-US" b="1"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42</a:t>
            </a:fld>
            <a:endParaRPr lang="en-US" altLang="zh-TW"/>
          </a:p>
        </p:txBody>
      </p:sp>
      <p:sp>
        <p:nvSpPr>
          <p:cNvPr id="5" name="矩形 4"/>
          <p:cNvSpPr/>
          <p:nvPr/>
        </p:nvSpPr>
        <p:spPr>
          <a:xfrm>
            <a:off x="6421120" y="6116320"/>
            <a:ext cx="5878830" cy="75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17320" y="6620501"/>
            <a:ext cx="2016760" cy="495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434080" y="8283346"/>
            <a:ext cx="6197600" cy="75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2396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nSpc>
                <a:spcPct val="100000"/>
              </a:lnSpc>
            </a:pPr>
            <a:r>
              <a:rPr lang="zh-TW" altLang="en-US" dirty="0" smtClean="0"/>
              <a:t>通報注意事項 </a:t>
            </a:r>
            <a:r>
              <a:rPr lang="en-US" altLang="zh-TW" dirty="0" smtClean="0"/>
              <a:t>– </a:t>
            </a:r>
            <a:r>
              <a:rPr lang="zh-TW" altLang="en-US" dirty="0" smtClean="0"/>
              <a:t>感染</a:t>
            </a:r>
            <a:r>
              <a:rPr lang="zh-TW" altLang="en-US" dirty="0"/>
              <a:t>涉及</a:t>
            </a:r>
            <a:r>
              <a:rPr lang="zh-TW" altLang="en-US" dirty="0">
                <a:solidFill>
                  <a:srgbClr val="00B0F0"/>
                </a:solidFill>
              </a:rPr>
              <a:t>次要切口</a:t>
            </a:r>
            <a:r>
              <a:rPr lang="zh-TW" altLang="en-US" dirty="0"/>
              <a:t>的術式歸因</a:t>
            </a:r>
            <a:r>
              <a:rPr lang="zh-TW" altLang="en-US" dirty="0" smtClean="0"/>
              <a:t>原則  </a:t>
            </a:r>
            <a:endParaRPr lang="zh-TW" altLang="en-US" baseline="-25000" dirty="0"/>
          </a:p>
        </p:txBody>
      </p:sp>
      <p:sp>
        <p:nvSpPr>
          <p:cNvPr id="3" name="內容版面配置區 2"/>
          <p:cNvSpPr>
            <a:spLocks noGrp="1"/>
          </p:cNvSpPr>
          <p:nvPr>
            <p:ph idx="1"/>
          </p:nvPr>
        </p:nvSpPr>
        <p:spPr/>
        <p:txBody>
          <a:bodyPr>
            <a:normAutofit/>
          </a:bodyPr>
          <a:lstStyle/>
          <a:p>
            <a:pPr marL="539747" indent="-457200">
              <a:lnSpc>
                <a:spcPct val="150000"/>
              </a:lnSpc>
              <a:spcBef>
                <a:spcPts val="0"/>
              </a:spcBef>
            </a:pPr>
            <a:r>
              <a:rPr lang="zh-TW" altLang="en-US" sz="3600" dirty="0" smtClean="0"/>
              <a:t>可能有次要切口的術式，包括</a:t>
            </a:r>
            <a:endParaRPr lang="en-US" altLang="zh-TW" sz="3600" dirty="0" smtClean="0"/>
          </a:p>
          <a:p>
            <a:pPr marL="1035032" lvl="1" indent="-457200">
              <a:spcBef>
                <a:spcPts val="0"/>
              </a:spcBef>
            </a:pPr>
            <a:r>
              <a:rPr lang="zh-TW" altLang="en-US" sz="3200" dirty="0" smtClean="0"/>
              <a:t>乳房</a:t>
            </a:r>
            <a:r>
              <a:rPr lang="zh-TW" altLang="en-US" sz="3200" dirty="0"/>
              <a:t>手術</a:t>
            </a:r>
            <a:r>
              <a:rPr lang="en-US" altLang="zh-TW" sz="3200" dirty="0"/>
              <a:t>(BRST)</a:t>
            </a:r>
            <a:r>
              <a:rPr lang="zh-TW" altLang="en-US" sz="3200" dirty="0"/>
              <a:t>、冠動脈繞道手術</a:t>
            </a:r>
            <a:r>
              <a:rPr lang="en-US" altLang="zh-TW" sz="3200" dirty="0"/>
              <a:t>(CBGB)</a:t>
            </a:r>
            <a:r>
              <a:rPr lang="zh-TW" altLang="en-US" sz="3200" dirty="0"/>
              <a:t>、頸動脈動脈內膜切除術</a:t>
            </a:r>
            <a:r>
              <a:rPr lang="en-US" altLang="zh-TW" sz="3200" dirty="0"/>
              <a:t>(CEA)</a:t>
            </a:r>
            <a:r>
              <a:rPr lang="zh-TW" altLang="en-US" sz="3200" dirty="0"/>
              <a:t>、脊椎融合手術</a:t>
            </a:r>
            <a:r>
              <a:rPr lang="en-US" altLang="zh-TW" sz="3200" dirty="0"/>
              <a:t>(FUSN)</a:t>
            </a:r>
            <a:r>
              <a:rPr lang="zh-TW" altLang="en-US" sz="3200" dirty="0"/>
              <a:t>、直腸手術</a:t>
            </a:r>
            <a:r>
              <a:rPr lang="en-US" altLang="zh-TW" sz="3200" dirty="0"/>
              <a:t>(REC)</a:t>
            </a:r>
            <a:r>
              <a:rPr lang="zh-TW" altLang="en-US" sz="3200" dirty="0"/>
              <a:t>、週邊血管繞道手術</a:t>
            </a:r>
            <a:r>
              <a:rPr lang="en-US" altLang="zh-TW" sz="3200" dirty="0"/>
              <a:t>(PVBY)</a:t>
            </a:r>
            <a:r>
              <a:rPr lang="zh-TW" altLang="en-US" sz="3200" dirty="0"/>
              <a:t>、腦室分流</a:t>
            </a:r>
            <a:r>
              <a:rPr lang="en-US" altLang="zh-TW" sz="3200" dirty="0"/>
              <a:t>(VSHN)</a:t>
            </a:r>
            <a:r>
              <a:rPr lang="zh-TW" altLang="en-US" sz="3200" dirty="0" smtClean="0"/>
              <a:t>等</a:t>
            </a:r>
            <a:endParaRPr lang="en-US" altLang="zh-TW" sz="3200" dirty="0" smtClean="0"/>
          </a:p>
          <a:p>
            <a:pPr marL="539747" indent="-457200">
              <a:lnSpc>
                <a:spcPct val="110000"/>
              </a:lnSpc>
              <a:spcBef>
                <a:spcPts val="0"/>
              </a:spcBef>
            </a:pPr>
            <a:r>
              <a:rPr lang="zh-TW" altLang="en-US" sz="3600" dirty="0" smtClean="0"/>
              <a:t>不論</a:t>
            </a:r>
            <a:r>
              <a:rPr lang="zh-TW" altLang="en-US" sz="3600" dirty="0"/>
              <a:t>主要</a:t>
            </a:r>
            <a:r>
              <a:rPr lang="zh-TW" altLang="en-US" sz="3600" dirty="0" smtClean="0"/>
              <a:t>切口監測時間，</a:t>
            </a:r>
            <a:r>
              <a:rPr lang="zh-TW" altLang="en-US" sz="3600" dirty="0"/>
              <a:t>任何次要切口的手術部位感染監測期都是</a:t>
            </a:r>
            <a:r>
              <a:rPr lang="en-US" altLang="zh-TW" sz="4800" dirty="0">
                <a:solidFill>
                  <a:srgbClr val="00B0F0"/>
                </a:solidFill>
              </a:rPr>
              <a:t>30</a:t>
            </a:r>
            <a:r>
              <a:rPr lang="zh-TW" altLang="en-US" sz="3600" dirty="0" smtClean="0"/>
              <a:t>天</a:t>
            </a:r>
            <a:endParaRPr lang="en-US" altLang="zh-TW" sz="3600" dirty="0" smtClean="0"/>
          </a:p>
          <a:p>
            <a:pPr marL="539747" indent="-457200">
              <a:lnSpc>
                <a:spcPct val="150000"/>
              </a:lnSpc>
              <a:spcBef>
                <a:spcPts val="0"/>
              </a:spcBef>
            </a:pPr>
            <a:r>
              <a:rPr lang="zh-TW" altLang="en-US" sz="3600" dirty="0" smtClean="0"/>
              <a:t>手術</a:t>
            </a:r>
            <a:r>
              <a:rPr lang="zh-TW" altLang="en-US" sz="3600" dirty="0"/>
              <a:t>次數只算</a:t>
            </a:r>
            <a:r>
              <a:rPr lang="en-US" altLang="zh-TW" sz="3600" dirty="0"/>
              <a:t>1</a:t>
            </a:r>
            <a:r>
              <a:rPr lang="zh-TW" altLang="en-US" sz="3600" dirty="0" smtClean="0"/>
              <a:t>次</a:t>
            </a:r>
            <a:endParaRPr lang="en-US" altLang="zh-TW" sz="3600" dirty="0" smtClean="0"/>
          </a:p>
          <a:p>
            <a:pPr marL="539747" indent="-457200">
              <a:lnSpc>
                <a:spcPct val="150000"/>
              </a:lnSpc>
              <a:spcBef>
                <a:spcPts val="0"/>
              </a:spcBef>
            </a:pPr>
            <a:r>
              <a:rPr lang="zh-TW" altLang="en-US" sz="3600" dirty="0" smtClean="0"/>
              <a:t>主要</a:t>
            </a:r>
            <a:r>
              <a:rPr lang="zh-TW" altLang="en-US" sz="3600" dirty="0"/>
              <a:t>傷口和次要傷口的</a:t>
            </a:r>
            <a:r>
              <a:rPr lang="zh-TW" altLang="en-US" sz="3600" dirty="0" smtClean="0"/>
              <a:t>感染分別計算</a:t>
            </a:r>
            <a:endParaRPr lang="zh-TW" altLang="en-US"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43</a:t>
            </a:fld>
            <a:endParaRPr lang="en-US" altLang="zh-TW"/>
          </a:p>
        </p:txBody>
      </p:sp>
    </p:spTree>
    <p:extLst>
      <p:ext uri="{BB962C8B-B14F-4D97-AF65-F5344CB8AC3E}">
        <p14:creationId xmlns:p14="http://schemas.microsoft.com/office/powerpoint/2010/main" val="256363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nSpc>
                <a:spcPct val="100000"/>
              </a:lnSpc>
            </a:pPr>
            <a:r>
              <a:rPr lang="zh-TW" altLang="en-US" dirty="0" smtClean="0"/>
              <a:t>通報注意事項 </a:t>
            </a:r>
            <a:r>
              <a:rPr lang="en-US" altLang="zh-TW" dirty="0" smtClean="0"/>
              <a:t>– </a:t>
            </a:r>
            <a:r>
              <a:rPr lang="zh-TW" altLang="en-US" dirty="0" smtClean="0"/>
              <a:t>感染</a:t>
            </a:r>
            <a:r>
              <a:rPr lang="zh-TW" altLang="en-US" dirty="0"/>
              <a:t>涉及</a:t>
            </a:r>
            <a:r>
              <a:rPr lang="zh-TW" altLang="en-US" dirty="0">
                <a:solidFill>
                  <a:srgbClr val="00B0F0"/>
                </a:solidFill>
              </a:rPr>
              <a:t>次要切口</a:t>
            </a:r>
            <a:r>
              <a:rPr lang="zh-TW" altLang="en-US" dirty="0"/>
              <a:t>的術式歸</a:t>
            </a:r>
            <a:r>
              <a:rPr lang="zh-TW" altLang="en-US" dirty="0" smtClean="0"/>
              <a:t>因範例 </a:t>
            </a:r>
            <a:endParaRPr lang="zh-TW" altLang="en-US" baseline="-25000" dirty="0"/>
          </a:p>
        </p:txBody>
      </p:sp>
      <p:sp>
        <p:nvSpPr>
          <p:cNvPr id="3" name="內容版面配置區 2"/>
          <p:cNvSpPr>
            <a:spLocks noGrp="1"/>
          </p:cNvSpPr>
          <p:nvPr>
            <p:ph idx="1"/>
          </p:nvPr>
        </p:nvSpPr>
        <p:spPr/>
        <p:txBody>
          <a:bodyPr>
            <a:normAutofit/>
          </a:bodyPr>
          <a:lstStyle/>
          <a:p>
            <a:pPr marL="539747" indent="-457200">
              <a:spcBef>
                <a:spcPts val="0"/>
              </a:spcBef>
            </a:pPr>
            <a:r>
              <a:rPr lang="zh-TW" altLang="en-US" sz="3600" dirty="0"/>
              <a:t>冠狀動脈繞道</a:t>
            </a:r>
            <a:r>
              <a:rPr lang="zh-TW" altLang="en-US" sz="3600" dirty="0" smtClean="0"/>
              <a:t>手術 </a:t>
            </a:r>
            <a:r>
              <a:rPr lang="en-US" altLang="zh-TW" sz="3600" dirty="0" smtClean="0"/>
              <a:t>(</a:t>
            </a:r>
            <a:r>
              <a:rPr lang="en-US" altLang="zh-TW" sz="3600" dirty="0"/>
              <a:t>Coronary artery bypass graft with both chest and donor site </a:t>
            </a:r>
            <a:r>
              <a:rPr lang="en-US" altLang="zh-TW" sz="3600" dirty="0" smtClean="0"/>
              <a:t>incisions, CBGB)</a:t>
            </a:r>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44</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1455587679"/>
              </p:ext>
            </p:extLst>
          </p:nvPr>
        </p:nvGraphicFramePr>
        <p:xfrm>
          <a:off x="1158452" y="4311508"/>
          <a:ext cx="10891095" cy="4358640"/>
        </p:xfrm>
        <a:graphic>
          <a:graphicData uri="http://schemas.openxmlformats.org/drawingml/2006/table">
            <a:tbl>
              <a:tblPr firstRow="1" bandRow="1">
                <a:tableStyleId>{5C22544A-7EE6-4342-B048-85BDC9FD1C3A}</a:tableStyleId>
              </a:tblPr>
              <a:tblGrid>
                <a:gridCol w="3616748">
                  <a:extLst>
                    <a:ext uri="{9D8B030D-6E8A-4147-A177-3AD203B41FA5}">
                      <a16:colId xmlns:a16="http://schemas.microsoft.com/office/drawing/2014/main" val="957296476"/>
                    </a:ext>
                  </a:extLst>
                </a:gridCol>
                <a:gridCol w="2702560">
                  <a:extLst>
                    <a:ext uri="{9D8B030D-6E8A-4147-A177-3AD203B41FA5}">
                      <a16:colId xmlns:a16="http://schemas.microsoft.com/office/drawing/2014/main" val="946550812"/>
                    </a:ext>
                  </a:extLst>
                </a:gridCol>
                <a:gridCol w="4571787">
                  <a:extLst>
                    <a:ext uri="{9D8B030D-6E8A-4147-A177-3AD203B41FA5}">
                      <a16:colId xmlns:a16="http://schemas.microsoft.com/office/drawing/2014/main" val="3730786125"/>
                    </a:ext>
                  </a:extLst>
                </a:gridCol>
              </a:tblGrid>
              <a:tr h="370840">
                <a:tc>
                  <a:txBody>
                    <a:bodyPr/>
                    <a:lstStyle/>
                    <a:p>
                      <a:pPr algn="l"/>
                      <a:endParaRPr lang="zh-TW" altLang="en-US" sz="3200" b="1" dirty="0">
                        <a:latin typeface="+mn-lt"/>
                        <a:ea typeface="微軟正黑體" panose="020B0604030504040204" pitchFamily="34" charset="-120"/>
                      </a:endParaRPr>
                    </a:p>
                  </a:txBody>
                  <a:tcPr/>
                </a:tc>
                <a:tc>
                  <a:txBody>
                    <a:bodyPr/>
                    <a:lstStyle/>
                    <a:p>
                      <a:pPr algn="ctr"/>
                      <a:r>
                        <a:rPr lang="zh-TW" altLang="en-US" sz="3200" dirty="0" smtClean="0">
                          <a:latin typeface="+mn-lt"/>
                          <a:ea typeface="微軟正黑體" panose="020B0604030504040204" pitchFamily="34" charset="-120"/>
                        </a:rPr>
                        <a:t>主要切口</a:t>
                      </a:r>
                      <a:endParaRPr lang="zh-TW" altLang="en-US" sz="3200" dirty="0">
                        <a:latin typeface="+mn-lt"/>
                        <a:ea typeface="微軟正黑體" panose="020B0604030504040204" pitchFamily="34" charset="-120"/>
                      </a:endParaRPr>
                    </a:p>
                  </a:txBody>
                  <a:tcPr/>
                </a:tc>
                <a:tc>
                  <a:txBody>
                    <a:bodyPr/>
                    <a:lstStyle/>
                    <a:p>
                      <a:pPr algn="ctr"/>
                      <a:r>
                        <a:rPr lang="zh-TW" altLang="en-US" sz="3200" dirty="0" smtClean="0">
                          <a:latin typeface="+mn-lt"/>
                          <a:ea typeface="微軟正黑體" panose="020B0604030504040204" pitchFamily="34" charset="-120"/>
                        </a:rPr>
                        <a:t>次要切口</a:t>
                      </a:r>
                      <a:endParaRPr lang="zh-TW" altLang="en-US" sz="3200" dirty="0">
                        <a:latin typeface="+mn-lt"/>
                        <a:ea typeface="微軟正黑體" panose="020B0604030504040204" pitchFamily="34" charset="-120"/>
                      </a:endParaRPr>
                    </a:p>
                  </a:txBody>
                  <a:tcPr/>
                </a:tc>
                <a:extLst>
                  <a:ext uri="{0D108BD9-81ED-4DB2-BD59-A6C34878D82A}">
                    <a16:rowId xmlns:a16="http://schemas.microsoft.com/office/drawing/2014/main" val="1794716330"/>
                  </a:ext>
                </a:extLst>
              </a:tr>
              <a:tr h="370840">
                <a:tc>
                  <a:txBody>
                    <a:bodyPr/>
                    <a:lstStyle/>
                    <a:p>
                      <a:pPr algn="l"/>
                      <a:r>
                        <a:rPr lang="zh-TW" altLang="en-US" sz="3200" b="1" dirty="0" smtClean="0">
                          <a:latin typeface="+mn-lt"/>
                          <a:ea typeface="微軟正黑體" panose="020B0604030504040204" pitchFamily="34" charset="-120"/>
                        </a:rPr>
                        <a:t>部位</a:t>
                      </a:r>
                      <a:endParaRPr lang="zh-TW" altLang="en-US" sz="3200" b="1" dirty="0">
                        <a:latin typeface="+mn-lt"/>
                        <a:ea typeface="微軟正黑體" panose="020B0604030504040204" pitchFamily="34" charset="-120"/>
                      </a:endParaRPr>
                    </a:p>
                  </a:txBody>
                  <a:tcPr anchor="ctr"/>
                </a:tc>
                <a:tc>
                  <a:txBody>
                    <a:bodyPr/>
                    <a:lstStyle/>
                    <a:p>
                      <a:pPr algn="ctr"/>
                      <a:r>
                        <a:rPr lang="zh-TW" altLang="en-US" sz="3200" dirty="0" smtClean="0">
                          <a:latin typeface="+mn-lt"/>
                          <a:ea typeface="微軟正黑體" panose="020B0604030504040204" pitchFamily="34" charset="-120"/>
                        </a:rPr>
                        <a:t>胸部切口</a:t>
                      </a:r>
                      <a:endParaRPr lang="zh-TW" altLang="en-US" sz="3200" dirty="0">
                        <a:latin typeface="+mn-lt"/>
                        <a:ea typeface="微軟正黑體" panose="020B0604030504040204" pitchFamily="34" charset="-120"/>
                      </a:endParaRPr>
                    </a:p>
                  </a:txBody>
                  <a:tcPr anchor="ctr"/>
                </a:tc>
                <a:tc>
                  <a:txBody>
                    <a:bodyPr/>
                    <a:lstStyle/>
                    <a:p>
                      <a:r>
                        <a:rPr lang="zh-TW" altLang="en-US" sz="3200" dirty="0" smtClean="0">
                          <a:latin typeface="+mn-lt"/>
                          <a:ea typeface="微軟正黑體" panose="020B0604030504040204" pitchFamily="34" charset="-120"/>
                        </a:rPr>
                        <a:t>取隱靜脈血管</a:t>
                      </a:r>
                      <a:r>
                        <a:rPr lang="en-US" altLang="zh-TW" sz="3200" dirty="0" smtClean="0">
                          <a:latin typeface="+mn-lt"/>
                          <a:ea typeface="微軟正黑體" panose="020B0604030504040204" pitchFamily="34" charset="-120"/>
                        </a:rPr>
                        <a:t>(saphenous vein)</a:t>
                      </a:r>
                      <a:r>
                        <a:rPr lang="zh-TW" altLang="en-US" sz="3200" dirty="0" smtClean="0">
                          <a:latin typeface="+mn-lt"/>
                          <a:ea typeface="微軟正黑體" panose="020B0604030504040204" pitchFamily="34" charset="-120"/>
                        </a:rPr>
                        <a:t>切口部位</a:t>
                      </a:r>
                      <a:endParaRPr lang="zh-TW" altLang="en-US" sz="3200" dirty="0">
                        <a:latin typeface="+mn-lt"/>
                        <a:ea typeface="微軟正黑體" panose="020B0604030504040204" pitchFamily="34" charset="-120"/>
                      </a:endParaRPr>
                    </a:p>
                  </a:txBody>
                  <a:tcPr anchor="ctr"/>
                </a:tc>
                <a:extLst>
                  <a:ext uri="{0D108BD9-81ED-4DB2-BD59-A6C34878D82A}">
                    <a16:rowId xmlns:a16="http://schemas.microsoft.com/office/drawing/2014/main" val="1718646618"/>
                  </a:ext>
                </a:extLst>
              </a:tr>
              <a:tr h="370840">
                <a:tc>
                  <a:txBody>
                    <a:bodyPr/>
                    <a:lstStyle/>
                    <a:p>
                      <a:pPr algn="l"/>
                      <a:r>
                        <a:rPr lang="zh-TW" altLang="en-US" sz="3200" b="1" dirty="0" smtClean="0">
                          <a:latin typeface="+mn-lt"/>
                          <a:ea typeface="微軟正黑體" panose="020B0604030504040204" pitchFamily="34" charset="-120"/>
                        </a:rPr>
                        <a:t>監測天數</a:t>
                      </a:r>
                      <a:endParaRPr lang="zh-TW" altLang="en-US" sz="3200" b="1" dirty="0">
                        <a:latin typeface="+mn-lt"/>
                        <a:ea typeface="微軟正黑體" panose="020B0604030504040204" pitchFamily="34" charset="-120"/>
                      </a:endParaRPr>
                    </a:p>
                  </a:txBody>
                  <a:tcPr/>
                </a:tc>
                <a:tc>
                  <a:txBody>
                    <a:bodyPr/>
                    <a:lstStyle/>
                    <a:p>
                      <a:pPr algn="ctr"/>
                      <a:r>
                        <a:rPr lang="zh-TW" altLang="en-US" sz="3200" dirty="0" smtClean="0">
                          <a:latin typeface="+mn-lt"/>
                          <a:ea typeface="微軟正黑體" panose="020B0604030504040204" pitchFamily="34" charset="-120"/>
                        </a:rPr>
                        <a:t>術後</a:t>
                      </a:r>
                      <a:r>
                        <a:rPr lang="en-US" altLang="zh-TW" sz="3200" dirty="0" smtClean="0">
                          <a:latin typeface="+mn-lt"/>
                          <a:ea typeface="微軟正黑體" panose="020B0604030504040204" pitchFamily="34" charset="-120"/>
                        </a:rPr>
                        <a:t>30</a:t>
                      </a:r>
                      <a:r>
                        <a:rPr lang="zh-TW" altLang="en-US" sz="3200" dirty="0" smtClean="0">
                          <a:latin typeface="+mn-lt"/>
                          <a:ea typeface="微軟正黑體" panose="020B0604030504040204" pitchFamily="34" charset="-120"/>
                        </a:rPr>
                        <a:t>天內</a:t>
                      </a:r>
                      <a:endParaRPr lang="zh-TW" altLang="en-US" sz="3200" dirty="0">
                        <a:latin typeface="+mn-lt"/>
                        <a:ea typeface="微軟正黑體" panose="020B0604030504040204" pitchFamily="34" charset="-120"/>
                      </a:endParaRPr>
                    </a:p>
                  </a:txBody>
                  <a:tcPr/>
                </a:tc>
                <a:tc>
                  <a:txBody>
                    <a:bodyPr/>
                    <a:lstStyle/>
                    <a:p>
                      <a:pPr marL="0" marR="0" indent="0" algn="ctr" defTabSz="990570" rtl="0" eaLnBrk="1" fontAlgn="auto" latinLnBrk="0" hangingPunct="1">
                        <a:lnSpc>
                          <a:spcPct val="100000"/>
                        </a:lnSpc>
                        <a:spcBef>
                          <a:spcPts val="0"/>
                        </a:spcBef>
                        <a:spcAft>
                          <a:spcPts val="0"/>
                        </a:spcAft>
                        <a:buClrTx/>
                        <a:buSzTx/>
                        <a:buFontTx/>
                        <a:buNone/>
                        <a:tabLst/>
                        <a:defRPr/>
                      </a:pPr>
                      <a:r>
                        <a:rPr lang="zh-TW" altLang="en-US" sz="3200" dirty="0" smtClean="0">
                          <a:latin typeface="+mn-lt"/>
                          <a:ea typeface="微軟正黑體" panose="020B0604030504040204" pitchFamily="34" charset="-120"/>
                        </a:rPr>
                        <a:t>術後</a:t>
                      </a:r>
                      <a:r>
                        <a:rPr lang="en-US" altLang="zh-TW" sz="3200" dirty="0" smtClean="0">
                          <a:latin typeface="+mn-lt"/>
                          <a:ea typeface="微軟正黑體" panose="020B0604030504040204" pitchFamily="34" charset="-120"/>
                        </a:rPr>
                        <a:t>30</a:t>
                      </a:r>
                      <a:r>
                        <a:rPr lang="zh-TW" altLang="en-US" sz="3200" dirty="0" smtClean="0">
                          <a:latin typeface="+mn-lt"/>
                          <a:ea typeface="微軟正黑體" panose="020B0604030504040204" pitchFamily="34" charset="-120"/>
                        </a:rPr>
                        <a:t>天內</a:t>
                      </a:r>
                      <a:endParaRPr lang="zh-TW" altLang="en-US" sz="3200" dirty="0">
                        <a:latin typeface="+mn-lt"/>
                        <a:ea typeface="微軟正黑體" panose="020B0604030504040204" pitchFamily="34" charset="-120"/>
                      </a:endParaRPr>
                    </a:p>
                  </a:txBody>
                  <a:tcPr/>
                </a:tc>
                <a:extLst>
                  <a:ext uri="{0D108BD9-81ED-4DB2-BD59-A6C34878D82A}">
                    <a16:rowId xmlns:a16="http://schemas.microsoft.com/office/drawing/2014/main" val="346226715"/>
                  </a:ext>
                </a:extLst>
              </a:tr>
              <a:tr h="370840">
                <a:tc>
                  <a:txBody>
                    <a:bodyPr/>
                    <a:lstStyle/>
                    <a:p>
                      <a:pPr algn="l"/>
                      <a:r>
                        <a:rPr lang="zh-TW" altLang="en-US" sz="3200" b="1" dirty="0" smtClean="0">
                          <a:latin typeface="+mn-lt"/>
                          <a:ea typeface="微軟正黑體" panose="020B0604030504040204" pitchFamily="34" charset="-120"/>
                        </a:rPr>
                        <a:t>切口部位符合收案標準時是否通報</a:t>
                      </a:r>
                      <a:endParaRPr lang="zh-TW" altLang="en-US" sz="3200" b="1" dirty="0">
                        <a:latin typeface="+mn-lt"/>
                        <a:ea typeface="微軟正黑體" panose="020B0604030504040204" pitchFamily="34" charset="-120"/>
                      </a:endParaRPr>
                    </a:p>
                  </a:txBody>
                  <a:tcPr anchor="ctr"/>
                </a:tc>
                <a:tc>
                  <a:txBody>
                    <a:bodyPr/>
                    <a:lstStyle/>
                    <a:p>
                      <a:pPr algn="ctr"/>
                      <a:r>
                        <a:rPr lang="zh-TW" altLang="en-US" sz="3200" dirty="0" smtClean="0">
                          <a:latin typeface="+mn-lt"/>
                          <a:ea typeface="微軟正黑體" panose="020B0604030504040204" pitchFamily="34" charset="-120"/>
                        </a:rPr>
                        <a:t>是</a:t>
                      </a:r>
                      <a:endParaRPr lang="zh-TW" altLang="en-US" sz="3200" dirty="0">
                        <a:latin typeface="+mn-lt"/>
                        <a:ea typeface="微軟正黑體" panose="020B0604030504040204" pitchFamily="34" charset="-120"/>
                      </a:endParaRPr>
                    </a:p>
                  </a:txBody>
                  <a:tcPr anchor="ctr"/>
                </a:tc>
                <a:tc>
                  <a:txBody>
                    <a:bodyPr/>
                    <a:lstStyle/>
                    <a:p>
                      <a:pPr algn="ctr"/>
                      <a:r>
                        <a:rPr lang="zh-TW" altLang="en-US" sz="3200" dirty="0" smtClean="0">
                          <a:latin typeface="+mn-lt"/>
                          <a:ea typeface="微軟正黑體" panose="020B0604030504040204" pitchFamily="34" charset="-120"/>
                        </a:rPr>
                        <a:t>是</a:t>
                      </a:r>
                      <a:endParaRPr lang="zh-TW" altLang="en-US" sz="3200" dirty="0">
                        <a:latin typeface="+mn-lt"/>
                        <a:ea typeface="微軟正黑體" panose="020B0604030504040204" pitchFamily="34" charset="-120"/>
                      </a:endParaRPr>
                    </a:p>
                  </a:txBody>
                  <a:tcPr anchor="ctr"/>
                </a:tc>
                <a:extLst>
                  <a:ext uri="{0D108BD9-81ED-4DB2-BD59-A6C34878D82A}">
                    <a16:rowId xmlns:a16="http://schemas.microsoft.com/office/drawing/2014/main" val="2463127815"/>
                  </a:ext>
                </a:extLst>
              </a:tr>
              <a:tr h="370840">
                <a:tc>
                  <a:txBody>
                    <a:bodyPr/>
                    <a:lstStyle/>
                    <a:p>
                      <a:pPr algn="l"/>
                      <a:r>
                        <a:rPr lang="zh-TW" altLang="en-US" sz="3200" b="1" dirty="0" smtClean="0">
                          <a:latin typeface="+mn-lt"/>
                          <a:ea typeface="微軟正黑體" panose="020B0604030504040204" pitchFamily="34" charset="-120"/>
                        </a:rPr>
                        <a:t>通報手術部位感染總數</a:t>
                      </a:r>
                      <a:endParaRPr lang="zh-TW" altLang="en-US" sz="3200" b="1" dirty="0">
                        <a:latin typeface="+mn-lt"/>
                        <a:ea typeface="微軟正黑體" panose="020B0604030504040204" pitchFamily="34" charset="-120"/>
                      </a:endParaRPr>
                    </a:p>
                  </a:txBody>
                  <a:tcPr anchor="ctr"/>
                </a:tc>
                <a:tc gridSpan="2">
                  <a:txBody>
                    <a:bodyPr/>
                    <a:lstStyle/>
                    <a:p>
                      <a:pPr algn="ctr"/>
                      <a:r>
                        <a:rPr lang="en-US" altLang="zh-TW" sz="3200" dirty="0" smtClean="0">
                          <a:latin typeface="+mn-lt"/>
                          <a:ea typeface="微軟正黑體" panose="020B0604030504040204" pitchFamily="34" charset="-120"/>
                        </a:rPr>
                        <a:t>2</a:t>
                      </a:r>
                      <a:r>
                        <a:rPr lang="zh-TW" altLang="en-US" sz="3200" dirty="0" smtClean="0">
                          <a:latin typeface="+mn-lt"/>
                          <a:ea typeface="微軟正黑體" panose="020B0604030504040204" pitchFamily="34" charset="-120"/>
                        </a:rPr>
                        <a:t>次</a:t>
                      </a:r>
                      <a:endParaRPr lang="zh-TW" altLang="en-US" sz="3200" dirty="0">
                        <a:latin typeface="+mn-lt"/>
                        <a:ea typeface="微軟正黑體" panose="020B0604030504040204" pitchFamily="34" charset="-120"/>
                      </a:endParaRPr>
                    </a:p>
                  </a:txBody>
                  <a:tcPr anchor="ctr"/>
                </a:tc>
                <a:tc hMerge="1">
                  <a:txBody>
                    <a:bodyPr/>
                    <a:lstStyle/>
                    <a:p>
                      <a:pPr algn="ctr"/>
                      <a:endParaRPr lang="zh-TW" altLang="en-US" sz="3200" dirty="0">
                        <a:latin typeface="+mn-lt"/>
                        <a:ea typeface="微軟正黑體" panose="020B0604030504040204" pitchFamily="34" charset="-120"/>
                      </a:endParaRPr>
                    </a:p>
                  </a:txBody>
                  <a:tcPr anchor="ctr"/>
                </a:tc>
                <a:extLst>
                  <a:ext uri="{0D108BD9-81ED-4DB2-BD59-A6C34878D82A}">
                    <a16:rowId xmlns:a16="http://schemas.microsoft.com/office/drawing/2014/main" val="2229117596"/>
                  </a:ext>
                </a:extLst>
              </a:tr>
            </a:tbl>
          </a:graphicData>
        </a:graphic>
      </p:graphicFrame>
    </p:spTree>
    <p:extLst>
      <p:ext uri="{BB962C8B-B14F-4D97-AF65-F5344CB8AC3E}">
        <p14:creationId xmlns:p14="http://schemas.microsoft.com/office/powerpoint/2010/main" val="419955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nSpc>
                <a:spcPct val="100000"/>
              </a:lnSpc>
            </a:pPr>
            <a:r>
              <a:rPr lang="zh-TW" altLang="en-US" dirty="0" smtClean="0"/>
              <a:t>通報注意事項 </a:t>
            </a:r>
            <a:r>
              <a:rPr lang="en-US" altLang="zh-TW" dirty="0" smtClean="0"/>
              <a:t>– </a:t>
            </a:r>
            <a:r>
              <a:rPr lang="zh-TW" altLang="en-US" dirty="0" smtClean="0"/>
              <a:t>感染涉及</a:t>
            </a:r>
            <a:r>
              <a:rPr lang="zh-TW" altLang="en-US" dirty="0" smtClean="0">
                <a:solidFill>
                  <a:srgbClr val="00B0F0"/>
                </a:solidFill>
              </a:rPr>
              <a:t>多</a:t>
            </a:r>
            <a:r>
              <a:rPr lang="zh-TW" altLang="en-US" dirty="0">
                <a:solidFill>
                  <a:srgbClr val="00B0F0"/>
                </a:solidFill>
              </a:rPr>
              <a:t>項手術</a:t>
            </a:r>
            <a:r>
              <a:rPr lang="zh-TW" altLang="en-US" dirty="0"/>
              <a:t>的術式歸因</a:t>
            </a:r>
            <a:r>
              <a:rPr lang="zh-TW" altLang="en-US" dirty="0" smtClean="0"/>
              <a:t>原則  </a:t>
            </a:r>
            <a:endParaRPr lang="zh-TW" altLang="en-US" baseline="-250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89700652"/>
              </p:ext>
            </p:extLst>
          </p:nvPr>
        </p:nvGraphicFramePr>
        <p:xfrm>
          <a:off x="908050" y="3022830"/>
          <a:ext cx="11385550" cy="5562282"/>
        </p:xfrm>
        <a:graphic>
          <a:graphicData uri="http://schemas.openxmlformats.org/drawingml/2006/table">
            <a:tbl>
              <a:tblPr firstRow="1" bandRow="1">
                <a:tableStyleId>{5C22544A-7EE6-4342-B048-85BDC9FD1C3A}</a:tableStyleId>
              </a:tblPr>
              <a:tblGrid>
                <a:gridCol w="1977390">
                  <a:extLst>
                    <a:ext uri="{9D8B030D-6E8A-4147-A177-3AD203B41FA5}">
                      <a16:colId xmlns:a16="http://schemas.microsoft.com/office/drawing/2014/main" val="3934292992"/>
                    </a:ext>
                  </a:extLst>
                </a:gridCol>
                <a:gridCol w="2133600">
                  <a:extLst>
                    <a:ext uri="{9D8B030D-6E8A-4147-A177-3AD203B41FA5}">
                      <a16:colId xmlns:a16="http://schemas.microsoft.com/office/drawing/2014/main" val="694284740"/>
                    </a:ext>
                  </a:extLst>
                </a:gridCol>
                <a:gridCol w="2153920">
                  <a:extLst>
                    <a:ext uri="{9D8B030D-6E8A-4147-A177-3AD203B41FA5}">
                      <a16:colId xmlns:a16="http://schemas.microsoft.com/office/drawing/2014/main" val="1202879092"/>
                    </a:ext>
                  </a:extLst>
                </a:gridCol>
                <a:gridCol w="5120640">
                  <a:extLst>
                    <a:ext uri="{9D8B030D-6E8A-4147-A177-3AD203B41FA5}">
                      <a16:colId xmlns:a16="http://schemas.microsoft.com/office/drawing/2014/main" val="1599544689"/>
                    </a:ext>
                  </a:extLst>
                </a:gridCol>
              </a:tblGrid>
              <a:tr h="370840">
                <a:tc>
                  <a:txBody>
                    <a:bodyPr/>
                    <a:lstStyle/>
                    <a:p>
                      <a:r>
                        <a:rPr lang="zh-TW" altLang="en-US" sz="2800" b="1" dirty="0" smtClean="0">
                          <a:latin typeface="+mn-lt"/>
                          <a:ea typeface="微軟正黑體" panose="020B0604030504040204" pitchFamily="34" charset="-120"/>
                        </a:rPr>
                        <a:t>不同手術間相對時間點</a:t>
                      </a:r>
                      <a:endParaRPr lang="zh-TW" altLang="en-US" sz="2800" b="1" dirty="0">
                        <a:latin typeface="+mn-lt"/>
                        <a:ea typeface="微軟正黑體" panose="020B0604030504040204" pitchFamily="34" charset="-120"/>
                      </a:endParaRPr>
                    </a:p>
                  </a:txBody>
                  <a:tcPr anchor="ctr"/>
                </a:tc>
                <a:tc>
                  <a:txBody>
                    <a:bodyPr/>
                    <a:lstStyle/>
                    <a:p>
                      <a:pPr algn="ctr"/>
                      <a:r>
                        <a:rPr lang="zh-TW" altLang="en-US" sz="2800" dirty="0" smtClean="0">
                          <a:latin typeface="+mn-lt"/>
                          <a:ea typeface="微軟正黑體" panose="020B0604030504040204" pitchFamily="34" charset="-120"/>
                        </a:rPr>
                        <a:t>感染歸因手術研判原則</a:t>
                      </a:r>
                      <a:endParaRPr lang="zh-TW" altLang="en-US" sz="2800" dirty="0">
                        <a:latin typeface="+mn-lt"/>
                        <a:ea typeface="微軟正黑體" panose="020B0604030504040204" pitchFamily="34" charset="-120"/>
                      </a:endParaRPr>
                    </a:p>
                  </a:txBody>
                  <a:tcPr anchor="ctr"/>
                </a:tc>
                <a:tc>
                  <a:txBody>
                    <a:bodyPr/>
                    <a:lstStyle/>
                    <a:p>
                      <a:pPr algn="ctr"/>
                      <a:r>
                        <a:rPr lang="zh-TW" altLang="en-US" sz="2800" dirty="0" smtClean="0">
                          <a:latin typeface="+mn-lt"/>
                          <a:ea typeface="微軟正黑體" panose="020B0604030504040204" pitchFamily="34" charset="-120"/>
                        </a:rPr>
                        <a:t>輔助說明</a:t>
                      </a:r>
                      <a:endParaRPr lang="zh-TW" altLang="en-US" sz="2800" dirty="0">
                        <a:latin typeface="+mn-lt"/>
                        <a:ea typeface="微軟正黑體" panose="020B0604030504040204" pitchFamily="34" charset="-120"/>
                      </a:endParaRPr>
                    </a:p>
                  </a:txBody>
                  <a:tcPr anchor="ctr"/>
                </a:tc>
                <a:tc>
                  <a:txBody>
                    <a:bodyPr/>
                    <a:lstStyle/>
                    <a:p>
                      <a:pPr algn="ctr"/>
                      <a:r>
                        <a:rPr lang="zh-TW" altLang="en-US" sz="2800" dirty="0" smtClean="0">
                          <a:latin typeface="+mn-lt"/>
                          <a:ea typeface="微軟正黑體" panose="020B0604030504040204" pitchFamily="34" charset="-120"/>
                        </a:rPr>
                        <a:t>範例</a:t>
                      </a:r>
                      <a:endParaRPr lang="zh-TW" altLang="en-US" sz="2800" dirty="0">
                        <a:latin typeface="+mn-lt"/>
                        <a:ea typeface="微軟正黑體" panose="020B0604030504040204" pitchFamily="34" charset="-120"/>
                      </a:endParaRPr>
                    </a:p>
                  </a:txBody>
                  <a:tcPr anchor="ctr"/>
                </a:tc>
                <a:extLst>
                  <a:ext uri="{0D108BD9-81ED-4DB2-BD59-A6C34878D82A}">
                    <a16:rowId xmlns:a16="http://schemas.microsoft.com/office/drawing/2014/main" val="469344617"/>
                  </a:ext>
                </a:extLst>
              </a:tr>
              <a:tr h="1904682">
                <a:tc>
                  <a:txBody>
                    <a:bodyPr/>
                    <a:lstStyle/>
                    <a:p>
                      <a:r>
                        <a:rPr lang="zh-TW" altLang="en-US" sz="2800" b="1" dirty="0" smtClean="0">
                          <a:latin typeface="+mn-lt"/>
                          <a:ea typeface="微軟正黑體" panose="020B0604030504040204" pitchFamily="34" charset="-120"/>
                        </a:rPr>
                        <a:t>同天同次</a:t>
                      </a:r>
                      <a:endParaRPr lang="zh-TW" altLang="en-US" sz="2800" b="1" dirty="0">
                        <a:latin typeface="+mn-lt"/>
                        <a:ea typeface="微軟正黑體" panose="020B0604030504040204" pitchFamily="34" charset="-120"/>
                      </a:endParaRPr>
                    </a:p>
                  </a:txBody>
                  <a:tcPr anchor="ct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zh-TW" altLang="en-US" sz="2800" dirty="0" smtClean="0">
                          <a:latin typeface="+mn-lt"/>
                          <a:ea typeface="微軟正黑體" panose="020B0604030504040204" pitchFamily="34" charset="-120"/>
                        </a:rPr>
                        <a:t>個別研判</a:t>
                      </a:r>
                      <a:endParaRPr lang="zh-TW" altLang="en-US" sz="2800" dirty="0">
                        <a:latin typeface="+mn-lt"/>
                        <a:ea typeface="微軟正黑體" panose="020B0604030504040204" pitchFamily="34" charset="-120"/>
                      </a:endParaRPr>
                    </a:p>
                  </a:txBody>
                  <a:tcPr anchor="ctr"/>
                </a:tc>
                <a:tc>
                  <a:txBody>
                    <a:bodyPr/>
                    <a:lstStyle/>
                    <a:p>
                      <a:r>
                        <a:rPr lang="zh-TW" altLang="en-US" sz="2800" dirty="0" smtClean="0">
                          <a:latin typeface="+mn-lt"/>
                          <a:ea typeface="微軟正黑體" panose="020B0604030504040204" pitchFamily="34" charset="-120"/>
                        </a:rPr>
                        <a:t>若無法明確研判，可依據表</a:t>
                      </a:r>
                      <a:r>
                        <a:rPr lang="en-US" altLang="zh-TW" sz="2800" dirty="0" smtClean="0">
                          <a:latin typeface="+mn-lt"/>
                          <a:ea typeface="微軟正黑體" panose="020B0604030504040204" pitchFamily="34" charset="-120"/>
                        </a:rPr>
                        <a:t>3</a:t>
                      </a:r>
                      <a:r>
                        <a:rPr lang="zh-TW" altLang="en-US" sz="2800" dirty="0" smtClean="0">
                          <a:latin typeface="+mn-lt"/>
                          <a:ea typeface="微軟正黑體" panose="020B0604030504040204" pitchFamily="34" charset="-120"/>
                        </a:rPr>
                        <a:t>來選擇</a:t>
                      </a:r>
                      <a:endParaRPr lang="zh-TW" altLang="en-US" sz="2800" dirty="0">
                        <a:latin typeface="+mn-lt"/>
                        <a:ea typeface="微軟正黑體" panose="020B0604030504040204" pitchFamily="34" charset="-120"/>
                      </a:endParaRPr>
                    </a:p>
                  </a:txBody>
                  <a:tcPr anchor="ct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zh-TW" altLang="en-US" sz="2800" dirty="0" smtClean="0">
                          <a:latin typeface="+mn-lt"/>
                          <a:ea typeface="微軟正黑體" panose="020B0604030504040204" pitchFamily="34" charset="-120"/>
                        </a:rPr>
                        <a:t>病人同時接受結腸手術</a:t>
                      </a:r>
                      <a:r>
                        <a:rPr lang="en-US" altLang="zh-TW" sz="2800" dirty="0" smtClean="0">
                          <a:latin typeface="+mn-lt"/>
                          <a:ea typeface="微軟正黑體" panose="020B0604030504040204" pitchFamily="34" charset="-120"/>
                        </a:rPr>
                        <a:t>(COLO)</a:t>
                      </a:r>
                      <a:r>
                        <a:rPr lang="zh-TW" altLang="en-US" sz="2800" dirty="0" smtClean="0">
                          <a:latin typeface="+mn-lt"/>
                          <a:ea typeface="微軟正黑體" panose="020B0604030504040204" pitchFamily="34" charset="-120"/>
                        </a:rPr>
                        <a:t>及小腸手術</a:t>
                      </a:r>
                      <a:r>
                        <a:rPr lang="en-US" altLang="zh-TW" sz="2800" dirty="0" smtClean="0">
                          <a:latin typeface="+mn-lt"/>
                          <a:ea typeface="微軟正黑體" panose="020B0604030504040204" pitchFamily="34" charset="-120"/>
                        </a:rPr>
                        <a:t>(SB) </a:t>
                      </a:r>
                      <a:r>
                        <a:rPr lang="zh-TW" altLang="en-US" sz="2800" dirty="0" smtClean="0">
                          <a:latin typeface="+mn-lt"/>
                          <a:ea typeface="微軟正黑體" panose="020B0604030504040204" pitchFamily="34" charset="-120"/>
                        </a:rPr>
                        <a:t>時，當手術部位感染的來源不明情況下，可將此感染歸因於結腸手術</a:t>
                      </a:r>
                      <a:r>
                        <a:rPr lang="en-US" altLang="zh-TW" sz="2800" dirty="0" smtClean="0">
                          <a:latin typeface="+mn-lt"/>
                          <a:ea typeface="微軟正黑體" panose="020B0604030504040204" pitchFamily="34" charset="-120"/>
                        </a:rPr>
                        <a:t>(COLO)</a:t>
                      </a:r>
                      <a:endParaRPr lang="zh-TW" altLang="en-US" sz="2800" dirty="0">
                        <a:latin typeface="+mn-lt"/>
                        <a:ea typeface="微軟正黑體" panose="020B0604030504040204" pitchFamily="34" charset="-120"/>
                      </a:endParaRPr>
                    </a:p>
                  </a:txBody>
                  <a:tcPr anchor="ctr"/>
                </a:tc>
                <a:extLst>
                  <a:ext uri="{0D108BD9-81ED-4DB2-BD59-A6C34878D82A}">
                    <a16:rowId xmlns:a16="http://schemas.microsoft.com/office/drawing/2014/main" val="1625926702"/>
                  </a:ext>
                </a:extLst>
              </a:tr>
              <a:tr h="370840">
                <a:tc>
                  <a:txBody>
                    <a:bodyPr/>
                    <a:lstStyle/>
                    <a:p>
                      <a:r>
                        <a:rPr lang="zh-TW" altLang="en-US" sz="2800" b="1" dirty="0" smtClean="0">
                          <a:latin typeface="+mn-lt"/>
                          <a:ea typeface="微軟正黑體" panose="020B0604030504040204" pitchFamily="34" charset="-120"/>
                        </a:rPr>
                        <a:t>同天</a:t>
                      </a:r>
                      <a:r>
                        <a:rPr lang="en-US" altLang="zh-TW" sz="2800" b="1" dirty="0" smtClean="0">
                          <a:latin typeface="+mn-lt"/>
                          <a:ea typeface="微軟正黑體" panose="020B0604030504040204" pitchFamily="34" charset="-120"/>
                        </a:rPr>
                        <a:t>*</a:t>
                      </a:r>
                      <a:r>
                        <a:rPr lang="zh-TW" altLang="en-US" sz="2800" b="1" dirty="0" smtClean="0">
                          <a:latin typeface="+mn-lt"/>
                          <a:ea typeface="微軟正黑體" panose="020B0604030504040204" pitchFamily="34" charset="-120"/>
                        </a:rPr>
                        <a:t>不同次</a:t>
                      </a:r>
                      <a:endParaRPr lang="zh-TW" altLang="en-US" sz="2800" b="1" dirty="0">
                        <a:latin typeface="+mn-lt"/>
                        <a:ea typeface="微軟正黑體" panose="020B0604030504040204" pitchFamily="34" charset="-120"/>
                      </a:endParaRPr>
                    </a:p>
                  </a:txBody>
                  <a:tcPr anchor="ctr"/>
                </a:tc>
                <a:tc>
                  <a:txBody>
                    <a:bodyPr/>
                    <a:lstStyle/>
                    <a:p>
                      <a:r>
                        <a:rPr lang="zh-TW" altLang="en-US" sz="2800" dirty="0" smtClean="0">
                          <a:latin typeface="+mn-lt"/>
                          <a:ea typeface="微軟正黑體" panose="020B0604030504040204" pitchFamily="34" charset="-120"/>
                        </a:rPr>
                        <a:t>第</a:t>
                      </a:r>
                      <a:r>
                        <a:rPr lang="en-US" altLang="zh-TW" sz="2800" dirty="0" smtClean="0">
                          <a:latin typeface="+mn-lt"/>
                          <a:ea typeface="微軟正黑體" panose="020B0604030504040204" pitchFamily="34" charset="-120"/>
                        </a:rPr>
                        <a:t>1</a:t>
                      </a:r>
                      <a:r>
                        <a:rPr lang="zh-TW" altLang="en-US" sz="2800" dirty="0" smtClean="0">
                          <a:latin typeface="+mn-lt"/>
                          <a:ea typeface="微軟正黑體" panose="020B0604030504040204" pitchFamily="34" charset="-120"/>
                        </a:rPr>
                        <a:t>個手術</a:t>
                      </a:r>
                      <a:endParaRPr lang="zh-TW" altLang="en-US" sz="2800" dirty="0">
                        <a:latin typeface="+mn-lt"/>
                        <a:ea typeface="微軟正黑體" panose="020B0604030504040204" pitchFamily="34" charset="-120"/>
                      </a:endParaRPr>
                    </a:p>
                  </a:txBody>
                  <a:tcPr anchor="ctr"/>
                </a:tc>
                <a:tc gridSpan="2">
                  <a:txBody>
                    <a:bodyPr/>
                    <a:lstStyle/>
                    <a:p>
                      <a:pPr marL="457200" indent="-457200">
                        <a:buFont typeface="Wingdings" panose="05000000000000000000" pitchFamily="2" charset="2"/>
                        <a:buChar char="ü"/>
                      </a:pPr>
                      <a:r>
                        <a:rPr lang="zh-TW" altLang="en-US" sz="2800" dirty="0" smtClean="0">
                          <a:latin typeface="+mn-lt"/>
                          <a:ea typeface="微軟正黑體" panose="020B0604030504040204" pitchFamily="34" charset="-120"/>
                        </a:rPr>
                        <a:t>手術時間紀錄為各項手術時間加總</a:t>
                      </a:r>
                      <a:endParaRPr lang="en-US" altLang="zh-TW" sz="2800" dirty="0" smtClean="0">
                        <a:latin typeface="+mn-lt"/>
                        <a:ea typeface="微軟正黑體" panose="020B0604030504040204" pitchFamily="34" charset="-120"/>
                      </a:endParaRPr>
                    </a:p>
                    <a:p>
                      <a:pPr marL="457200" indent="-457200">
                        <a:buFont typeface="Wingdings" panose="05000000000000000000" pitchFamily="2" charset="2"/>
                        <a:buChar char="ü"/>
                      </a:pPr>
                      <a:r>
                        <a:rPr lang="zh-TW" altLang="en-US" sz="2800" dirty="0" smtClean="0">
                          <a:latin typeface="+mn-lt"/>
                          <a:ea typeface="微軟正黑體" panose="020B0604030504040204" pitchFamily="34" charset="-120"/>
                        </a:rPr>
                        <a:t>傷口分類和病人</a:t>
                      </a:r>
                      <a:r>
                        <a:rPr lang="en-US" altLang="zh-TW" sz="2800" dirty="0" smtClean="0">
                          <a:latin typeface="+mn-lt"/>
                          <a:ea typeface="微軟正黑體" panose="020B0604030504040204" pitchFamily="34" charset="-120"/>
                        </a:rPr>
                        <a:t>ASA</a:t>
                      </a:r>
                      <a:r>
                        <a:rPr lang="zh-TW" altLang="en-US" sz="2800" dirty="0" smtClean="0">
                          <a:latin typeface="+mn-lt"/>
                          <a:ea typeface="微軟正黑體" panose="020B0604030504040204" pitchFamily="34" charset="-120"/>
                        </a:rPr>
                        <a:t>分類則紀錄級數較高者</a:t>
                      </a:r>
                      <a:endParaRPr lang="zh-TW" altLang="en-US" sz="2800" dirty="0">
                        <a:latin typeface="+mn-lt"/>
                        <a:ea typeface="微軟正黑體" panose="020B0604030504040204" pitchFamily="34" charset="-120"/>
                      </a:endParaRPr>
                    </a:p>
                  </a:txBody>
                  <a:tcPr anchor="ctr"/>
                </a:tc>
                <a:tc hMerge="1">
                  <a:txBody>
                    <a:bodyPr/>
                    <a:lstStyle/>
                    <a:p>
                      <a:endParaRPr lang="zh-TW" altLang="en-US" sz="2800" dirty="0">
                        <a:latin typeface="+mn-lt"/>
                        <a:ea typeface="微軟正黑體" panose="020B0604030504040204" pitchFamily="34" charset="-120"/>
                      </a:endParaRPr>
                    </a:p>
                  </a:txBody>
                  <a:tcPr anchor="ctr"/>
                </a:tc>
                <a:extLst>
                  <a:ext uri="{0D108BD9-81ED-4DB2-BD59-A6C34878D82A}">
                    <a16:rowId xmlns:a16="http://schemas.microsoft.com/office/drawing/2014/main" val="2328833046"/>
                  </a:ext>
                </a:extLst>
              </a:tr>
              <a:tr h="370840">
                <a:tc>
                  <a:txBody>
                    <a:bodyPr/>
                    <a:lstStyle/>
                    <a:p>
                      <a:r>
                        <a:rPr lang="zh-TW" altLang="en-US" sz="2800" b="1" dirty="0" smtClean="0">
                          <a:latin typeface="+mn-lt"/>
                          <a:ea typeface="微軟正黑體" panose="020B0604030504040204" pitchFamily="34" charset="-120"/>
                        </a:rPr>
                        <a:t>不同天*</a:t>
                      </a:r>
                      <a:endParaRPr lang="zh-TW" altLang="en-US" sz="2800" b="1" dirty="0">
                        <a:latin typeface="+mn-lt"/>
                        <a:ea typeface="微軟正黑體" panose="020B0604030504040204" pitchFamily="34" charset="-120"/>
                      </a:endParaRPr>
                    </a:p>
                  </a:txBody>
                  <a:tcPr anchor="ctr"/>
                </a:tc>
                <a:tc>
                  <a:txBody>
                    <a:bodyPr/>
                    <a:lstStyle/>
                    <a:p>
                      <a:r>
                        <a:rPr lang="zh-TW" altLang="en-US" sz="2800" dirty="0" smtClean="0">
                          <a:latin typeface="+mn-lt"/>
                          <a:ea typeface="微軟正黑體" panose="020B0604030504040204" pitchFamily="34" charset="-120"/>
                        </a:rPr>
                        <a:t>距該次感染最近之手術</a:t>
                      </a:r>
                      <a:endParaRPr lang="zh-TW" altLang="en-US" sz="2800" dirty="0">
                        <a:latin typeface="+mn-lt"/>
                        <a:ea typeface="微軟正黑體" panose="020B0604030504040204" pitchFamily="34" charset="-120"/>
                      </a:endParaRPr>
                    </a:p>
                  </a:txBody>
                  <a:tcPr anchor="ctr"/>
                </a:tc>
                <a:tc gridSpan="2">
                  <a:txBody>
                    <a:bodyPr/>
                    <a:lstStyle/>
                    <a:p>
                      <a:pPr marL="457200" marR="0" indent="-457200" algn="l" defTabSz="9905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800" dirty="0" smtClean="0">
                          <a:latin typeface="+mn-lt"/>
                          <a:ea typeface="微軟正黑體" panose="020B0604030504040204" pitchFamily="34" charset="-120"/>
                        </a:rPr>
                        <a:t>有證據顯示該感染與其他特定手術有關時，則可另行歸因</a:t>
                      </a:r>
                      <a:endParaRPr lang="zh-TW" altLang="en-US" sz="2800" dirty="0">
                        <a:latin typeface="+mn-lt"/>
                        <a:ea typeface="微軟正黑體" panose="020B0604030504040204" pitchFamily="34" charset="-120"/>
                      </a:endParaRPr>
                    </a:p>
                  </a:txBody>
                  <a:tcPr anchor="ctr"/>
                </a:tc>
                <a:tc hMerge="1">
                  <a:txBody>
                    <a:bodyPr/>
                    <a:lstStyle/>
                    <a:p>
                      <a:endParaRPr lang="zh-TW" altLang="en-US" sz="2800" dirty="0">
                        <a:latin typeface="+mn-lt"/>
                        <a:ea typeface="微軟正黑體" panose="020B0604030504040204" pitchFamily="34" charset="-120"/>
                      </a:endParaRPr>
                    </a:p>
                  </a:txBody>
                  <a:tcPr anchor="ctr"/>
                </a:tc>
                <a:extLst>
                  <a:ext uri="{0D108BD9-81ED-4DB2-BD59-A6C34878D82A}">
                    <a16:rowId xmlns:a16="http://schemas.microsoft.com/office/drawing/2014/main" val="3926869244"/>
                  </a:ext>
                </a:extLst>
              </a:tr>
              <a:tr h="370840">
                <a:tc gridSpan="4">
                  <a:txBody>
                    <a:bodyPr/>
                    <a:lstStyle/>
                    <a:p>
                      <a:r>
                        <a:rPr lang="en-US" altLang="zh-TW" sz="2400" b="0" dirty="0" smtClean="0">
                          <a:latin typeface="+mn-lt"/>
                          <a:ea typeface="微軟正黑體" panose="020B0604030504040204" pitchFamily="34" charset="-120"/>
                        </a:rPr>
                        <a:t>*『</a:t>
                      </a:r>
                      <a:r>
                        <a:rPr lang="zh-TW" altLang="en-US" sz="2400" b="0" dirty="0" smtClean="0">
                          <a:latin typeface="+mn-lt"/>
                          <a:ea typeface="微軟正黑體" panose="020B0604030504040204" pitchFamily="34" charset="-120"/>
                        </a:rPr>
                        <a:t>天</a:t>
                      </a:r>
                      <a:r>
                        <a:rPr lang="en-US" altLang="zh-TW" sz="2400" b="0" dirty="0" smtClean="0">
                          <a:latin typeface="+mn-lt"/>
                          <a:ea typeface="微軟正黑體" panose="020B0604030504040204" pitchFamily="34" charset="-120"/>
                        </a:rPr>
                        <a:t>』</a:t>
                      </a:r>
                      <a:r>
                        <a:rPr lang="zh-TW" altLang="en-US" sz="2400" b="0" dirty="0" smtClean="0">
                          <a:latin typeface="+mn-lt"/>
                          <a:ea typeface="微軟正黑體" panose="020B0604030504040204" pitchFamily="34" charset="-120"/>
                        </a:rPr>
                        <a:t>係為</a:t>
                      </a:r>
                      <a:r>
                        <a:rPr lang="en-US" altLang="zh-TW" sz="2400" b="0" dirty="0" smtClean="0">
                          <a:latin typeface="+mn-lt"/>
                          <a:ea typeface="微軟正黑體" panose="020B0604030504040204" pitchFamily="34" charset="-120"/>
                        </a:rPr>
                        <a:t>『24</a:t>
                      </a:r>
                      <a:r>
                        <a:rPr lang="zh-TW" altLang="en-US" sz="2400" b="0" dirty="0" smtClean="0">
                          <a:latin typeface="+mn-lt"/>
                          <a:ea typeface="微軟正黑體" panose="020B0604030504040204" pitchFamily="34" charset="-120"/>
                        </a:rPr>
                        <a:t>小時</a:t>
                      </a:r>
                      <a:r>
                        <a:rPr lang="en-US" altLang="zh-TW" sz="2400" b="0" dirty="0" smtClean="0">
                          <a:latin typeface="+mn-lt"/>
                          <a:ea typeface="微軟正黑體" panose="020B0604030504040204" pitchFamily="34" charset="-120"/>
                        </a:rPr>
                        <a:t>』</a:t>
                      </a:r>
                      <a:r>
                        <a:rPr lang="zh-TW" altLang="en-US" sz="2400" b="0" dirty="0" smtClean="0">
                          <a:latin typeface="+mn-lt"/>
                          <a:ea typeface="微軟正黑體" panose="020B0604030504040204" pitchFamily="34" charset="-120"/>
                        </a:rPr>
                        <a:t>，非指</a:t>
                      </a:r>
                      <a:r>
                        <a:rPr lang="en-US" altLang="zh-TW" sz="2400" b="0" dirty="0" smtClean="0">
                          <a:latin typeface="+mn-lt"/>
                          <a:ea typeface="微軟正黑體" panose="020B0604030504040204" pitchFamily="34" charset="-120"/>
                        </a:rPr>
                        <a:t>『</a:t>
                      </a:r>
                      <a:r>
                        <a:rPr lang="zh-TW" altLang="en-US" sz="2400" b="0" dirty="0" smtClean="0">
                          <a:latin typeface="+mn-lt"/>
                          <a:ea typeface="微軟正黑體" panose="020B0604030504040204" pitchFamily="34" charset="-120"/>
                        </a:rPr>
                        <a:t>日曆天</a:t>
                      </a:r>
                      <a:r>
                        <a:rPr lang="en-US" altLang="zh-TW" sz="2400" b="0" dirty="0" smtClean="0">
                          <a:latin typeface="+mn-lt"/>
                          <a:ea typeface="微軟正黑體" panose="020B0604030504040204" pitchFamily="34" charset="-120"/>
                        </a:rPr>
                        <a:t>』</a:t>
                      </a:r>
                      <a:r>
                        <a:rPr lang="zh-TW" altLang="en-US" sz="2400" b="0" dirty="0" smtClean="0">
                          <a:latin typeface="+mn-lt"/>
                          <a:ea typeface="微軟正黑體" panose="020B0604030504040204" pitchFamily="34" charset="-120"/>
                        </a:rPr>
                        <a:t>；定義為第一次手術結束時間至第二次手術開始時間之間隔</a:t>
                      </a:r>
                      <a:endParaRPr lang="zh-TW" altLang="en-US" sz="2400" b="0" dirty="0">
                        <a:latin typeface="+mn-lt"/>
                        <a:ea typeface="微軟正黑體" panose="020B0604030504040204" pitchFamily="34"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35433300"/>
                  </a:ext>
                </a:extLst>
              </a:tr>
            </a:tbl>
          </a:graphicData>
        </a:graphic>
      </p:graphicFrame>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45</a:t>
            </a:fld>
            <a:endParaRPr lang="en-US" altLang="zh-TW"/>
          </a:p>
        </p:txBody>
      </p:sp>
    </p:spTree>
    <p:extLst>
      <p:ext uri="{BB962C8B-B14F-4D97-AF65-F5344CB8AC3E}">
        <p14:creationId xmlns:p14="http://schemas.microsoft.com/office/powerpoint/2010/main" val="259166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5490" y="2782924"/>
            <a:ext cx="3440430" cy="1914702"/>
          </a:xfrm>
        </p:spPr>
        <p:txBody>
          <a:bodyPr>
            <a:normAutofit fontScale="90000"/>
          </a:bodyPr>
          <a:lstStyle/>
          <a:p>
            <a:r>
              <a:rPr lang="zh-TW" altLang="en-US" dirty="0"/>
              <a:t>表</a:t>
            </a:r>
            <a:r>
              <a:rPr lang="pt-BR" altLang="zh-TW" dirty="0"/>
              <a:t>3 </a:t>
            </a:r>
            <a:r>
              <a:rPr lang="zh-TW" altLang="en-US" dirty="0"/>
              <a:t>同時接受多項手術時，手術部位感染的術式歸因原則</a:t>
            </a:r>
            <a:r>
              <a:rPr lang="en-US" altLang="zh-TW" dirty="0"/>
              <a:t/>
            </a:r>
            <a:br>
              <a:rPr lang="en-US" altLang="zh-TW" dirty="0"/>
            </a:br>
            <a:r>
              <a:rPr lang="en-US" altLang="zh-TW" dirty="0" smtClean="0"/>
              <a:t>(</a:t>
            </a:r>
            <a:r>
              <a:rPr lang="zh-TW" altLang="en-US" dirty="0" smtClean="0"/>
              <a:t>分類</a:t>
            </a:r>
            <a:r>
              <a:rPr lang="zh-TW" altLang="en-US" dirty="0"/>
              <a:t>是由高排序到低</a:t>
            </a:r>
            <a:r>
              <a:rPr lang="en-US" altLang="zh-TW" dirty="0"/>
              <a:t>)</a:t>
            </a:r>
            <a:endParaRPr lang="zh-TW" altLang="en-US" dirty="0"/>
          </a:p>
        </p:txBody>
      </p:sp>
      <p:pic>
        <p:nvPicPr>
          <p:cNvPr id="4" name="圖片 3"/>
          <p:cNvPicPr>
            <a:picLocks noChangeAspect="1"/>
          </p:cNvPicPr>
          <p:nvPr/>
        </p:nvPicPr>
        <p:blipFill>
          <a:blip r:embed="rId2"/>
          <a:stretch>
            <a:fillRect/>
          </a:stretch>
        </p:blipFill>
        <p:spPr>
          <a:xfrm>
            <a:off x="4429760" y="226463"/>
            <a:ext cx="8398510" cy="9339723"/>
          </a:xfrm>
          <a:prstGeom prst="rect">
            <a:avLst/>
          </a:prstGeom>
        </p:spPr>
      </p:pic>
    </p:spTree>
    <p:extLst>
      <p:ext uri="{BB962C8B-B14F-4D97-AF65-F5344CB8AC3E}">
        <p14:creationId xmlns:p14="http://schemas.microsoft.com/office/powerpoint/2010/main" val="3921034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nSpc>
                <a:spcPct val="100000"/>
              </a:lnSpc>
            </a:pPr>
            <a:r>
              <a:rPr lang="zh-TW" altLang="en-US" dirty="0" smtClean="0"/>
              <a:t>通報注意事項 </a:t>
            </a:r>
            <a:r>
              <a:rPr lang="en-US" altLang="zh-TW" dirty="0" smtClean="0"/>
              <a:t>–</a:t>
            </a:r>
            <a:r>
              <a:rPr lang="zh-TW" altLang="en-US" dirty="0" smtClean="0"/>
              <a:t> 術</a:t>
            </a:r>
            <a:r>
              <a:rPr lang="zh-TW" altLang="en-US" dirty="0"/>
              <a:t>後接受侵入性操作</a:t>
            </a:r>
            <a:r>
              <a:rPr lang="en-US" altLang="zh-TW" dirty="0"/>
              <a:t>/</a:t>
            </a:r>
            <a:r>
              <a:rPr lang="zh-TW" altLang="en-US" dirty="0"/>
              <a:t>評估後發生手術部位感染</a:t>
            </a:r>
            <a:r>
              <a:rPr lang="en-US" altLang="zh-TW" dirty="0"/>
              <a:t> </a:t>
            </a:r>
            <a:r>
              <a:rPr lang="zh-TW" altLang="en-US" dirty="0" smtClean="0"/>
              <a:t> </a:t>
            </a:r>
            <a:endParaRPr lang="zh-TW" altLang="en-US" baseline="-25000" dirty="0"/>
          </a:p>
        </p:txBody>
      </p:sp>
      <p:sp>
        <p:nvSpPr>
          <p:cNvPr id="3" name="內容版面配置區 2"/>
          <p:cNvSpPr>
            <a:spLocks noGrp="1"/>
          </p:cNvSpPr>
          <p:nvPr>
            <p:ph idx="1"/>
          </p:nvPr>
        </p:nvSpPr>
        <p:spPr/>
        <p:txBody>
          <a:bodyPr>
            <a:normAutofit lnSpcReduction="10000"/>
          </a:bodyPr>
          <a:lstStyle/>
          <a:p>
            <a:pPr marL="539747" indent="-457200">
              <a:lnSpc>
                <a:spcPct val="150000"/>
              </a:lnSpc>
              <a:spcBef>
                <a:spcPts val="0"/>
              </a:spcBef>
            </a:pPr>
            <a:r>
              <a:rPr lang="zh-TW" altLang="en-US" sz="3600" dirty="0" smtClean="0"/>
              <a:t>若在術後為了</a:t>
            </a:r>
            <a:r>
              <a:rPr lang="zh-TW" altLang="en-US" sz="3600" dirty="0"/>
              <a:t>診斷或治療的目的，在原手術部位執行侵入性操作</a:t>
            </a:r>
            <a:r>
              <a:rPr lang="en-US" altLang="zh-TW" sz="3600" dirty="0"/>
              <a:t>(</a:t>
            </a:r>
            <a:r>
              <a:rPr lang="zh-TW" altLang="en-US" sz="3600" dirty="0"/>
              <a:t>例如，使用針抽吸、由腦室引流管注射或抽取等</a:t>
            </a:r>
            <a:r>
              <a:rPr lang="en-US" altLang="zh-TW" sz="3600" dirty="0"/>
              <a:t>)</a:t>
            </a:r>
            <a:r>
              <a:rPr lang="zh-TW" altLang="en-US" sz="3600" dirty="0"/>
              <a:t>，若操作時沒有感染跡象但操作後發展成符合手術部位感染判定標準，不能將感染歸因於</a:t>
            </a:r>
            <a:r>
              <a:rPr lang="zh-TW" altLang="en-US" sz="3600" dirty="0" smtClean="0"/>
              <a:t>手術</a:t>
            </a:r>
            <a:endParaRPr lang="en-US" altLang="zh-TW" sz="3600" dirty="0" smtClean="0"/>
          </a:p>
          <a:p>
            <a:pPr marL="1035032" lvl="1" indent="-457200">
              <a:lnSpc>
                <a:spcPct val="150000"/>
              </a:lnSpc>
              <a:spcBef>
                <a:spcPts val="0"/>
              </a:spcBef>
            </a:pPr>
            <a:r>
              <a:rPr lang="zh-TW" altLang="en-US" sz="3200" dirty="0" smtClean="0"/>
              <a:t>不適</a:t>
            </a:r>
            <a:r>
              <a:rPr lang="zh-TW" altLang="en-US" sz="3200" dirty="0"/>
              <a:t>用於密閉性的操作</a:t>
            </a:r>
            <a:r>
              <a:rPr lang="en-US" altLang="zh-TW" sz="3200" dirty="0"/>
              <a:t>(</a:t>
            </a:r>
            <a:r>
              <a:rPr lang="zh-TW" altLang="en-US" sz="3200" dirty="0"/>
              <a:t>例如，骨科手術後髖關節移位的閉合的復位</a:t>
            </a:r>
            <a:r>
              <a:rPr lang="en-US" altLang="zh-TW" sz="3200" dirty="0" smtClean="0"/>
              <a:t>)</a:t>
            </a:r>
          </a:p>
          <a:p>
            <a:pPr marL="539747" indent="-457200">
              <a:lnSpc>
                <a:spcPct val="150000"/>
              </a:lnSpc>
              <a:spcBef>
                <a:spcPts val="0"/>
              </a:spcBef>
            </a:pPr>
            <a:r>
              <a:rPr lang="zh-TW" altLang="en-US" sz="3600" dirty="0" smtClean="0"/>
              <a:t>傷口</a:t>
            </a:r>
            <a:r>
              <a:rPr lang="zh-TW" altLang="en-US" sz="3600" dirty="0"/>
              <a:t>包紮或更換包紮傷口的材料，屬於手術後照護的一部分， 不屬於侵入性</a:t>
            </a:r>
            <a:r>
              <a:rPr lang="zh-TW" altLang="en-US" sz="3600" dirty="0" smtClean="0"/>
              <a:t>操作</a:t>
            </a:r>
            <a:endParaRPr lang="zh-TW" altLang="en-US" sz="36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47</a:t>
            </a:fld>
            <a:endParaRPr lang="en-US" altLang="zh-TW"/>
          </a:p>
        </p:txBody>
      </p:sp>
    </p:spTree>
    <p:extLst>
      <p:ext uri="{BB962C8B-B14F-4D97-AF65-F5344CB8AC3E}">
        <p14:creationId xmlns:p14="http://schemas.microsoft.com/office/powerpoint/2010/main" val="3533895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07434" y="4224920"/>
            <a:ext cx="10810754" cy="1967442"/>
          </a:xfrm>
        </p:spPr>
        <p:txBody>
          <a:bodyPr>
            <a:normAutofit/>
          </a:bodyPr>
          <a:lstStyle/>
          <a:p>
            <a:r>
              <a:rPr lang="zh-TW" altLang="en-US" sz="7222" b="1" dirty="0" smtClean="0">
                <a:latin typeface="微軟正黑體" panose="020B0604030504040204" pitchFamily="34" charset="-120"/>
                <a:ea typeface="微軟正黑體" panose="020B0604030504040204" pitchFamily="34" charset="-120"/>
              </a:rPr>
              <a:t>案例討論</a:t>
            </a:r>
            <a:endParaRPr lang="zh-TW" altLang="en-US" sz="7222"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B5DA62-ED4B-40B3-BED7-D46A73664029}" type="slidenum">
              <a:rPr lang="zh-TW" altLang="en-US" smtClean="0"/>
              <a:t>48</a:t>
            </a:fld>
            <a:endParaRPr lang="zh-TW" altLang="en-US"/>
          </a:p>
        </p:txBody>
      </p:sp>
    </p:spTree>
    <p:extLst>
      <p:ext uri="{BB962C8B-B14F-4D97-AF65-F5344CB8AC3E}">
        <p14:creationId xmlns:p14="http://schemas.microsoft.com/office/powerpoint/2010/main" val="2506230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700"/>
            <a:ext cx="11887200" cy="1331942"/>
          </a:xfrm>
        </p:spPr>
        <p:txBody>
          <a:bodyPr>
            <a:normAutofit/>
          </a:bodyPr>
          <a:lstStyle/>
          <a:p>
            <a:r>
              <a:rPr lang="zh-TW" altLang="en-US" sz="5778" dirty="0" smtClean="0"/>
              <a:t>案例一病情描述 </a:t>
            </a:r>
            <a:r>
              <a:rPr lang="en-US" altLang="zh-TW" sz="4044" dirty="0"/>
              <a:t>(1/3)</a:t>
            </a:r>
            <a:endParaRPr lang="zh-TW" altLang="en-US" sz="4044" dirty="0"/>
          </a:p>
        </p:txBody>
      </p:sp>
      <p:sp>
        <p:nvSpPr>
          <p:cNvPr id="3" name="內容版面配置區 2"/>
          <p:cNvSpPr>
            <a:spLocks noGrp="1"/>
          </p:cNvSpPr>
          <p:nvPr>
            <p:ph idx="1"/>
          </p:nvPr>
        </p:nvSpPr>
        <p:spPr>
          <a:xfrm>
            <a:off x="660400" y="2032146"/>
            <a:ext cx="11887200" cy="7481809"/>
          </a:xfrm>
        </p:spPr>
        <p:txBody>
          <a:bodyPr>
            <a:noAutofit/>
          </a:bodyPr>
          <a:lstStyle/>
          <a:p>
            <a:pPr marL="263694" indent="-263694"/>
            <a:r>
              <a:rPr lang="en-US" altLang="zh-TW" sz="2600" dirty="0">
                <a:latin typeface="+mj-lt"/>
              </a:rPr>
              <a:t>6</a:t>
            </a:r>
            <a:r>
              <a:rPr lang="zh-TW" altLang="zh-TW" sz="2600" dirty="0">
                <a:latin typeface="+mj-lt"/>
              </a:rPr>
              <a:t>月</a:t>
            </a:r>
            <a:r>
              <a:rPr lang="en-US" altLang="zh-TW" sz="2600" dirty="0">
                <a:latin typeface="+mj-lt"/>
              </a:rPr>
              <a:t>1</a:t>
            </a:r>
            <a:r>
              <a:rPr lang="zh-TW" altLang="zh-TW" sz="2600" dirty="0">
                <a:latin typeface="+mj-lt"/>
              </a:rPr>
              <a:t>日</a:t>
            </a:r>
          </a:p>
          <a:p>
            <a:pPr marL="263694" indent="0">
              <a:buNone/>
            </a:pPr>
            <a:r>
              <a:rPr lang="zh-TW" altLang="zh-TW" sz="2600" dirty="0">
                <a:latin typeface="+mj-lt"/>
              </a:rPr>
              <a:t>晚間</a:t>
            </a:r>
            <a:r>
              <a:rPr lang="en-US" altLang="zh-TW" sz="2600" dirty="0">
                <a:latin typeface="+mj-lt"/>
              </a:rPr>
              <a:t>11:30</a:t>
            </a:r>
            <a:r>
              <a:rPr lang="zh-TW" altLang="zh-TW" sz="2600" dirty="0">
                <a:latin typeface="+mj-lt"/>
              </a:rPr>
              <a:t>，</a:t>
            </a:r>
            <a:r>
              <a:rPr lang="en-US" altLang="zh-TW" sz="2600" dirty="0">
                <a:latin typeface="+mj-lt"/>
              </a:rPr>
              <a:t>50</a:t>
            </a:r>
            <a:r>
              <a:rPr lang="zh-TW" altLang="zh-TW" sz="2600" dirty="0">
                <a:latin typeface="+mj-lt"/>
              </a:rPr>
              <a:t>歲男性車禍，於現場仍清醒並向人員表示有下腹部及左肩和手臂疼痛的情形。病人被固定之後送往當地醫院的急診。</a:t>
            </a:r>
            <a:r>
              <a:rPr lang="en-US" altLang="zh-TW" sz="2600" dirty="0">
                <a:latin typeface="+mj-lt"/>
              </a:rPr>
              <a:t>  </a:t>
            </a:r>
            <a:endParaRPr lang="zh-TW" altLang="zh-TW" sz="2600" dirty="0">
              <a:latin typeface="+mj-lt"/>
            </a:endParaRPr>
          </a:p>
          <a:p>
            <a:pPr marL="263694" indent="0">
              <a:buNone/>
            </a:pPr>
            <a:r>
              <a:rPr lang="zh-TW" altLang="zh-TW" sz="2600" dirty="0">
                <a:latin typeface="+mj-lt"/>
              </a:rPr>
              <a:t>急診評估發現：</a:t>
            </a:r>
          </a:p>
          <a:p>
            <a:pPr marL="676431" indent="-412737">
              <a:buFont typeface="Wingdings" panose="05000000000000000000" pitchFamily="2" charset="2"/>
              <a:buChar char="ü"/>
            </a:pPr>
            <a:r>
              <a:rPr lang="zh-TW" altLang="zh-TW" sz="2600" dirty="0">
                <a:latin typeface="+mj-lt"/>
              </a:rPr>
              <a:t>生命跡象穩定但呼吸頻率略增至每分鐘</a:t>
            </a:r>
            <a:r>
              <a:rPr lang="en-US" altLang="zh-TW" sz="2600" dirty="0">
                <a:latin typeface="+mj-lt"/>
              </a:rPr>
              <a:t>24</a:t>
            </a:r>
            <a:r>
              <a:rPr lang="zh-TW" altLang="zh-TW" sz="2600" dirty="0">
                <a:latin typeface="+mj-lt"/>
              </a:rPr>
              <a:t>次</a:t>
            </a:r>
          </a:p>
          <a:p>
            <a:pPr marL="676431" indent="-412737">
              <a:buFont typeface="Wingdings" panose="05000000000000000000" pitchFamily="2" charset="2"/>
              <a:buChar char="ü"/>
            </a:pPr>
            <a:r>
              <a:rPr lang="zh-TW" altLang="zh-TW" sz="2600" dirty="0">
                <a:latin typeface="+mj-lt"/>
              </a:rPr>
              <a:t>病人主訴有全身疼痛的情形，疼痛指數為</a:t>
            </a:r>
            <a:r>
              <a:rPr lang="en-US" altLang="zh-TW" sz="2600" dirty="0">
                <a:latin typeface="+mj-lt"/>
              </a:rPr>
              <a:t>8 (</a:t>
            </a:r>
            <a:r>
              <a:rPr lang="zh-TW" altLang="zh-TW" sz="2600" dirty="0">
                <a:latin typeface="+mj-lt"/>
              </a:rPr>
              <a:t>滿分為</a:t>
            </a:r>
            <a:r>
              <a:rPr lang="en-US" altLang="zh-TW" sz="2600" dirty="0">
                <a:latin typeface="+mj-lt"/>
              </a:rPr>
              <a:t>10)</a:t>
            </a:r>
            <a:endParaRPr lang="zh-TW" altLang="zh-TW" sz="2600" dirty="0">
              <a:latin typeface="+mj-lt"/>
            </a:endParaRPr>
          </a:p>
          <a:p>
            <a:pPr marL="676431" indent="-412737">
              <a:buFont typeface="Wingdings" panose="05000000000000000000" pitchFamily="2" charset="2"/>
              <a:buChar char="ü"/>
            </a:pPr>
            <a:r>
              <a:rPr lang="zh-TW" altLang="zh-TW" sz="2600" dirty="0">
                <a:latin typeface="+mj-lt"/>
              </a:rPr>
              <a:t>病人</a:t>
            </a:r>
            <a:r>
              <a:rPr lang="en-US" altLang="zh-TW" sz="2600" dirty="0">
                <a:latin typeface="+mj-lt"/>
              </a:rPr>
              <a:t>ACE (Acute Concussion Evaluation)</a:t>
            </a:r>
            <a:r>
              <a:rPr lang="zh-TW" altLang="zh-TW" sz="2600" dirty="0">
                <a:latin typeface="+mj-lt"/>
              </a:rPr>
              <a:t>評分為</a:t>
            </a:r>
            <a:r>
              <a:rPr lang="en-US" altLang="zh-TW" sz="2600" dirty="0">
                <a:latin typeface="+mj-lt"/>
              </a:rPr>
              <a:t>18/22</a:t>
            </a:r>
            <a:endParaRPr lang="zh-TW" altLang="zh-TW" sz="2600" dirty="0">
              <a:latin typeface="+mj-lt"/>
            </a:endParaRPr>
          </a:p>
          <a:p>
            <a:pPr marL="676431" indent="-412737">
              <a:buFont typeface="Wingdings" panose="05000000000000000000" pitchFamily="2" charset="2"/>
              <a:buChar char="ü"/>
            </a:pPr>
            <a:r>
              <a:rPr lang="zh-TW" altLang="zh-TW" sz="2600" dirty="0">
                <a:latin typeface="+mj-lt"/>
              </a:rPr>
              <a:t>左肩脫臼，左手、拇指、食指骨折</a:t>
            </a:r>
          </a:p>
          <a:p>
            <a:pPr marL="676431" indent="-412737">
              <a:buFont typeface="Wingdings" panose="05000000000000000000" pitchFamily="2" charset="2"/>
              <a:buChar char="ü"/>
            </a:pPr>
            <a:r>
              <a:rPr lang="zh-TW" altLang="zh-TW" sz="2600" dirty="0">
                <a:latin typeface="+mj-lt"/>
              </a:rPr>
              <a:t>腹部中央和下腹部有明顯瘀青，與綁安全帶的位置相符</a:t>
            </a:r>
          </a:p>
          <a:p>
            <a:pPr marL="676431" indent="-412737">
              <a:buFont typeface="Wingdings" panose="05000000000000000000" pitchFamily="2" charset="2"/>
              <a:buChar char="ü"/>
            </a:pPr>
            <a:r>
              <a:rPr lang="zh-TW" altLang="zh-TW" sz="2600" dirty="0">
                <a:latin typeface="+mj-lt"/>
              </a:rPr>
              <a:t>腹部壓痛，且接近瘀青部位疼痛</a:t>
            </a:r>
            <a:r>
              <a:rPr lang="zh-TW" altLang="zh-TW" sz="2600" dirty="0" smtClean="0">
                <a:latin typeface="+mj-lt"/>
              </a:rPr>
              <a:t>增加</a:t>
            </a:r>
            <a:endParaRPr lang="en-US" altLang="zh-TW" sz="2600" dirty="0">
              <a:latin typeface="+mj-lt"/>
            </a:endParaRPr>
          </a:p>
          <a:p>
            <a:pPr marL="263694" indent="-263694"/>
            <a:r>
              <a:rPr lang="en-US" altLang="zh-TW" sz="2600" dirty="0"/>
              <a:t>6</a:t>
            </a:r>
            <a:r>
              <a:rPr lang="zh-TW" altLang="zh-TW" sz="2600" dirty="0"/>
              <a:t>月</a:t>
            </a:r>
            <a:r>
              <a:rPr lang="en-US" altLang="zh-TW" sz="2600" dirty="0"/>
              <a:t>2</a:t>
            </a:r>
            <a:r>
              <a:rPr lang="zh-TW" altLang="zh-TW" sz="2600" dirty="0"/>
              <a:t>日</a:t>
            </a:r>
          </a:p>
          <a:p>
            <a:pPr marL="263694" indent="0">
              <a:buNone/>
            </a:pPr>
            <a:r>
              <a:rPr lang="zh-TW" altLang="zh-TW" sz="2600" dirty="0"/>
              <a:t>急診斷層掃描發現病人腹腔近</a:t>
            </a:r>
            <a:r>
              <a:rPr lang="zh-TW" altLang="en-US" sz="2600" dirty="0"/>
              <a:t>昇</a:t>
            </a:r>
            <a:r>
              <a:rPr lang="zh-TW" altLang="zh-TW" sz="2600" dirty="0"/>
              <a:t>結腸處疑似有空氣出現，</a:t>
            </a:r>
            <a:r>
              <a:rPr lang="zh-TW" altLang="en-US" sz="2600" dirty="0"/>
              <a:t>懷疑為</a:t>
            </a:r>
            <a:r>
              <a:rPr lang="zh-TW" altLang="zh-TW" sz="2600" dirty="0"/>
              <a:t>腸穿孔，因此送入手術室進行結腸修補。手術切開病人腹部時發現腹腔內有糞便，</a:t>
            </a:r>
            <a:r>
              <a:rPr lang="zh-TW" altLang="en-US" sz="2600" dirty="0"/>
              <a:t>故經</a:t>
            </a:r>
            <a:r>
              <a:rPr lang="zh-TW" altLang="zh-TW" sz="2600" dirty="0"/>
              <a:t>大量</a:t>
            </a:r>
            <a:r>
              <a:rPr lang="zh-TW" altLang="en-US" sz="2600" dirty="0"/>
              <a:t>腹腔內</a:t>
            </a:r>
            <a:r>
              <a:rPr lang="zh-TW" altLang="zh-TW" sz="2600" dirty="0"/>
              <a:t>灌洗</a:t>
            </a:r>
            <a:r>
              <a:rPr lang="zh-TW" altLang="en-US" sz="2600" dirty="0"/>
              <a:t>後進行</a:t>
            </a:r>
            <a:r>
              <a:rPr lang="zh-TW" altLang="zh-TW" sz="2600" dirty="0"/>
              <a:t>部分結腸切除手術</a:t>
            </a:r>
            <a:r>
              <a:rPr lang="en-US" altLang="zh-TW" sz="2600" dirty="0"/>
              <a:t>(COLO)</a:t>
            </a:r>
            <a:r>
              <a:rPr lang="zh-TW" altLang="en-US" sz="2600" dirty="0"/>
              <a:t>。</a:t>
            </a:r>
            <a:endParaRPr lang="zh-TW" altLang="zh-TW" sz="2600" dirty="0">
              <a:latin typeface="+mj-lt"/>
            </a:endParaRPr>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latin typeface="+mj-lt"/>
              </a:rPr>
              <a:t>49</a:t>
            </a:fld>
            <a:endParaRPr lang="zh-TW" altLang="en-US">
              <a:latin typeface="+mj-lt"/>
            </a:endParaRPr>
          </a:p>
        </p:txBody>
      </p:sp>
    </p:spTree>
    <p:extLst>
      <p:ext uri="{BB962C8B-B14F-4D97-AF65-F5344CB8AC3E}">
        <p14:creationId xmlns:p14="http://schemas.microsoft.com/office/powerpoint/2010/main" val="97970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手術部位感染組合式照護</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40869102"/>
              </p:ext>
            </p:extLst>
          </p:nvPr>
        </p:nvGraphicFramePr>
        <p:xfrm>
          <a:off x="908050" y="2636838"/>
          <a:ext cx="11391900" cy="628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893290" y="9445096"/>
            <a:ext cx="2808312" cy="369332"/>
          </a:xfrm>
          <a:prstGeom prst="rect">
            <a:avLst/>
          </a:prstGeom>
          <a:noFill/>
        </p:spPr>
        <p:txBody>
          <a:bodyPr wrap="square" rtlCol="0">
            <a:spAutoFit/>
          </a:bodyPr>
          <a:lstStyle/>
          <a:p>
            <a:r>
              <a:rPr lang="zh-TW" altLang="en-US" dirty="0">
                <a:latin typeface="+mj-lt"/>
                <a:ea typeface="微軟正黑體" panose="020B0604030504040204" pitchFamily="34" charset="-120"/>
              </a:rPr>
              <a:t>內科學誌 </a:t>
            </a:r>
            <a:r>
              <a:rPr lang="en-US" altLang="zh-TW" dirty="0">
                <a:latin typeface="+mj-lt"/>
                <a:ea typeface="微軟正黑體" panose="020B0604030504040204" pitchFamily="34" charset="-120"/>
              </a:rPr>
              <a:t>2017</a:t>
            </a:r>
            <a:r>
              <a:rPr lang="zh-TW" altLang="en-US" dirty="0">
                <a:latin typeface="+mj-lt"/>
                <a:ea typeface="微軟正黑體" panose="020B0604030504040204" pitchFamily="34" charset="-120"/>
              </a:rPr>
              <a:t>：</a:t>
            </a:r>
            <a:r>
              <a:rPr lang="en-US" altLang="zh-TW" dirty="0">
                <a:latin typeface="+mj-lt"/>
                <a:ea typeface="微軟正黑體" panose="020B0604030504040204" pitchFamily="34" charset="-120"/>
              </a:rPr>
              <a:t>28</a:t>
            </a:r>
            <a:r>
              <a:rPr lang="zh-TW" altLang="en-US" dirty="0">
                <a:latin typeface="+mj-lt"/>
                <a:ea typeface="微軟正黑體" panose="020B0604030504040204" pitchFamily="34" charset="-120"/>
              </a:rPr>
              <a:t>：</a:t>
            </a:r>
            <a:r>
              <a:rPr lang="en-US" altLang="zh-TW" dirty="0">
                <a:latin typeface="+mj-lt"/>
                <a:ea typeface="微軟正黑體" panose="020B0604030504040204" pitchFamily="34" charset="-120"/>
              </a:rPr>
              <a:t>7-11</a:t>
            </a:r>
            <a:endParaRPr lang="zh-TW" altLang="en-US" dirty="0">
              <a:latin typeface="+mj-lt"/>
              <a:ea typeface="微軟正黑體" panose="020B0604030504040204" pitchFamily="34" charset="-120"/>
            </a:endParaRPr>
          </a:p>
        </p:txBody>
      </p:sp>
    </p:spTree>
    <p:extLst>
      <p:ext uri="{BB962C8B-B14F-4D97-AF65-F5344CB8AC3E}">
        <p14:creationId xmlns:p14="http://schemas.microsoft.com/office/powerpoint/2010/main" val="429131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700"/>
            <a:ext cx="11887200" cy="1331942"/>
          </a:xfrm>
        </p:spPr>
        <p:txBody>
          <a:bodyPr>
            <a:normAutofit/>
          </a:bodyPr>
          <a:lstStyle/>
          <a:p>
            <a:r>
              <a:rPr lang="zh-TW" altLang="en-US" sz="5778" dirty="0" smtClean="0"/>
              <a:t>案例一病情描述 </a:t>
            </a:r>
            <a:r>
              <a:rPr lang="en-US" altLang="zh-TW" sz="4044" dirty="0"/>
              <a:t>(2/3)</a:t>
            </a:r>
            <a:endParaRPr lang="zh-TW" altLang="en-US" sz="4044" dirty="0"/>
          </a:p>
        </p:txBody>
      </p:sp>
      <p:sp>
        <p:nvSpPr>
          <p:cNvPr id="3" name="內容版面配置區 2"/>
          <p:cNvSpPr>
            <a:spLocks noGrp="1"/>
          </p:cNvSpPr>
          <p:nvPr>
            <p:ph idx="1"/>
          </p:nvPr>
        </p:nvSpPr>
        <p:spPr>
          <a:xfrm>
            <a:off x="660423" y="2040676"/>
            <a:ext cx="11887200" cy="7594600"/>
          </a:xfrm>
        </p:spPr>
        <p:txBody>
          <a:bodyPr>
            <a:normAutofit/>
          </a:bodyPr>
          <a:lstStyle/>
          <a:p>
            <a:pPr marL="263694" indent="-263694"/>
            <a:r>
              <a:rPr lang="en-US" altLang="zh-TW" sz="2889" dirty="0"/>
              <a:t>6</a:t>
            </a:r>
            <a:r>
              <a:rPr lang="zh-TW" altLang="zh-TW" sz="2889" dirty="0"/>
              <a:t>月</a:t>
            </a:r>
            <a:r>
              <a:rPr lang="en-US" altLang="zh-TW" sz="2889" dirty="0"/>
              <a:t>2</a:t>
            </a:r>
            <a:r>
              <a:rPr lang="zh-TW" altLang="zh-TW" sz="2889" dirty="0"/>
              <a:t>日</a:t>
            </a:r>
          </a:p>
          <a:p>
            <a:pPr marL="263694" indent="0">
              <a:lnSpc>
                <a:spcPct val="110000"/>
              </a:lnSpc>
              <a:buNone/>
            </a:pPr>
            <a:r>
              <a:rPr lang="zh-TW" altLang="en-US" sz="2889" b="0" dirty="0"/>
              <a:t>術中</a:t>
            </a:r>
            <a:r>
              <a:rPr lang="zh-TW" altLang="zh-TW" sz="2889" b="0" dirty="0"/>
              <a:t>截除</a:t>
            </a:r>
            <a:r>
              <a:rPr lang="en-US" altLang="zh-TW" sz="2889" b="0" dirty="0"/>
              <a:t>5</a:t>
            </a:r>
            <a:r>
              <a:rPr lang="zh-TW" altLang="zh-TW" sz="2889" b="0" dirty="0"/>
              <a:t>公分的升結腸，並執行吻合術</a:t>
            </a:r>
            <a:r>
              <a:rPr lang="en-US" altLang="zh-TW" sz="2889" b="0" dirty="0"/>
              <a:t>(anastomosis)</a:t>
            </a:r>
            <a:r>
              <a:rPr lang="zh-TW" altLang="en-US" sz="2889" b="0" dirty="0"/>
              <a:t>，</a:t>
            </a:r>
            <a:r>
              <a:rPr lang="zh-TW" altLang="zh-TW" sz="2889" b="0" dirty="0"/>
              <a:t> 引流管經腹部右下前方穿出，連接至引流抽吸球，以可吸收縫線縫合傷口腱膜層，皮下組織與皮膚則以釘針</a:t>
            </a:r>
            <a:r>
              <a:rPr lang="en-US" altLang="zh-TW" sz="2889" b="0" dirty="0"/>
              <a:t>(staple)</a:t>
            </a:r>
            <a:r>
              <a:rPr lang="zh-TW" altLang="zh-TW" sz="2889" b="0" dirty="0"/>
              <a:t>採鬆散相連的方式縫合。傷口覆蓋乾的紗布後送至恢復室</a:t>
            </a:r>
            <a:r>
              <a:rPr lang="zh-TW" altLang="en-US" sz="2889" b="0" dirty="0"/>
              <a:t>。</a:t>
            </a:r>
            <a:r>
              <a:rPr lang="zh-TW" altLang="zh-TW" sz="2889" b="0" dirty="0"/>
              <a:t>美國麻醉醫師學會身體狀況分類等級</a:t>
            </a:r>
            <a:r>
              <a:rPr lang="en-US" altLang="zh-TW" sz="2889" b="0" dirty="0"/>
              <a:t>(ASA score) 3</a:t>
            </a:r>
            <a:r>
              <a:rPr lang="zh-TW" altLang="zh-TW" sz="2889" b="0" dirty="0"/>
              <a:t>，傷口分類等級</a:t>
            </a:r>
            <a:r>
              <a:rPr lang="en-US" altLang="zh-TW" sz="2889" b="0" dirty="0"/>
              <a:t>3</a:t>
            </a:r>
            <a:r>
              <a:rPr lang="zh-TW" altLang="zh-TW" sz="2889" b="0" dirty="0"/>
              <a:t>，並於恢復室開始給予</a:t>
            </a:r>
            <a:r>
              <a:rPr lang="en-US" altLang="zh-TW" sz="2889" b="0" dirty="0"/>
              <a:t>metronidazole </a:t>
            </a:r>
            <a:r>
              <a:rPr lang="zh-TW" altLang="zh-TW" sz="2889" b="0" dirty="0"/>
              <a:t>和</a:t>
            </a:r>
            <a:r>
              <a:rPr lang="en-US" altLang="zh-TW" sz="2889" b="0" dirty="0"/>
              <a:t>gentamycin</a:t>
            </a:r>
            <a:r>
              <a:rPr lang="zh-TW" altLang="zh-TW" sz="2889" b="0" dirty="0"/>
              <a:t>靜脈注射。</a:t>
            </a:r>
            <a:endParaRPr lang="en-US" altLang="zh-TW" sz="2889" b="0" dirty="0"/>
          </a:p>
          <a:p>
            <a:pPr marL="382929" indent="-382929"/>
            <a:r>
              <a:rPr lang="en-US" altLang="zh-TW" sz="2889" dirty="0"/>
              <a:t>6</a:t>
            </a:r>
            <a:r>
              <a:rPr lang="zh-TW" altLang="zh-TW" sz="2889" dirty="0"/>
              <a:t>月</a:t>
            </a:r>
            <a:r>
              <a:rPr lang="en-US" altLang="zh-TW" sz="2889" dirty="0"/>
              <a:t>5</a:t>
            </a:r>
            <a:r>
              <a:rPr lang="zh-TW" altLang="zh-TW" sz="2889" dirty="0"/>
              <a:t>日</a:t>
            </a:r>
          </a:p>
          <a:p>
            <a:pPr marL="382929" indent="0">
              <a:buNone/>
            </a:pPr>
            <a:r>
              <a:rPr lang="zh-TW" altLang="zh-TW" sz="2889" b="0" dirty="0"/>
              <a:t>病人發燒至</a:t>
            </a:r>
            <a:r>
              <a:rPr lang="en-US" altLang="zh-TW" sz="2889" b="0" dirty="0"/>
              <a:t>38.2</a:t>
            </a:r>
            <a:r>
              <a:rPr lang="en-US" altLang="zh-TW" sz="2889" b="0" dirty="0">
                <a:sym typeface="Symbol" panose="05050102010706020507" pitchFamily="18" charset="2"/>
              </a:rPr>
              <a:t></a:t>
            </a:r>
            <a:r>
              <a:rPr lang="en-US" altLang="zh-TW" sz="2889" b="0" dirty="0"/>
              <a:t> C</a:t>
            </a:r>
            <a:r>
              <a:rPr lang="zh-TW" altLang="zh-TW" sz="2889" b="0" dirty="0"/>
              <a:t>，採集血液檢體培養出</a:t>
            </a:r>
            <a:r>
              <a:rPr lang="en-US" altLang="zh-TW" sz="2889" b="0" i="1" dirty="0"/>
              <a:t>E.</a:t>
            </a:r>
            <a:r>
              <a:rPr lang="zh-TW" altLang="en-US" sz="2889" b="0" i="1" dirty="0"/>
              <a:t> </a:t>
            </a:r>
            <a:r>
              <a:rPr lang="en-US" altLang="zh-TW" sz="2889" b="0" i="1" dirty="0"/>
              <a:t>coli</a:t>
            </a:r>
            <a:r>
              <a:rPr lang="en-US" altLang="zh-TW" sz="2889" b="0" dirty="0"/>
              <a:t> </a:t>
            </a:r>
            <a:r>
              <a:rPr lang="zh-TW" altLang="zh-TW" sz="2889" b="0" dirty="0"/>
              <a:t>和 </a:t>
            </a:r>
            <a:r>
              <a:rPr lang="en-US" altLang="zh-TW" sz="2889" b="0" i="1" dirty="0"/>
              <a:t>B. </a:t>
            </a:r>
            <a:r>
              <a:rPr lang="en-US" altLang="zh-TW" sz="2889" b="0" i="1" dirty="0" err="1"/>
              <a:t>fragilis</a:t>
            </a:r>
            <a:r>
              <a:rPr lang="zh-TW" altLang="zh-TW" sz="2889" b="0" dirty="0"/>
              <a:t>，病人有腹脹及主訴有觸診的劇烈疼痛，手術醫師懷疑吻合口</a:t>
            </a:r>
            <a:r>
              <a:rPr lang="zh-TW" altLang="en-US" sz="2889" b="0" dirty="0"/>
              <a:t>滲</a:t>
            </a:r>
            <a:r>
              <a:rPr lang="zh-TW" altLang="zh-TW" sz="2889" b="0" dirty="0"/>
              <a:t>漏</a:t>
            </a:r>
            <a:r>
              <a:rPr lang="zh-TW" altLang="en-US" sz="2889" b="0" dirty="0"/>
              <a:t>情形</a:t>
            </a:r>
            <a:r>
              <a:rPr lang="zh-TW" altLang="zh-TW" sz="2889" b="0" dirty="0"/>
              <a:t>，</a:t>
            </a:r>
            <a:r>
              <a:rPr lang="zh-TW" altLang="en-US" sz="2889" b="0" dirty="0"/>
              <a:t>更換</a:t>
            </a:r>
            <a:r>
              <a:rPr lang="en-US" altLang="zh-TW" sz="2889" b="0" dirty="0"/>
              <a:t>gentamycin</a:t>
            </a:r>
            <a:r>
              <a:rPr lang="zh-TW" altLang="en-US" sz="2889" b="0" dirty="0"/>
              <a:t>為</a:t>
            </a:r>
            <a:r>
              <a:rPr lang="zh-TW" altLang="zh-TW" sz="2889" b="0" dirty="0"/>
              <a:t>用</a:t>
            </a:r>
            <a:r>
              <a:rPr lang="en-US" altLang="zh-TW" sz="2889" b="0" dirty="0" err="1"/>
              <a:t>cefepime</a:t>
            </a:r>
            <a:r>
              <a:rPr lang="zh-TW" altLang="zh-TW" sz="2889" b="0" dirty="0"/>
              <a:t>。</a:t>
            </a:r>
            <a:endParaRPr lang="en-US" altLang="zh-TW" sz="2889" b="0" dirty="0"/>
          </a:p>
          <a:p>
            <a:pPr marL="382929" indent="-382929"/>
            <a:r>
              <a:rPr lang="en-US" altLang="zh-TW" sz="2889" dirty="0"/>
              <a:t>6</a:t>
            </a:r>
            <a:r>
              <a:rPr lang="zh-TW" altLang="zh-TW" sz="2889" dirty="0"/>
              <a:t>月</a:t>
            </a:r>
            <a:r>
              <a:rPr lang="en-US" altLang="zh-TW" sz="2889" dirty="0"/>
              <a:t>6</a:t>
            </a:r>
            <a:r>
              <a:rPr lang="zh-TW" altLang="zh-TW" sz="2889" dirty="0"/>
              <a:t>日</a:t>
            </a:r>
          </a:p>
          <a:p>
            <a:pPr marL="382929" indent="0">
              <a:buNone/>
            </a:pPr>
            <a:r>
              <a:rPr lang="zh-TW" altLang="zh-TW" sz="2889" b="0" dirty="0"/>
              <a:t>再</a:t>
            </a:r>
            <a:r>
              <a:rPr lang="zh-TW" altLang="en-US" sz="2889" b="0" dirty="0"/>
              <a:t>次</a:t>
            </a:r>
            <a:r>
              <a:rPr lang="zh-TW" altLang="zh-TW" sz="2889" b="0" dirty="0"/>
              <a:t>將病人送至手術室，打開腹腔發現在吻合口滲漏處附近有膿瘍形成。</a:t>
            </a:r>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50</a:t>
            </a:fld>
            <a:endParaRPr lang="zh-TW" altLang="en-US"/>
          </a:p>
        </p:txBody>
      </p:sp>
    </p:spTree>
    <p:extLst>
      <p:ext uri="{BB962C8B-B14F-4D97-AF65-F5344CB8AC3E}">
        <p14:creationId xmlns:p14="http://schemas.microsoft.com/office/powerpoint/2010/main" val="1436549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8050" y="568044"/>
            <a:ext cx="11391900" cy="1914702"/>
          </a:xfrm>
        </p:spPr>
        <p:txBody>
          <a:bodyPr/>
          <a:lstStyle/>
          <a:p>
            <a:r>
              <a:rPr lang="zh-TW" altLang="zh-TW" b="1" dirty="0" smtClean="0"/>
              <a:t>問題</a:t>
            </a:r>
            <a:r>
              <a:rPr lang="zh-TW" altLang="en-US" b="1" dirty="0" smtClean="0"/>
              <a:t>一</a:t>
            </a:r>
            <a:endParaRPr lang="zh-TW" altLang="en-US" dirty="0"/>
          </a:p>
        </p:txBody>
      </p:sp>
      <p:sp>
        <p:nvSpPr>
          <p:cNvPr id="3" name="內容版面配置區 2"/>
          <p:cNvSpPr>
            <a:spLocks noGrp="1"/>
          </p:cNvSpPr>
          <p:nvPr>
            <p:ph idx="1"/>
          </p:nvPr>
        </p:nvSpPr>
        <p:spPr>
          <a:xfrm>
            <a:off x="660400" y="2311400"/>
            <a:ext cx="11887200" cy="7114097"/>
          </a:xfrm>
        </p:spPr>
        <p:txBody>
          <a:bodyPr>
            <a:normAutofit lnSpcReduction="10000"/>
          </a:bodyPr>
          <a:lstStyle/>
          <a:p>
            <a:pPr marL="0" indent="0">
              <a:lnSpc>
                <a:spcPct val="120000"/>
              </a:lnSpc>
              <a:buNone/>
            </a:pPr>
            <a:r>
              <a:rPr lang="zh-TW" altLang="zh-TW" dirty="0">
                <a:ea typeface="微軟正黑體" panose="020B0604030504040204" pitchFamily="34" charset="-120"/>
              </a:rPr>
              <a:t>請問</a:t>
            </a:r>
            <a:r>
              <a:rPr lang="en-US" altLang="zh-TW" dirty="0">
                <a:ea typeface="微軟正黑體" panose="020B0604030504040204" pitchFamily="34" charset="-120"/>
              </a:rPr>
              <a:t>6</a:t>
            </a:r>
            <a:r>
              <a:rPr lang="zh-TW" altLang="zh-TW" dirty="0">
                <a:ea typeface="微軟正黑體" panose="020B0604030504040204" pitchFamily="34" charset="-120"/>
              </a:rPr>
              <a:t>月</a:t>
            </a:r>
            <a:r>
              <a:rPr lang="en-US" altLang="zh-TW" dirty="0">
                <a:ea typeface="微軟正黑體" panose="020B0604030504040204" pitchFamily="34" charset="-120"/>
              </a:rPr>
              <a:t>2</a:t>
            </a:r>
            <a:r>
              <a:rPr lang="zh-TW" altLang="zh-TW" dirty="0">
                <a:ea typeface="微軟正黑體" panose="020B0604030504040204" pitchFamily="34" charset="-120"/>
              </a:rPr>
              <a:t>日執行的結腸切除手術</a:t>
            </a:r>
            <a:r>
              <a:rPr lang="en-US" altLang="zh-TW" dirty="0">
                <a:ea typeface="微軟正黑體" panose="020B0604030504040204" pitchFamily="34" charset="-120"/>
              </a:rPr>
              <a:t>(COLO)</a:t>
            </a:r>
            <a:r>
              <a:rPr lang="zh-TW" altLang="zh-TW" dirty="0">
                <a:ea typeface="微軟正黑體" panose="020B0604030504040204" pitchFamily="34" charset="-120"/>
              </a:rPr>
              <a:t>可以納入手術部位感染監測嗎</a:t>
            </a:r>
            <a:r>
              <a:rPr lang="en-US" altLang="zh-TW" dirty="0">
                <a:ea typeface="微軟正黑體" panose="020B0604030504040204" pitchFamily="34" charset="-120"/>
              </a:rPr>
              <a:t>?</a:t>
            </a:r>
            <a:endParaRPr lang="zh-TW" altLang="zh-TW" dirty="0">
              <a:ea typeface="微軟正黑體" panose="020B0604030504040204" pitchFamily="34" charset="-120"/>
            </a:endParaRPr>
          </a:p>
          <a:p>
            <a:pPr marL="742927" indent="-479235">
              <a:lnSpc>
                <a:spcPct val="120000"/>
              </a:lnSpc>
              <a:buFont typeface="+mj-lt"/>
              <a:buAutoNum type="arabicPeriod"/>
            </a:pPr>
            <a:r>
              <a:rPr lang="zh-TW" altLang="zh-TW" b="0" dirty="0">
                <a:ea typeface="微軟正黑體" panose="020B0604030504040204" pitchFamily="34" charset="-120"/>
              </a:rPr>
              <a:t>可以，因為沒有符合排除條件</a:t>
            </a:r>
          </a:p>
          <a:p>
            <a:pPr marL="742927" indent="-479235">
              <a:lnSpc>
                <a:spcPct val="120000"/>
              </a:lnSpc>
              <a:buFont typeface="+mj-lt"/>
              <a:buAutoNum type="arabicPeriod"/>
            </a:pPr>
            <a:r>
              <a:rPr lang="zh-TW" altLang="zh-TW" b="0" dirty="0">
                <a:ea typeface="微軟正黑體" panose="020B0604030504040204" pitchFamily="34" charset="-120"/>
              </a:rPr>
              <a:t>不可以，因為病人有腸穿孔且有糞便汙染，所以排除於手術部位感染監測之外</a:t>
            </a:r>
          </a:p>
          <a:p>
            <a:pPr marL="742927" indent="-479235">
              <a:lnSpc>
                <a:spcPct val="120000"/>
              </a:lnSpc>
              <a:buFont typeface="+mj-lt"/>
              <a:buAutoNum type="arabicPeriod"/>
            </a:pPr>
            <a:r>
              <a:rPr lang="zh-TW" altLang="zh-TW" b="0" dirty="0">
                <a:ea typeface="微軟正黑體" panose="020B0604030504040204" pitchFamily="34" charset="-120"/>
              </a:rPr>
              <a:t>不可以，因為腹腔傷口分類等級高，所以排除於手術部位感染監測之外</a:t>
            </a:r>
          </a:p>
          <a:p>
            <a:pPr marL="742927" indent="-479235">
              <a:lnSpc>
                <a:spcPct val="120000"/>
              </a:lnSpc>
              <a:buFont typeface="+mj-lt"/>
              <a:buAutoNum type="arabicPeriod"/>
            </a:pPr>
            <a:r>
              <a:rPr lang="zh-TW" altLang="zh-TW" b="0" dirty="0">
                <a:ea typeface="微軟正黑體" panose="020B0604030504040204" pitchFamily="34" charset="-120"/>
              </a:rPr>
              <a:t>不可以，因為病人有裝置引流管，且腹部傷口只有鬆散縫合，所以排除於手術部位感染監測之外</a:t>
            </a:r>
            <a:endParaRPr lang="zh-TW" altLang="en-US" b="0" dirty="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51</a:t>
            </a:fld>
            <a:endParaRPr lang="zh-TW" altLang="en-US"/>
          </a:p>
        </p:txBody>
      </p:sp>
      <p:sp>
        <p:nvSpPr>
          <p:cNvPr id="5" name="文字方塊 4"/>
          <p:cNvSpPr txBox="1"/>
          <p:nvPr/>
        </p:nvSpPr>
        <p:spPr>
          <a:xfrm>
            <a:off x="1351417" y="5057012"/>
            <a:ext cx="10505167" cy="2141805"/>
          </a:xfrm>
          <a:prstGeom prst="rect">
            <a:avLst/>
          </a:prstGeom>
          <a:solidFill>
            <a:srgbClr val="FFFF00"/>
          </a:solidFill>
        </p:spPr>
        <p:txBody>
          <a:bodyPr wrap="square" rtlCol="0">
            <a:spAutoFit/>
          </a:bodyPr>
          <a:lstStyle/>
          <a:p>
            <a:pPr marL="263694" indent="-263694">
              <a:lnSpc>
                <a:spcPts val="867"/>
              </a:lnSpc>
              <a:buFont typeface="Arial" panose="020B0604020202020204" pitchFamily="34" charset="0"/>
              <a:buChar char="•"/>
            </a:pPr>
            <a:endParaRPr lang="en-US" altLang="zh-TW" sz="3467" dirty="0">
              <a:solidFill>
                <a:srgbClr val="0000FF"/>
              </a:solidFill>
              <a:ea typeface="微軟正黑體" panose="020B0604030504040204" pitchFamily="34" charset="-120"/>
            </a:endParaRPr>
          </a:p>
          <a:p>
            <a:pPr marL="263694" indent="-263694">
              <a:spcBef>
                <a:spcPts val="867"/>
              </a:spcBef>
              <a:buFont typeface="Arial" panose="020B0604020202020204" pitchFamily="34" charset="0"/>
              <a:buChar char="•"/>
            </a:pPr>
            <a:r>
              <a:rPr lang="zh-TW" altLang="en-US" sz="3467" dirty="0" smtClean="0">
                <a:solidFill>
                  <a:srgbClr val="0000FF"/>
                </a:solidFill>
                <a:ea typeface="微軟正黑體" panose="020B0604030504040204" pitchFamily="34" charset="-120"/>
              </a:rPr>
              <a:t>手術部位感染監測的</a:t>
            </a:r>
            <a:r>
              <a:rPr lang="zh-TW" altLang="en-US" sz="3467" dirty="0">
                <a:solidFill>
                  <a:srgbClr val="0000FF"/>
                </a:solidFill>
                <a:ea typeface="微軟正黑體" panose="020B0604030504040204" pitchFamily="34" charset="-120"/>
              </a:rPr>
              <a:t>唯一排除條件：</a:t>
            </a:r>
            <a:r>
              <a:rPr lang="en-US" altLang="zh-TW" sz="3467" dirty="0">
                <a:solidFill>
                  <a:srgbClr val="0000FF"/>
                </a:solidFill>
                <a:ea typeface="微軟正黑體" panose="020B0604030504040204" pitchFamily="34" charset="-120"/>
              </a:rPr>
              <a:t>ASA score= 6</a:t>
            </a:r>
          </a:p>
          <a:p>
            <a:pPr marL="263694" indent="-263694">
              <a:spcBef>
                <a:spcPts val="433"/>
              </a:spcBef>
              <a:buFont typeface="Arial" panose="020B0604020202020204" pitchFamily="34" charset="0"/>
              <a:buChar char="•"/>
            </a:pPr>
            <a:r>
              <a:rPr lang="zh-TW" altLang="en-US" sz="3467" dirty="0">
                <a:solidFill>
                  <a:srgbClr val="0000FF"/>
                </a:solidFill>
                <a:ea typeface="微軟正黑體" panose="020B0604030504040204" pitchFamily="34" charset="-120"/>
              </a:rPr>
              <a:t>不因傷口分類等級、縫合方式、到院時手術部位是否汙染等因素，將個案排除於監測對象之外</a:t>
            </a:r>
            <a:endParaRPr lang="en-US" altLang="zh-TW" sz="3467" dirty="0">
              <a:solidFill>
                <a:srgbClr val="0000FF"/>
              </a:solidFill>
              <a:ea typeface="微軟正黑體" panose="020B0604030504040204" pitchFamily="34" charset="-120"/>
            </a:endParaRPr>
          </a:p>
          <a:p>
            <a:pPr>
              <a:lnSpc>
                <a:spcPts val="433"/>
              </a:lnSpc>
              <a:spcBef>
                <a:spcPts val="867"/>
              </a:spcBef>
            </a:pPr>
            <a:endParaRPr lang="en-US" altLang="zh-TW" sz="3467" dirty="0">
              <a:solidFill>
                <a:srgbClr val="0000FF"/>
              </a:solidFill>
              <a:ea typeface="微軟正黑體" panose="020B0604030504040204" pitchFamily="34" charset="-120"/>
            </a:endParaRPr>
          </a:p>
        </p:txBody>
      </p:sp>
      <p:sp>
        <p:nvSpPr>
          <p:cNvPr id="6" name="圓角矩形 5"/>
          <p:cNvSpPr/>
          <p:nvPr/>
        </p:nvSpPr>
        <p:spPr>
          <a:xfrm>
            <a:off x="883364" y="3799840"/>
            <a:ext cx="7488832" cy="6737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Tree>
    <p:extLst>
      <p:ext uri="{BB962C8B-B14F-4D97-AF65-F5344CB8AC3E}">
        <p14:creationId xmlns:p14="http://schemas.microsoft.com/office/powerpoint/2010/main" val="27778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nSpc>
                <a:spcPct val="100000"/>
              </a:lnSpc>
            </a:pPr>
            <a:r>
              <a:rPr lang="zh-TW" altLang="zh-TW" b="1" dirty="0" smtClean="0"/>
              <a:t>問題</a:t>
            </a:r>
            <a:r>
              <a:rPr lang="zh-TW" altLang="en-US" b="1" dirty="0" smtClean="0"/>
              <a:t>二</a:t>
            </a:r>
            <a:endParaRPr lang="zh-TW" altLang="en-US" dirty="0"/>
          </a:p>
        </p:txBody>
      </p:sp>
      <p:sp>
        <p:nvSpPr>
          <p:cNvPr id="3" name="內容版面配置區 2"/>
          <p:cNvSpPr>
            <a:spLocks noGrp="1"/>
          </p:cNvSpPr>
          <p:nvPr>
            <p:ph idx="1"/>
          </p:nvPr>
        </p:nvSpPr>
        <p:spPr>
          <a:xfrm>
            <a:off x="660400" y="2307707"/>
            <a:ext cx="12184293" cy="6572133"/>
          </a:xfrm>
        </p:spPr>
        <p:txBody>
          <a:bodyPr>
            <a:normAutofit/>
          </a:bodyPr>
          <a:lstStyle/>
          <a:p>
            <a:pPr marL="0" indent="0">
              <a:buNone/>
            </a:pPr>
            <a:r>
              <a:rPr lang="zh-TW" altLang="en-US" sz="4044" dirty="0"/>
              <a:t>如果</a:t>
            </a:r>
            <a:r>
              <a:rPr lang="en-US" altLang="zh-TW" sz="4044" dirty="0"/>
              <a:t>6</a:t>
            </a:r>
            <a:r>
              <a:rPr lang="zh-TW" altLang="en-US" sz="4044" dirty="0"/>
              <a:t>月</a:t>
            </a:r>
            <a:r>
              <a:rPr lang="en-US" altLang="zh-TW" sz="4044" dirty="0"/>
              <a:t>2</a:t>
            </a:r>
            <a:r>
              <a:rPr lang="zh-TW" altLang="en-US" sz="4044" dirty="0"/>
              <a:t>日執行的結腸切除手術</a:t>
            </a:r>
            <a:r>
              <a:rPr lang="en-US" altLang="zh-TW" sz="4044" dirty="0"/>
              <a:t>(COLO)</a:t>
            </a:r>
            <a:r>
              <a:rPr lang="zh-TW" altLang="en-US" sz="4044" dirty="0"/>
              <a:t>被判定有發生手術部位感染，應符合下列哪一個判定標準</a:t>
            </a:r>
            <a:r>
              <a:rPr lang="en-US" altLang="zh-TW" sz="4044" dirty="0"/>
              <a:t>?</a:t>
            </a:r>
          </a:p>
          <a:p>
            <a:pPr marL="742927" indent="-479235">
              <a:buFont typeface="+mj-lt"/>
              <a:buAutoNum type="arabicPeriod"/>
            </a:pPr>
            <a:r>
              <a:rPr lang="zh-TW" altLang="en-US" sz="4044" b="0" dirty="0"/>
              <a:t>手術部位感染</a:t>
            </a:r>
            <a:r>
              <a:rPr lang="en-US" altLang="zh-TW" sz="4044" b="0" dirty="0"/>
              <a:t>-</a:t>
            </a:r>
            <a:r>
              <a:rPr lang="zh-TW" altLang="en-US" sz="4044" b="0" dirty="0"/>
              <a:t>主要切口的深部切口感染</a:t>
            </a:r>
          </a:p>
          <a:p>
            <a:pPr marL="742927" indent="-479235">
              <a:buFont typeface="+mj-lt"/>
              <a:buAutoNum type="arabicPeriod"/>
            </a:pPr>
            <a:r>
              <a:rPr lang="zh-TW" altLang="en-US" sz="4044" b="0" dirty="0"/>
              <a:t>手術部位感染</a:t>
            </a:r>
            <a:r>
              <a:rPr lang="en-US" altLang="zh-TW" sz="4044" b="0" dirty="0"/>
              <a:t>-</a:t>
            </a:r>
            <a:r>
              <a:rPr lang="zh-TW" altLang="en-US" sz="4044" b="0" dirty="0"/>
              <a:t>器官腔室感染</a:t>
            </a:r>
            <a:r>
              <a:rPr lang="en-US" altLang="zh-TW" sz="4044" b="0" dirty="0"/>
              <a:t>(</a:t>
            </a:r>
            <a:r>
              <a:rPr lang="zh-TW" altLang="en-US" sz="4044" b="0" dirty="0"/>
              <a:t>胃腸道感染</a:t>
            </a:r>
            <a:r>
              <a:rPr lang="en-US" altLang="zh-TW" sz="4044" b="0" dirty="0"/>
              <a:t>)</a:t>
            </a:r>
          </a:p>
          <a:p>
            <a:pPr marL="742927" indent="-479235">
              <a:buFont typeface="+mj-lt"/>
              <a:buAutoNum type="arabicPeriod"/>
            </a:pPr>
            <a:r>
              <a:rPr lang="zh-TW" altLang="en-US" sz="4044" b="0" dirty="0"/>
              <a:t>手術部位感染</a:t>
            </a:r>
            <a:r>
              <a:rPr lang="en-US" altLang="zh-TW" sz="4044" b="0" dirty="0"/>
              <a:t>-</a:t>
            </a:r>
            <a:r>
              <a:rPr lang="zh-TW" altLang="en-US" sz="4044" b="0" dirty="0"/>
              <a:t>器官腔室感染</a:t>
            </a:r>
            <a:r>
              <a:rPr lang="en-US" altLang="zh-TW" sz="4044" b="0" dirty="0"/>
              <a:t>(</a:t>
            </a:r>
            <a:r>
              <a:rPr lang="zh-TW" altLang="en-US" sz="4044" b="0" dirty="0"/>
              <a:t>腹腔內感染</a:t>
            </a:r>
            <a:r>
              <a:rPr lang="en-US" altLang="zh-TW" sz="4044" b="0" dirty="0"/>
              <a:t>)</a:t>
            </a:r>
            <a:br>
              <a:rPr lang="en-US" altLang="zh-TW" sz="4044" b="0" dirty="0"/>
            </a:br>
            <a:r>
              <a:rPr lang="zh-TW" altLang="en-US" sz="4044" b="0" dirty="0"/>
              <a:t>併續發性血流感染</a:t>
            </a:r>
          </a:p>
          <a:p>
            <a:pPr marL="742927" indent="-479235">
              <a:buFont typeface="+mj-lt"/>
              <a:buAutoNum type="arabicPeriod"/>
            </a:pPr>
            <a:r>
              <a:rPr lang="zh-TW" altLang="en-US" sz="4044" b="0" dirty="0"/>
              <a:t>手術部位感染</a:t>
            </a:r>
            <a:r>
              <a:rPr lang="en-US" altLang="zh-TW" sz="4044" b="0" dirty="0"/>
              <a:t>-</a:t>
            </a:r>
            <a:r>
              <a:rPr lang="zh-TW" altLang="en-US" sz="4044" b="0" dirty="0"/>
              <a:t>器官腔室感染</a:t>
            </a:r>
            <a:r>
              <a:rPr lang="en-US" altLang="zh-TW" sz="4044" b="0" dirty="0"/>
              <a:t>(</a:t>
            </a:r>
            <a:r>
              <a:rPr lang="zh-TW" altLang="en-US" sz="4044" b="0" dirty="0"/>
              <a:t>腹腔內感染</a:t>
            </a:r>
            <a:r>
              <a:rPr lang="en-US" altLang="zh-TW" sz="4044" b="0" dirty="0"/>
              <a:t>)</a:t>
            </a:r>
            <a:r>
              <a:rPr lang="zh-TW" altLang="en-US" sz="4044" b="0" dirty="0"/>
              <a:t>，</a:t>
            </a:r>
            <a:r>
              <a:rPr lang="en-US" altLang="zh-TW" sz="4044" b="0" dirty="0"/>
              <a:t/>
            </a:r>
            <a:br>
              <a:rPr lang="en-US" altLang="zh-TW" sz="4044" b="0" dirty="0"/>
            </a:br>
            <a:r>
              <a:rPr lang="zh-TW" altLang="en-US" sz="4044" b="0" dirty="0"/>
              <a:t>同時有原發性血流感染</a:t>
            </a:r>
          </a:p>
          <a:p>
            <a:pPr marL="742927" indent="-479235">
              <a:buFont typeface="+mj-lt"/>
              <a:buAutoNum type="arabicPeriod"/>
            </a:pPr>
            <a:r>
              <a:rPr lang="zh-TW" altLang="en-US" sz="4044" b="0" dirty="0"/>
              <a:t>不符合手術部位感染監測定義任一項判定</a:t>
            </a:r>
            <a:r>
              <a:rPr lang="zh-TW" altLang="en-US" sz="4044" b="0" dirty="0" smtClean="0"/>
              <a:t>標準</a:t>
            </a:r>
            <a:endParaRPr lang="zh-TW" altLang="en-US" sz="4044"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pPr/>
              <a:t>52</a:t>
            </a:fld>
            <a:endParaRPr lang="zh-TW" altLang="en-US"/>
          </a:p>
        </p:txBody>
      </p:sp>
    </p:spTree>
    <p:extLst>
      <p:ext uri="{BB962C8B-B14F-4D97-AF65-F5344CB8AC3E}">
        <p14:creationId xmlns:p14="http://schemas.microsoft.com/office/powerpoint/2010/main" val="223108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925019"/>
            <a:ext cx="11887200" cy="1176694"/>
          </a:xfrm>
        </p:spPr>
        <p:txBody>
          <a:bodyPr>
            <a:normAutofit/>
          </a:bodyPr>
          <a:lstStyle/>
          <a:p>
            <a:r>
              <a:rPr lang="zh-TW" altLang="en-US" sz="5778" b="1" dirty="0">
                <a:ea typeface="微軟正黑體" panose="020B0604030504040204" pitchFamily="34" charset="-120"/>
              </a:rPr>
              <a:t>收案邏輯</a:t>
            </a:r>
            <a:r>
              <a:rPr lang="zh-TW" altLang="en-US" sz="5778" b="1" dirty="0" smtClean="0">
                <a:ea typeface="微軟正黑體" panose="020B0604030504040204" pitchFamily="34" charset="-120"/>
              </a:rPr>
              <a:t>表</a:t>
            </a:r>
            <a:endParaRPr lang="zh-TW" altLang="en-US" sz="5778" dirty="0"/>
          </a:p>
        </p:txBody>
      </p:sp>
      <p:graphicFrame>
        <p:nvGraphicFramePr>
          <p:cNvPr id="3" name="表格 2"/>
          <p:cNvGraphicFramePr>
            <a:graphicFrameLocks noGrp="1"/>
          </p:cNvGraphicFramePr>
          <p:nvPr>
            <p:extLst>
              <p:ext uri="{D42A27DB-BD31-4B8C-83A1-F6EECF244321}">
                <p14:modId xmlns:p14="http://schemas.microsoft.com/office/powerpoint/2010/main" val="2098158038"/>
              </p:ext>
            </p:extLst>
          </p:nvPr>
        </p:nvGraphicFramePr>
        <p:xfrm>
          <a:off x="779353" y="2256962"/>
          <a:ext cx="11778254" cy="6203148"/>
        </p:xfrm>
        <a:graphic>
          <a:graphicData uri="http://schemas.openxmlformats.org/drawingml/2006/table">
            <a:tbl>
              <a:tblPr firstRow="1" firstCol="1" bandRow="1">
                <a:tableStyleId>{5C22544A-7EE6-4342-B048-85BDC9FD1C3A}</a:tableStyleId>
              </a:tblPr>
              <a:tblGrid>
                <a:gridCol w="740767">
                  <a:extLst>
                    <a:ext uri="{9D8B030D-6E8A-4147-A177-3AD203B41FA5}">
                      <a16:colId xmlns:a16="http://schemas.microsoft.com/office/drawing/2014/main" val="1604133367"/>
                    </a:ext>
                  </a:extLst>
                </a:gridCol>
                <a:gridCol w="936104">
                  <a:extLst>
                    <a:ext uri="{9D8B030D-6E8A-4147-A177-3AD203B41FA5}">
                      <a16:colId xmlns:a16="http://schemas.microsoft.com/office/drawing/2014/main" val="3215477987"/>
                    </a:ext>
                  </a:extLst>
                </a:gridCol>
                <a:gridCol w="1755510">
                  <a:extLst>
                    <a:ext uri="{9D8B030D-6E8A-4147-A177-3AD203B41FA5}">
                      <a16:colId xmlns:a16="http://schemas.microsoft.com/office/drawing/2014/main" val="20002"/>
                    </a:ext>
                  </a:extLst>
                </a:gridCol>
                <a:gridCol w="4173149">
                  <a:extLst>
                    <a:ext uri="{9D8B030D-6E8A-4147-A177-3AD203B41FA5}">
                      <a16:colId xmlns:a16="http://schemas.microsoft.com/office/drawing/2014/main" val="128509110"/>
                    </a:ext>
                  </a:extLst>
                </a:gridCol>
                <a:gridCol w="4172724">
                  <a:extLst>
                    <a:ext uri="{9D8B030D-6E8A-4147-A177-3AD203B41FA5}">
                      <a16:colId xmlns:a16="http://schemas.microsoft.com/office/drawing/2014/main" val="786032934"/>
                    </a:ext>
                  </a:extLst>
                </a:gridCol>
              </a:tblGrid>
              <a:tr h="616373">
                <a:tc>
                  <a:txBody>
                    <a:bodyPr/>
                    <a:lstStyle/>
                    <a:p>
                      <a:pPr>
                        <a:spcAft>
                          <a:spcPts val="0"/>
                        </a:spcAft>
                      </a:pPr>
                      <a:r>
                        <a:rPr lang="zh-TW" sz="2000" kern="100" dirty="0" smtClean="0">
                          <a:effectLst/>
                          <a:latin typeface="+mn-lt"/>
                          <a:ea typeface="微軟正黑體" panose="020B0604030504040204" pitchFamily="34" charset="-120"/>
                        </a:rPr>
                        <a:t>日期</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n-lt"/>
                          <a:ea typeface="微軟正黑體" panose="020B0604030504040204" pitchFamily="34" charset="-120"/>
                          <a:cs typeface="+mn-cs"/>
                        </a:rPr>
                        <a:t>手術</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n-lt"/>
                          <a:ea typeface="微軟正黑體" panose="020B0604030504040204" pitchFamily="34" charset="-120"/>
                          <a:cs typeface="Times New Roman" panose="02020603050405020304" pitchFamily="18" charset="0"/>
                        </a:rPr>
                        <a:t>第一次</a:t>
                      </a:r>
                      <a:r>
                        <a:rPr lang="en-US" altLang="zh-TW" sz="2000" kern="100" dirty="0" smtClean="0">
                          <a:effectLst/>
                          <a:latin typeface="+mn-lt"/>
                          <a:ea typeface="微軟正黑體" panose="020B0604030504040204" pitchFamily="34" charset="-120"/>
                          <a:cs typeface="Times New Roman" panose="02020603050405020304" pitchFamily="18" charset="0"/>
                        </a:rPr>
                        <a:t>COLO</a:t>
                      </a:r>
                      <a:r>
                        <a:rPr lang="zh-TW" altLang="en-US" sz="2000" kern="100" dirty="0" smtClean="0">
                          <a:effectLst/>
                          <a:latin typeface="+mn-lt"/>
                          <a:ea typeface="微軟正黑體" panose="020B0604030504040204" pitchFamily="34" charset="-120"/>
                          <a:cs typeface="Times New Roman" panose="02020603050405020304" pitchFamily="18" charset="0"/>
                        </a:rPr>
                        <a:t>術感染監測期</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n-lt"/>
                          <a:ea typeface="微軟正黑體" panose="020B0604030504040204" pitchFamily="34" charset="-120"/>
                          <a:cs typeface="Times New Roman" panose="02020603050405020304" pitchFamily="18" charset="0"/>
                        </a:rPr>
                        <a:t>症狀</a:t>
                      </a:r>
                      <a:r>
                        <a:rPr lang="en-US" altLang="zh-TW" sz="2000" kern="100" dirty="0" smtClean="0">
                          <a:effectLst/>
                          <a:latin typeface="+mn-lt"/>
                          <a:ea typeface="微軟正黑體" panose="020B0604030504040204" pitchFamily="34" charset="-120"/>
                          <a:cs typeface="Times New Roman" panose="02020603050405020304" pitchFamily="18" charset="0"/>
                        </a:rPr>
                        <a:t>/</a:t>
                      </a:r>
                      <a:r>
                        <a:rPr lang="zh-TW" altLang="en-US" sz="2000" kern="100" dirty="0" smtClean="0">
                          <a:effectLst/>
                          <a:latin typeface="+mn-lt"/>
                          <a:ea typeface="微軟正黑體" panose="020B0604030504040204" pitchFamily="34" charset="-120"/>
                          <a:cs typeface="Times New Roman" panose="02020603050405020304" pitchFamily="18" charset="0"/>
                        </a:rPr>
                        <a:t>徵候</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n-lt"/>
                          <a:ea typeface="微軟正黑體" panose="020B0604030504040204" pitchFamily="34" charset="-120"/>
                          <a:cs typeface="Times New Roman" panose="02020603050405020304" pitchFamily="18" charset="0"/>
                        </a:rPr>
                        <a:t>檢驗結果</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532636182"/>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201104088"/>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6/2</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COLO</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1</a:t>
                      </a:r>
                      <a:r>
                        <a:rPr lang="zh-TW" altLang="en-US" sz="2000" kern="100" dirty="0" smtClean="0">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41808732"/>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6/3</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4731199"/>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6/4</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i="1"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299277360"/>
                  </a:ext>
                </a:extLst>
              </a:tr>
              <a:tr h="616373">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6/5</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zh-TW" altLang="en-US" sz="2000" kern="100" dirty="0" smtClean="0">
                          <a:effectLst/>
                          <a:latin typeface="+mn-lt"/>
                          <a:ea typeface="微軟正黑體" panose="020B0604030504040204" pitchFamily="34" charset="-120"/>
                          <a:cs typeface="Times New Roman" panose="02020603050405020304" pitchFamily="18" charset="0"/>
                        </a:rPr>
                        <a:t>發燒</a:t>
                      </a:r>
                      <a:r>
                        <a:rPr lang="en-US" altLang="zh-TW" sz="2000" kern="100" dirty="0" smtClean="0">
                          <a:effectLst/>
                          <a:latin typeface="+mn-lt"/>
                          <a:ea typeface="微軟正黑體" panose="020B0604030504040204" pitchFamily="34" charset="-120"/>
                          <a:cs typeface="Times New Roman" panose="02020603050405020304" pitchFamily="18" charset="0"/>
                        </a:rPr>
                        <a:t>(38.2</a:t>
                      </a:r>
                      <a:r>
                        <a:rPr lang="en-US" altLang="zh-TW" sz="2000" kern="100" dirty="0" smtClean="0">
                          <a:effectLst/>
                          <a:latin typeface="+mn-lt"/>
                          <a:ea typeface="微軟正黑體" panose="020B0604030504040204" pitchFamily="34" charset="-120"/>
                          <a:cs typeface="Times New Roman" panose="02020603050405020304" pitchFamily="18" charset="0"/>
                          <a:sym typeface="Symbol"/>
                        </a:rPr>
                        <a:t>C</a:t>
                      </a:r>
                      <a:r>
                        <a:rPr lang="en-US" altLang="zh-TW" sz="2000" kern="100" dirty="0" smtClean="0">
                          <a:effectLst/>
                          <a:latin typeface="+mn-lt"/>
                          <a:ea typeface="微軟正黑體" panose="020B0604030504040204" pitchFamily="34" charset="-120"/>
                          <a:cs typeface="Times New Roman" panose="02020603050405020304" pitchFamily="18" charset="0"/>
                        </a:rPr>
                        <a:t>)</a:t>
                      </a:r>
                      <a:r>
                        <a:rPr lang="zh-TW" altLang="en-US" sz="2000" kern="100" dirty="0" smtClean="0">
                          <a:effectLst/>
                          <a:latin typeface="+mn-lt"/>
                          <a:ea typeface="微軟正黑體" panose="020B0604030504040204" pitchFamily="34" charset="-120"/>
                          <a:cs typeface="Times New Roman" panose="02020603050405020304" pitchFamily="18" charset="0"/>
                        </a:rPr>
                        <a:t>、腹痛、觸診劇烈疼痛</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r>
                        <a:rPr lang="zh-TW" altLang="zh-TW" sz="2000" dirty="0" smtClean="0">
                          <a:latin typeface="+mn-lt"/>
                          <a:ea typeface="微軟正黑體" panose="020B0604030504040204" pitchFamily="34" charset="-120"/>
                        </a:rPr>
                        <a:t>血液培養</a:t>
                      </a:r>
                      <a:r>
                        <a:rPr lang="zh-TW" altLang="en-US" sz="2000" dirty="0" smtClean="0">
                          <a:latin typeface="+mn-lt"/>
                          <a:ea typeface="微軟正黑體" panose="020B0604030504040204" pitchFamily="34" charset="-120"/>
                        </a:rPr>
                        <a:t>：</a:t>
                      </a:r>
                      <a:r>
                        <a:rPr lang="en-US" altLang="zh-TW" sz="2000" dirty="0" smtClean="0">
                          <a:latin typeface="+mn-lt"/>
                          <a:ea typeface="微軟正黑體" panose="020B0604030504040204" pitchFamily="34" charset="-120"/>
                        </a:rPr>
                        <a:t/>
                      </a:r>
                      <a:br>
                        <a:rPr lang="en-US" altLang="zh-TW" sz="2000" dirty="0" smtClean="0">
                          <a:latin typeface="+mn-lt"/>
                          <a:ea typeface="微軟正黑體" panose="020B0604030504040204" pitchFamily="34" charset="-120"/>
                        </a:rPr>
                      </a:br>
                      <a:r>
                        <a:rPr lang="en-US" altLang="zh-TW" sz="2000" i="1" dirty="0" smtClean="0">
                          <a:latin typeface="+mn-lt"/>
                          <a:ea typeface="微軟正黑體" panose="020B0604030504040204" pitchFamily="34" charset="-120"/>
                        </a:rPr>
                        <a:t>Escherichia coli</a:t>
                      </a:r>
                      <a:r>
                        <a:rPr lang="en-US" altLang="zh-TW" sz="2000" dirty="0" smtClean="0">
                          <a:latin typeface="+mn-lt"/>
                          <a:ea typeface="微軟正黑體" panose="020B0604030504040204" pitchFamily="34" charset="-120"/>
                        </a:rPr>
                        <a:t> </a:t>
                      </a:r>
                      <a:r>
                        <a:rPr lang="zh-TW" altLang="zh-TW" sz="2000" dirty="0" smtClean="0">
                          <a:latin typeface="+mn-lt"/>
                          <a:ea typeface="微軟正黑體" panose="020B0604030504040204" pitchFamily="34" charset="-120"/>
                        </a:rPr>
                        <a:t>和 </a:t>
                      </a:r>
                      <a:r>
                        <a:rPr lang="en-US" altLang="zh-TW" sz="2000" i="1" dirty="0" err="1" smtClean="0">
                          <a:latin typeface="+mn-lt"/>
                          <a:ea typeface="微軟正黑體" panose="020B0604030504040204" pitchFamily="34" charset="-120"/>
                        </a:rPr>
                        <a:t>Bacteroides</a:t>
                      </a:r>
                      <a:r>
                        <a:rPr lang="en-US" altLang="zh-TW" sz="2000" i="1" dirty="0" smtClean="0">
                          <a:latin typeface="+mn-lt"/>
                          <a:ea typeface="微軟正黑體" panose="020B0604030504040204" pitchFamily="34" charset="-120"/>
                        </a:rPr>
                        <a:t> </a:t>
                      </a:r>
                      <a:r>
                        <a:rPr lang="en-US" altLang="zh-TW" sz="2000" i="1" dirty="0" err="1" smtClean="0">
                          <a:latin typeface="+mn-lt"/>
                          <a:ea typeface="微軟正黑體" panose="020B0604030504040204" pitchFamily="34" charset="-120"/>
                        </a:rPr>
                        <a:t>fragilis</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713088215"/>
                  </a:ext>
                </a:extLst>
              </a:tr>
              <a:tr h="616373">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6/6</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5</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zh-TW" altLang="en-US" sz="2000" kern="100" dirty="0" smtClean="0">
                          <a:effectLst/>
                          <a:latin typeface="+mn-lt"/>
                          <a:ea typeface="微軟正黑體" panose="020B0604030504040204" pitchFamily="34" charset="-120"/>
                          <a:cs typeface="Times New Roman" panose="02020603050405020304" pitchFamily="18" charset="0"/>
                        </a:rPr>
                        <a:t>腹腔內吻合口滲漏處有膿瘍</a:t>
                      </a:r>
                      <a:r>
                        <a:rPr lang="en-US" altLang="zh-TW" sz="2000" kern="100" dirty="0" smtClean="0">
                          <a:effectLst/>
                          <a:latin typeface="+mn-lt"/>
                          <a:ea typeface="微軟正黑體" panose="020B0604030504040204" pitchFamily="34" charset="-120"/>
                          <a:cs typeface="Times New Roman" panose="02020603050405020304" pitchFamily="18" charset="0"/>
                        </a:rPr>
                        <a:t>(</a:t>
                      </a:r>
                      <a:r>
                        <a:rPr lang="zh-TW" altLang="en-US" sz="2000" kern="100" dirty="0" smtClean="0">
                          <a:effectLst/>
                          <a:latin typeface="+mn-lt"/>
                          <a:ea typeface="微軟正黑體" panose="020B0604030504040204" pitchFamily="34" charset="-120"/>
                          <a:cs typeface="Times New Roman" panose="02020603050405020304" pitchFamily="18" charset="0"/>
                        </a:rPr>
                        <a:t>記載於手術紀錄</a:t>
                      </a:r>
                      <a:r>
                        <a:rPr lang="en-US" altLang="zh-TW" sz="2000" kern="100" dirty="0" smtClean="0">
                          <a:effectLst/>
                          <a:latin typeface="+mn-lt"/>
                          <a:ea typeface="微軟正黑體" panose="020B0604030504040204" pitchFamily="34" charset="-120"/>
                          <a:cs typeface="Times New Roman" panose="02020603050405020304" pitchFamily="18" charset="0"/>
                        </a:rPr>
                        <a:t>)</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333854426"/>
                  </a:ext>
                </a:extLst>
              </a:tr>
              <a:tr h="345563">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6/7</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6</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910752035"/>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6/8</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7</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3157319"/>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6/9</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8</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8877458"/>
                  </a:ext>
                </a:extLst>
              </a:tr>
              <a:tr h="308187">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6/10</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i="1"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9</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4076726235"/>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6/11</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10</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kern="100" dirty="0" smtClean="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626557851"/>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6/12</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11</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767885373"/>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6/13</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12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601571341"/>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6/14</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13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569773686"/>
                  </a:ext>
                </a:extLst>
              </a:tr>
              <a:tr h="336389">
                <a:tc>
                  <a:txBody>
                    <a:bodyPr/>
                    <a:lstStyle/>
                    <a:p>
                      <a:pPr>
                        <a:spcAft>
                          <a:spcPts val="0"/>
                        </a:spcAft>
                      </a:pPr>
                      <a:r>
                        <a:rPr lang="en-US" altLang="zh-TW" sz="2000" kern="100" dirty="0" smtClean="0">
                          <a:effectLst/>
                          <a:latin typeface="+mn-lt"/>
                          <a:ea typeface="微軟正黑體" panose="020B0604030504040204" pitchFamily="34" charset="-120"/>
                          <a:cs typeface="Times New Roman" panose="02020603050405020304" pitchFamily="18" charset="0"/>
                        </a:rPr>
                        <a:t>6/15</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n-lt"/>
                          <a:ea typeface="微軟正黑體" panose="020B0604030504040204" pitchFamily="34" charset="-120"/>
                          <a:cs typeface="Times New Roman" panose="02020603050405020304" pitchFamily="18" charset="0"/>
                        </a:rPr>
                        <a:t>14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1969998"/>
                  </a:ext>
                </a:extLst>
              </a:tr>
            </a:tbl>
          </a:graphicData>
        </a:graphic>
      </p:graphicFrame>
      <p:sp>
        <p:nvSpPr>
          <p:cNvPr id="7" name="投影片編號版面配置區 6"/>
          <p:cNvSpPr>
            <a:spLocks noGrp="1"/>
          </p:cNvSpPr>
          <p:nvPr>
            <p:ph type="sldNum" sz="quarter" idx="12"/>
          </p:nvPr>
        </p:nvSpPr>
        <p:spPr/>
        <p:txBody>
          <a:bodyPr/>
          <a:lstStyle/>
          <a:p>
            <a:fld id="{4FB5DA62-ED4B-40B3-BED7-D46A73664029}" type="slidenum">
              <a:rPr lang="zh-TW" altLang="en-US" smtClean="0">
                <a:latin typeface="+mj-lt"/>
              </a:rPr>
              <a:t>53</a:t>
            </a:fld>
            <a:endParaRPr lang="zh-TW" altLang="en-US">
              <a:latin typeface="+mj-lt"/>
            </a:endParaRPr>
          </a:p>
        </p:txBody>
      </p:sp>
      <p:grpSp>
        <p:nvGrpSpPr>
          <p:cNvPr id="4" name="群組 3"/>
          <p:cNvGrpSpPr/>
          <p:nvPr/>
        </p:nvGrpSpPr>
        <p:grpSpPr>
          <a:xfrm>
            <a:off x="4310785" y="3029503"/>
            <a:ext cx="8541209" cy="6362551"/>
            <a:chOff x="4060210" y="2710478"/>
            <a:chExt cx="8541209" cy="6362551"/>
          </a:xfrm>
        </p:grpSpPr>
        <p:pic>
          <p:nvPicPr>
            <p:cNvPr id="16" name="圖片 15"/>
            <p:cNvPicPr>
              <a:picLocks noChangeAspect="1"/>
            </p:cNvPicPr>
            <p:nvPr/>
          </p:nvPicPr>
          <p:blipFill>
            <a:blip r:embed="rId2"/>
            <a:stretch>
              <a:fillRect/>
            </a:stretch>
          </p:blipFill>
          <p:spPr>
            <a:xfrm>
              <a:off x="4060210" y="2710478"/>
              <a:ext cx="8541209" cy="6362551"/>
            </a:xfrm>
            <a:prstGeom prst="rect">
              <a:avLst/>
            </a:prstGeom>
          </p:spPr>
        </p:pic>
        <p:sp>
          <p:nvSpPr>
            <p:cNvPr id="6" name="文字方塊 5"/>
            <p:cNvSpPr txBox="1"/>
            <p:nvPr/>
          </p:nvSpPr>
          <p:spPr>
            <a:xfrm>
              <a:off x="5737430" y="3334547"/>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23" name="文字方塊 22"/>
            <p:cNvSpPr txBox="1"/>
            <p:nvPr/>
          </p:nvSpPr>
          <p:spPr>
            <a:xfrm>
              <a:off x="5737034" y="4432943"/>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24" name="文字方塊 23"/>
            <p:cNvSpPr txBox="1"/>
            <p:nvPr/>
          </p:nvSpPr>
          <p:spPr>
            <a:xfrm>
              <a:off x="5704058" y="7495009"/>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25" name="文字方塊 24"/>
            <p:cNvSpPr txBox="1"/>
            <p:nvPr/>
          </p:nvSpPr>
          <p:spPr>
            <a:xfrm>
              <a:off x="5704058" y="8532717"/>
              <a:ext cx="639011" cy="447943"/>
            </a:xfrm>
            <a:prstGeom prst="rect">
              <a:avLst/>
            </a:prstGeom>
            <a:noFill/>
          </p:spPr>
          <p:txBody>
            <a:bodyPr wrap="square" rtlCol="0">
              <a:spAutoFit/>
            </a:bodyPr>
            <a:lstStyle/>
            <a:p>
              <a:r>
                <a:rPr lang="zh-TW" altLang="en-US" sz="2311" b="1" dirty="0">
                  <a:solidFill>
                    <a:srgbClr val="FF0000"/>
                  </a:solidFill>
                  <a:sym typeface="Wingdings 2" panose="05020102010507070707" pitchFamily="18" charset="2"/>
                </a:rPr>
                <a:t>？</a:t>
              </a:r>
              <a:endParaRPr lang="zh-TW" altLang="en-US" sz="2311" b="1" dirty="0">
                <a:solidFill>
                  <a:srgbClr val="FF0000"/>
                </a:solidFill>
              </a:endParaRPr>
            </a:p>
          </p:txBody>
        </p:sp>
      </p:grpSp>
    </p:spTree>
    <p:extLst>
      <p:ext uri="{BB962C8B-B14F-4D97-AF65-F5344CB8AC3E}">
        <p14:creationId xmlns:p14="http://schemas.microsoft.com/office/powerpoint/2010/main" val="10116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699"/>
            <a:ext cx="11887200" cy="1261786"/>
          </a:xfrm>
        </p:spPr>
        <p:txBody>
          <a:bodyPr/>
          <a:lstStyle/>
          <a:p>
            <a:r>
              <a:rPr lang="zh-TW" altLang="en-US" b="1" dirty="0" smtClean="0">
                <a:latin typeface="微軟正黑體" panose="020B0604030504040204" pitchFamily="34" charset="-120"/>
                <a:ea typeface="微軟正黑體" panose="020B0604030504040204" pitchFamily="34" charset="-120"/>
              </a:rPr>
              <a:t>腹腔內感染</a:t>
            </a:r>
            <a:r>
              <a:rPr lang="en-US" altLang="zh-TW" b="1" dirty="0">
                <a:ea typeface="微軟正黑體" panose="020B0604030504040204" pitchFamily="34" charset="-120"/>
              </a:rPr>
              <a:t>(IAB)</a:t>
            </a:r>
            <a:r>
              <a:rPr lang="zh-TW" altLang="en-US" b="1" dirty="0">
                <a:ea typeface="微軟正黑體" panose="020B0604030504040204" pitchFamily="34" charset="-120"/>
              </a:rPr>
              <a:t>收案條件</a:t>
            </a:r>
            <a:endParaRPr lang="zh-TW" altLang="en-US" b="1" dirty="0">
              <a:latin typeface="微軟正黑體" panose="020B0604030504040204" pitchFamily="34" charset="-120"/>
              <a:ea typeface="微軟正黑體" panose="020B0604030504040204" pitchFamily="34" charset="-120"/>
            </a:endParaRPr>
          </a:p>
        </p:txBody>
      </p:sp>
      <p:sp>
        <p:nvSpPr>
          <p:cNvPr id="7" name="內容版面配置區 6"/>
          <p:cNvSpPr>
            <a:spLocks noGrp="1"/>
          </p:cNvSpPr>
          <p:nvPr>
            <p:ph idx="1"/>
          </p:nvPr>
        </p:nvSpPr>
        <p:spPr>
          <a:xfrm>
            <a:off x="703537" y="1710006"/>
            <a:ext cx="11887200" cy="6537502"/>
          </a:xfrm>
        </p:spPr>
        <p:txBody>
          <a:bodyPr>
            <a:normAutofit/>
          </a:bodyPr>
          <a:lstStyle/>
          <a:p>
            <a:r>
              <a:rPr lang="zh-TW" altLang="en-US" sz="3467" dirty="0"/>
              <a:t>包括膽囊、膽管、肝</a:t>
            </a:r>
            <a:r>
              <a:rPr lang="en-US" altLang="zh-TW" sz="3467" dirty="0"/>
              <a:t>(</a:t>
            </a:r>
            <a:r>
              <a:rPr lang="zh-TW" altLang="en-US" sz="3467" dirty="0"/>
              <a:t>病毒性肝炎除外</a:t>
            </a:r>
            <a:r>
              <a:rPr lang="en-US" altLang="zh-TW" sz="3467" dirty="0"/>
              <a:t>)</a:t>
            </a:r>
            <a:r>
              <a:rPr lang="zh-TW" altLang="en-US" sz="3467" dirty="0"/>
              <a:t>、脾、胰、腹膜、 橫膈下腔</a:t>
            </a:r>
            <a:r>
              <a:rPr lang="en-US" altLang="zh-TW" sz="3467" dirty="0"/>
              <a:t>(</a:t>
            </a:r>
            <a:r>
              <a:rPr lang="en-US" altLang="zh-TW" sz="3467" dirty="0" err="1"/>
              <a:t>subphrenic</a:t>
            </a:r>
            <a:r>
              <a:rPr lang="en-US" altLang="zh-TW" sz="3467" dirty="0"/>
              <a:t> or </a:t>
            </a:r>
            <a:r>
              <a:rPr lang="en-US" altLang="zh-TW" sz="3467" dirty="0" err="1"/>
              <a:t>subdiaphragmatic</a:t>
            </a:r>
            <a:r>
              <a:rPr lang="en-US" altLang="zh-TW" sz="3467" dirty="0"/>
              <a:t> space)</a:t>
            </a:r>
            <a:r>
              <a:rPr lang="zh-TW" altLang="en-US" sz="3467" dirty="0"/>
              <a:t>、其他腹腔內非特定組 織或部位之感染。</a:t>
            </a:r>
          </a:p>
        </p:txBody>
      </p:sp>
      <p:sp>
        <p:nvSpPr>
          <p:cNvPr id="3" name="投影片編號版面配置區 2"/>
          <p:cNvSpPr>
            <a:spLocks noGrp="1"/>
          </p:cNvSpPr>
          <p:nvPr>
            <p:ph type="sldNum" sz="quarter" idx="12"/>
          </p:nvPr>
        </p:nvSpPr>
        <p:spPr/>
        <p:txBody>
          <a:bodyPr/>
          <a:lstStyle/>
          <a:p>
            <a:fld id="{4FB5DA62-ED4B-40B3-BED7-D46A73664029}" type="slidenum">
              <a:rPr lang="zh-TW" altLang="en-US" smtClean="0"/>
              <a:t>54</a:t>
            </a:fld>
            <a:endParaRPr lang="zh-TW" altLang="en-US"/>
          </a:p>
        </p:txBody>
      </p:sp>
      <p:pic>
        <p:nvPicPr>
          <p:cNvPr id="5" name="圖片 4"/>
          <p:cNvPicPr>
            <a:picLocks noChangeAspect="1"/>
          </p:cNvPicPr>
          <p:nvPr/>
        </p:nvPicPr>
        <p:blipFill>
          <a:blip r:embed="rId2"/>
          <a:stretch>
            <a:fillRect/>
          </a:stretch>
        </p:blipFill>
        <p:spPr>
          <a:xfrm>
            <a:off x="1349475" y="3496838"/>
            <a:ext cx="10595324" cy="5902896"/>
          </a:xfrm>
          <a:prstGeom prst="rect">
            <a:avLst/>
          </a:prstGeom>
        </p:spPr>
      </p:pic>
      <p:sp>
        <p:nvSpPr>
          <p:cNvPr id="9" name="文字方塊 8"/>
          <p:cNvSpPr txBox="1"/>
          <p:nvPr/>
        </p:nvSpPr>
        <p:spPr>
          <a:xfrm>
            <a:off x="899164" y="3533858"/>
            <a:ext cx="639011" cy="536942"/>
          </a:xfrm>
          <a:prstGeom prst="rect">
            <a:avLst/>
          </a:prstGeom>
          <a:noFill/>
        </p:spPr>
        <p:txBody>
          <a:bodyPr wrap="square" rtlCol="0">
            <a:spAutoFit/>
          </a:bodyPr>
          <a:lstStyle/>
          <a:p>
            <a:r>
              <a:rPr lang="zh-TW" altLang="en-US" sz="2889" b="1" dirty="0">
                <a:solidFill>
                  <a:srgbClr val="FF0000"/>
                </a:solidFill>
                <a:sym typeface="Wingdings 2" panose="05020102010507070707" pitchFamily="18" charset="2"/>
              </a:rPr>
              <a:t></a:t>
            </a:r>
            <a:endParaRPr lang="zh-TW" altLang="en-US" sz="2889" b="1" dirty="0">
              <a:solidFill>
                <a:srgbClr val="FF0000"/>
              </a:solidFill>
            </a:endParaRPr>
          </a:p>
        </p:txBody>
      </p:sp>
      <p:sp>
        <p:nvSpPr>
          <p:cNvPr id="11" name="文字方塊 10"/>
          <p:cNvSpPr txBox="1"/>
          <p:nvPr/>
        </p:nvSpPr>
        <p:spPr>
          <a:xfrm>
            <a:off x="2235515" y="6484766"/>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6" name="矩形 5"/>
          <p:cNvSpPr/>
          <p:nvPr/>
        </p:nvSpPr>
        <p:spPr>
          <a:xfrm>
            <a:off x="731393" y="4716242"/>
            <a:ext cx="11233248" cy="499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Tree>
    <p:extLst>
      <p:ext uri="{BB962C8B-B14F-4D97-AF65-F5344CB8AC3E}">
        <p14:creationId xmlns:p14="http://schemas.microsoft.com/office/powerpoint/2010/main" val="218480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699"/>
            <a:ext cx="11887200" cy="1176694"/>
          </a:xfrm>
        </p:spPr>
        <p:txBody>
          <a:bodyPr>
            <a:normAutofit/>
          </a:bodyPr>
          <a:lstStyle/>
          <a:p>
            <a:r>
              <a:rPr lang="zh-TW" altLang="en-US" sz="5778" b="1" dirty="0">
                <a:ea typeface="微軟正黑體" panose="020B0604030504040204" pitchFamily="34" charset="-120"/>
              </a:rPr>
              <a:t>收案邏輯表 </a:t>
            </a:r>
            <a:endParaRPr lang="zh-TW" altLang="en-US" sz="5778" dirty="0"/>
          </a:p>
        </p:txBody>
      </p:sp>
      <p:graphicFrame>
        <p:nvGraphicFramePr>
          <p:cNvPr id="3" name="表格 2"/>
          <p:cNvGraphicFramePr>
            <a:graphicFrameLocks noGrp="1"/>
          </p:cNvGraphicFramePr>
          <p:nvPr>
            <p:extLst/>
          </p:nvPr>
        </p:nvGraphicFramePr>
        <p:xfrm>
          <a:off x="779353" y="1728643"/>
          <a:ext cx="11778254" cy="6511335"/>
        </p:xfrm>
        <a:graphic>
          <a:graphicData uri="http://schemas.openxmlformats.org/drawingml/2006/table">
            <a:tbl>
              <a:tblPr firstRow="1" firstCol="1" bandRow="1">
                <a:tableStyleId>{5C22544A-7EE6-4342-B048-85BDC9FD1C3A}</a:tableStyleId>
              </a:tblPr>
              <a:tblGrid>
                <a:gridCol w="728081">
                  <a:extLst>
                    <a:ext uri="{9D8B030D-6E8A-4147-A177-3AD203B41FA5}">
                      <a16:colId xmlns:a16="http://schemas.microsoft.com/office/drawing/2014/main" val="1604133367"/>
                    </a:ext>
                  </a:extLst>
                </a:gridCol>
                <a:gridCol w="832092">
                  <a:extLst>
                    <a:ext uri="{9D8B030D-6E8A-4147-A177-3AD203B41FA5}">
                      <a16:colId xmlns:a16="http://schemas.microsoft.com/office/drawing/2014/main" val="3215477987"/>
                    </a:ext>
                  </a:extLst>
                </a:gridCol>
                <a:gridCol w="1768196">
                  <a:extLst>
                    <a:ext uri="{9D8B030D-6E8A-4147-A177-3AD203B41FA5}">
                      <a16:colId xmlns:a16="http://schemas.microsoft.com/office/drawing/2014/main" val="20002"/>
                    </a:ext>
                  </a:extLst>
                </a:gridCol>
                <a:gridCol w="2288254">
                  <a:extLst>
                    <a:ext uri="{9D8B030D-6E8A-4147-A177-3AD203B41FA5}">
                      <a16:colId xmlns:a16="http://schemas.microsoft.com/office/drawing/2014/main" val="128509110"/>
                    </a:ext>
                  </a:extLst>
                </a:gridCol>
                <a:gridCol w="1976220">
                  <a:extLst>
                    <a:ext uri="{9D8B030D-6E8A-4147-A177-3AD203B41FA5}">
                      <a16:colId xmlns:a16="http://schemas.microsoft.com/office/drawing/2014/main" val="786032934"/>
                    </a:ext>
                  </a:extLst>
                </a:gridCol>
                <a:gridCol w="1664185">
                  <a:extLst>
                    <a:ext uri="{9D8B030D-6E8A-4147-A177-3AD203B41FA5}">
                      <a16:colId xmlns:a16="http://schemas.microsoft.com/office/drawing/2014/main" val="20005"/>
                    </a:ext>
                  </a:extLst>
                </a:gridCol>
                <a:gridCol w="2521226">
                  <a:extLst>
                    <a:ext uri="{9D8B030D-6E8A-4147-A177-3AD203B41FA5}">
                      <a16:colId xmlns:a16="http://schemas.microsoft.com/office/drawing/2014/main" val="20006"/>
                    </a:ext>
                  </a:extLst>
                </a:gridCol>
              </a:tblGrid>
              <a:tr h="616373">
                <a:tc>
                  <a:txBody>
                    <a:bodyPr/>
                    <a:lstStyle/>
                    <a:p>
                      <a:pPr>
                        <a:spcAft>
                          <a:spcPts val="0"/>
                        </a:spcAft>
                      </a:pPr>
                      <a:r>
                        <a:rPr lang="zh-TW" sz="2000" kern="100" dirty="0" smtClean="0">
                          <a:effectLst/>
                          <a:latin typeface="+mj-lt"/>
                          <a:ea typeface="微軟正黑體" panose="020B0604030504040204" pitchFamily="34" charset="-120"/>
                        </a:rPr>
                        <a:t>日期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mn-cs"/>
                        </a:rPr>
                        <a:t>手術</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第一次</a:t>
                      </a:r>
                      <a:r>
                        <a:rPr lang="en-US" altLang="zh-TW" sz="2000" b="1" kern="100" dirty="0" smtClean="0">
                          <a:solidFill>
                            <a:schemeClr val="lt1"/>
                          </a:solidFill>
                          <a:effectLst/>
                          <a:latin typeface="+mn-lt"/>
                          <a:ea typeface="微軟正黑體" panose="020B0604030504040204" pitchFamily="34" charset="-120"/>
                          <a:cs typeface="Times New Roman" panose="02020603050405020304" pitchFamily="18" charset="0"/>
                        </a:rPr>
                        <a:t>COLO</a:t>
                      </a: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術感染監測期</a:t>
                      </a:r>
                      <a:endParaRPr lang="zh-TW" altLang="zh-TW" sz="2000" b="1" kern="100" dirty="0">
                        <a:solidFill>
                          <a:schemeClr val="lt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症狀</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徵候</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檢驗結果</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手術部位感染</a:t>
                      </a:r>
                      <a:r>
                        <a:rPr lang="en-US" altLang="zh-TW" sz="2000" kern="100" dirty="0" smtClean="0">
                          <a:effectLst/>
                          <a:latin typeface="+mj-lt"/>
                          <a:ea typeface="微軟正黑體" panose="020B0604030504040204" pitchFamily="34" charset="-120"/>
                          <a:cs typeface="Times New Roman" panose="02020603050405020304" pitchFamily="18" charset="0"/>
                        </a:rPr>
                        <a:t>DOE</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手術部位感染</a:t>
                      </a:r>
                      <a:r>
                        <a:rPr lang="zh-TW" altLang="zh-TW" sz="2000" kern="100" dirty="0" smtClean="0">
                          <a:effectLst/>
                          <a:latin typeface="微軟正黑體" panose="020B0604030504040204" pitchFamily="34" charset="-120"/>
                          <a:ea typeface="微軟正黑體" panose="020B0604030504040204" pitchFamily="34" charset="-120"/>
                        </a:rPr>
                        <a:t>之續發性血流感染可歸因期</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532636182"/>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201104088"/>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6/2</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COLO</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1</a:t>
                      </a:r>
                      <a:r>
                        <a:rPr lang="zh-TW" altLang="en-US" sz="2000" kern="100" dirty="0" smtClean="0">
                          <a:effectLst/>
                          <a:latin typeface="+mj-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41808732"/>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6/3</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4731199"/>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6/4</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i="1"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299277360"/>
                  </a:ext>
                </a:extLst>
              </a:tr>
              <a:tr h="616373">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6/5</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發燒</a:t>
                      </a:r>
                      <a:r>
                        <a:rPr lang="en-US" altLang="zh-TW" sz="2000" kern="100" dirty="0" smtClean="0">
                          <a:effectLst/>
                          <a:latin typeface="+mj-lt"/>
                          <a:ea typeface="微軟正黑體" panose="020B0604030504040204" pitchFamily="34" charset="-120"/>
                          <a:cs typeface="Times New Roman" panose="02020603050405020304" pitchFamily="18" charset="0"/>
                        </a:rPr>
                        <a:t>(38.2</a:t>
                      </a:r>
                      <a:r>
                        <a:rPr lang="en-US" altLang="zh-TW" sz="2000" kern="100" dirty="0" smtClean="0">
                          <a:effectLst/>
                          <a:latin typeface="+mj-lt"/>
                          <a:ea typeface="微軟正黑體" panose="020B0604030504040204" pitchFamily="34" charset="-120"/>
                          <a:cs typeface="Times New Roman" panose="02020603050405020304" pitchFamily="18" charset="0"/>
                          <a:sym typeface="Symbol"/>
                        </a:rPr>
                        <a:t>C</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、腹痛、觸診劇烈疼痛</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r>
                        <a:rPr lang="zh-TW" altLang="zh-TW" sz="2000" dirty="0" smtClean="0">
                          <a:latin typeface="+mj-lt"/>
                          <a:ea typeface="微軟正黑體" panose="020B0604030504040204" pitchFamily="34" charset="-120"/>
                        </a:rPr>
                        <a:t>血液培養</a:t>
                      </a:r>
                      <a:r>
                        <a:rPr lang="zh-TW" altLang="en-US" sz="2000" dirty="0" smtClean="0">
                          <a:latin typeface="+mj-lt"/>
                          <a:ea typeface="微軟正黑體" panose="020B0604030504040204" pitchFamily="34" charset="-120"/>
                        </a:rPr>
                        <a:t>：</a:t>
                      </a:r>
                      <a:r>
                        <a:rPr lang="en-US" altLang="zh-TW" sz="2000" i="1" dirty="0" smtClean="0">
                          <a:latin typeface="+mj-lt"/>
                          <a:ea typeface="微軟正黑體" panose="020B0604030504040204" pitchFamily="34" charset="-120"/>
                        </a:rPr>
                        <a:t>E. coli</a:t>
                      </a:r>
                      <a:r>
                        <a:rPr lang="en-US" altLang="zh-TW" sz="2000" dirty="0" smtClean="0">
                          <a:latin typeface="+mj-lt"/>
                          <a:ea typeface="微軟正黑體" panose="020B0604030504040204" pitchFamily="34" charset="-120"/>
                        </a:rPr>
                        <a:t> &amp;</a:t>
                      </a:r>
                      <a:r>
                        <a:rPr lang="zh-TW" altLang="en-US" sz="2000" dirty="0" smtClean="0">
                          <a:latin typeface="+mj-lt"/>
                          <a:ea typeface="微軟正黑體" panose="020B0604030504040204" pitchFamily="34" charset="-120"/>
                        </a:rPr>
                        <a:t> </a:t>
                      </a:r>
                      <a:r>
                        <a:rPr lang="zh-TW" altLang="zh-TW" sz="2000" dirty="0" smtClean="0">
                          <a:latin typeface="+mj-lt"/>
                          <a:ea typeface="微軟正黑體" panose="020B0604030504040204" pitchFamily="34" charset="-120"/>
                        </a:rPr>
                        <a:t> </a:t>
                      </a:r>
                      <a:r>
                        <a:rPr lang="en-US" altLang="zh-TW" sz="2000" i="1" dirty="0" smtClean="0">
                          <a:latin typeface="+mj-lt"/>
                          <a:ea typeface="微軟正黑體" panose="020B0604030504040204" pitchFamily="34" charset="-120"/>
                        </a:rPr>
                        <a:t>B. </a:t>
                      </a:r>
                      <a:r>
                        <a:rPr lang="en-US" altLang="zh-TW" sz="2000" i="1" dirty="0" err="1" smtClean="0">
                          <a:latin typeface="+mj-lt"/>
                          <a:ea typeface="微軟正黑體" panose="020B0604030504040204" pitchFamily="34" charset="-120"/>
                        </a:rPr>
                        <a:t>fragilis</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713088215"/>
                  </a:ext>
                </a:extLst>
              </a:tr>
              <a:tr h="924560">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6/6</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5</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腹腔內吻合口滲漏處有膿瘍</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記載於手術紀錄</a:t>
                      </a:r>
                      <a:r>
                        <a:rPr lang="en-US" altLang="zh-TW" sz="2000" kern="100" dirty="0" smtClean="0">
                          <a:effectLst/>
                          <a:latin typeface="+mj-lt"/>
                          <a:ea typeface="微軟正黑體" panose="020B0604030504040204" pitchFamily="34" charset="-120"/>
                          <a:cs typeface="Times New Roman" panose="02020603050405020304" pitchFamily="18" charset="0"/>
                        </a:rPr>
                        <a:t>)</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333854426"/>
                  </a:ext>
                </a:extLst>
              </a:tr>
              <a:tr h="345563">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6/7</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6</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910752035"/>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7</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3157319"/>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6/9</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8</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8877458"/>
                  </a:ext>
                </a:extLst>
              </a:tr>
              <a:tr h="308187">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i="1"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4076726235"/>
                  </a:ext>
                </a:extLst>
              </a:tr>
              <a:tr h="336389">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626557851"/>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17</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767885373"/>
                  </a:ext>
                </a:extLst>
              </a:tr>
              <a:tr h="336389">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601571341"/>
                  </a:ext>
                </a:extLst>
              </a:tr>
              <a:tr h="336389">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569773686"/>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7/1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30</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1969998"/>
                  </a:ext>
                </a:extLst>
              </a:tr>
            </a:tbl>
          </a:graphicData>
        </a:graphic>
      </p:graphicFrame>
      <p:sp>
        <p:nvSpPr>
          <p:cNvPr id="7" name="投影片編號版面配置區 6"/>
          <p:cNvSpPr>
            <a:spLocks noGrp="1"/>
          </p:cNvSpPr>
          <p:nvPr>
            <p:ph type="sldNum" sz="quarter" idx="12"/>
          </p:nvPr>
        </p:nvSpPr>
        <p:spPr/>
        <p:txBody>
          <a:bodyPr/>
          <a:lstStyle/>
          <a:p>
            <a:fld id="{4FB5DA62-ED4B-40B3-BED7-D46A73664029}" type="slidenum">
              <a:rPr lang="zh-TW" altLang="en-US" smtClean="0">
                <a:latin typeface="+mj-lt"/>
              </a:rPr>
              <a:t>55</a:t>
            </a:fld>
            <a:endParaRPr lang="zh-TW" altLang="en-US">
              <a:latin typeface="+mj-lt"/>
            </a:endParaRPr>
          </a:p>
        </p:txBody>
      </p:sp>
      <p:sp>
        <p:nvSpPr>
          <p:cNvPr id="11" name="直線圖說文字 2 10"/>
          <p:cNvSpPr/>
          <p:nvPr/>
        </p:nvSpPr>
        <p:spPr>
          <a:xfrm>
            <a:off x="4107723" y="2560734"/>
            <a:ext cx="3536393" cy="624069"/>
          </a:xfrm>
          <a:prstGeom prst="borderCallout2">
            <a:avLst>
              <a:gd name="adj1" fmla="val 115030"/>
              <a:gd name="adj2" fmla="val 72757"/>
              <a:gd name="adj3" fmla="val 144319"/>
              <a:gd name="adj4" fmla="val 83251"/>
              <a:gd name="adj5" fmla="val 173380"/>
              <a:gd name="adj6" fmla="val 88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22" b="1" dirty="0">
                <a:latin typeface="+mj-lt"/>
                <a:ea typeface="微軟正黑體" panose="020B0604030504040204" pitchFamily="34" charset="-120"/>
              </a:rPr>
              <a:t>第一個符合器官</a:t>
            </a:r>
            <a:r>
              <a:rPr lang="en-US" altLang="zh-TW" sz="2022" b="1" dirty="0">
                <a:latin typeface="+mj-lt"/>
                <a:ea typeface="微軟正黑體" panose="020B0604030504040204" pitchFamily="34" charset="-120"/>
              </a:rPr>
              <a:t>/</a:t>
            </a:r>
            <a:r>
              <a:rPr lang="zh-TW" altLang="en-US" sz="2022" b="1" dirty="0">
                <a:latin typeface="+mj-lt"/>
                <a:ea typeface="微軟正黑體" panose="020B0604030504040204" pitchFamily="34" charset="-120"/>
              </a:rPr>
              <a:t>腔室之手術部位感染收案條件之項目</a:t>
            </a:r>
            <a:endParaRPr lang="en-US" altLang="zh-TW" sz="2022" b="1" dirty="0">
              <a:latin typeface="+mj-lt"/>
              <a:ea typeface="微軟正黑體" panose="020B0604030504040204" pitchFamily="34" charset="-120"/>
            </a:endParaRPr>
          </a:p>
        </p:txBody>
      </p:sp>
      <p:sp>
        <p:nvSpPr>
          <p:cNvPr id="12" name="圓角矩形 11"/>
          <p:cNvSpPr/>
          <p:nvPr/>
        </p:nvSpPr>
        <p:spPr>
          <a:xfrm>
            <a:off x="6395977" y="3675961"/>
            <a:ext cx="1976220" cy="6529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latin typeface="+mj-lt"/>
            </a:endParaRPr>
          </a:p>
        </p:txBody>
      </p:sp>
      <p:pic>
        <p:nvPicPr>
          <p:cNvPr id="4" name="圖片 3"/>
          <p:cNvPicPr>
            <a:picLocks noChangeAspect="1"/>
          </p:cNvPicPr>
          <p:nvPr/>
        </p:nvPicPr>
        <p:blipFill>
          <a:blip r:embed="rId2"/>
          <a:stretch>
            <a:fillRect/>
          </a:stretch>
        </p:blipFill>
        <p:spPr>
          <a:xfrm>
            <a:off x="8684391" y="3809829"/>
            <a:ext cx="811742" cy="385233"/>
          </a:xfrm>
          <a:prstGeom prst="rect">
            <a:avLst/>
          </a:prstGeom>
        </p:spPr>
      </p:pic>
      <p:cxnSp>
        <p:nvCxnSpPr>
          <p:cNvPr id="8" name="直線單箭頭接點 7"/>
          <p:cNvCxnSpPr/>
          <p:nvPr/>
        </p:nvCxnSpPr>
        <p:spPr>
          <a:xfrm>
            <a:off x="1091388" y="6305151"/>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3203446" y="6305151"/>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1107301" y="7292447"/>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3203446" y="7308361"/>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699"/>
            <a:ext cx="11887200" cy="1176694"/>
          </a:xfrm>
        </p:spPr>
        <p:txBody>
          <a:bodyPr>
            <a:normAutofit/>
          </a:bodyPr>
          <a:lstStyle/>
          <a:p>
            <a:r>
              <a:rPr lang="zh-TW" altLang="en-US" sz="5778" b="1" dirty="0">
                <a:ea typeface="微軟正黑體" panose="020B0604030504040204" pitchFamily="34" charset="-120"/>
              </a:rPr>
              <a:t>收案邏輯</a:t>
            </a:r>
            <a:r>
              <a:rPr lang="zh-TW" altLang="en-US" sz="5778" b="1" dirty="0" smtClean="0">
                <a:ea typeface="微軟正黑體" panose="020B0604030504040204" pitchFamily="34" charset="-120"/>
              </a:rPr>
              <a:t>表</a:t>
            </a:r>
            <a:endParaRPr lang="zh-TW" altLang="en-US" sz="5778" dirty="0"/>
          </a:p>
        </p:txBody>
      </p:sp>
      <p:graphicFrame>
        <p:nvGraphicFramePr>
          <p:cNvPr id="3" name="表格 2"/>
          <p:cNvGraphicFramePr>
            <a:graphicFrameLocks noGrp="1"/>
          </p:cNvGraphicFramePr>
          <p:nvPr>
            <p:extLst/>
          </p:nvPr>
        </p:nvGraphicFramePr>
        <p:xfrm>
          <a:off x="779353" y="1728643"/>
          <a:ext cx="11778254" cy="6511335"/>
        </p:xfrm>
        <a:graphic>
          <a:graphicData uri="http://schemas.openxmlformats.org/drawingml/2006/table">
            <a:tbl>
              <a:tblPr firstRow="1" firstCol="1" bandRow="1">
                <a:tableStyleId>{5C22544A-7EE6-4342-B048-85BDC9FD1C3A}</a:tableStyleId>
              </a:tblPr>
              <a:tblGrid>
                <a:gridCol w="728081">
                  <a:extLst>
                    <a:ext uri="{9D8B030D-6E8A-4147-A177-3AD203B41FA5}">
                      <a16:colId xmlns:a16="http://schemas.microsoft.com/office/drawing/2014/main" val="1604133367"/>
                    </a:ext>
                  </a:extLst>
                </a:gridCol>
                <a:gridCol w="832092">
                  <a:extLst>
                    <a:ext uri="{9D8B030D-6E8A-4147-A177-3AD203B41FA5}">
                      <a16:colId xmlns:a16="http://schemas.microsoft.com/office/drawing/2014/main" val="3215477987"/>
                    </a:ext>
                  </a:extLst>
                </a:gridCol>
                <a:gridCol w="1768196">
                  <a:extLst>
                    <a:ext uri="{9D8B030D-6E8A-4147-A177-3AD203B41FA5}">
                      <a16:colId xmlns:a16="http://schemas.microsoft.com/office/drawing/2014/main" val="20002"/>
                    </a:ext>
                  </a:extLst>
                </a:gridCol>
                <a:gridCol w="2288254">
                  <a:extLst>
                    <a:ext uri="{9D8B030D-6E8A-4147-A177-3AD203B41FA5}">
                      <a16:colId xmlns:a16="http://schemas.microsoft.com/office/drawing/2014/main" val="128509110"/>
                    </a:ext>
                  </a:extLst>
                </a:gridCol>
                <a:gridCol w="1976220">
                  <a:extLst>
                    <a:ext uri="{9D8B030D-6E8A-4147-A177-3AD203B41FA5}">
                      <a16:colId xmlns:a16="http://schemas.microsoft.com/office/drawing/2014/main" val="786032934"/>
                    </a:ext>
                  </a:extLst>
                </a:gridCol>
                <a:gridCol w="1664185">
                  <a:extLst>
                    <a:ext uri="{9D8B030D-6E8A-4147-A177-3AD203B41FA5}">
                      <a16:colId xmlns:a16="http://schemas.microsoft.com/office/drawing/2014/main" val="20005"/>
                    </a:ext>
                  </a:extLst>
                </a:gridCol>
                <a:gridCol w="2521226">
                  <a:extLst>
                    <a:ext uri="{9D8B030D-6E8A-4147-A177-3AD203B41FA5}">
                      <a16:colId xmlns:a16="http://schemas.microsoft.com/office/drawing/2014/main" val="20006"/>
                    </a:ext>
                  </a:extLst>
                </a:gridCol>
              </a:tblGrid>
              <a:tr h="616373">
                <a:tc>
                  <a:txBody>
                    <a:bodyPr/>
                    <a:lstStyle/>
                    <a:p>
                      <a:pPr>
                        <a:spcAft>
                          <a:spcPts val="0"/>
                        </a:spcAft>
                      </a:pPr>
                      <a:r>
                        <a:rPr lang="zh-TW" sz="2000" kern="100" dirty="0" smtClean="0">
                          <a:effectLst/>
                          <a:latin typeface="+mj-lt"/>
                          <a:ea typeface="微軟正黑體" panose="020B0604030504040204" pitchFamily="34" charset="-120"/>
                        </a:rPr>
                        <a:t>日期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mn-cs"/>
                        </a:rPr>
                        <a:t>手術</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第一次</a:t>
                      </a:r>
                      <a:r>
                        <a:rPr lang="en-US" altLang="zh-TW" sz="2000" b="1" kern="100" dirty="0" smtClean="0">
                          <a:solidFill>
                            <a:schemeClr val="lt1"/>
                          </a:solidFill>
                          <a:effectLst/>
                          <a:latin typeface="+mn-lt"/>
                          <a:ea typeface="微軟正黑體" panose="020B0604030504040204" pitchFamily="34" charset="-120"/>
                          <a:cs typeface="Times New Roman" panose="02020603050405020304" pitchFamily="18" charset="0"/>
                        </a:rPr>
                        <a:t>COLO</a:t>
                      </a: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術感染監測期</a:t>
                      </a:r>
                      <a:endParaRPr lang="zh-TW" altLang="zh-TW" sz="2000" b="1" kern="100" dirty="0">
                        <a:solidFill>
                          <a:schemeClr val="lt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症狀</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徵候</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檢驗結果</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手術部位感染</a:t>
                      </a:r>
                      <a:r>
                        <a:rPr lang="en-US" altLang="zh-TW" sz="2000" kern="100" dirty="0" smtClean="0">
                          <a:effectLst/>
                          <a:latin typeface="+mj-lt"/>
                          <a:ea typeface="微軟正黑體" panose="020B0604030504040204" pitchFamily="34" charset="-120"/>
                          <a:cs typeface="Times New Roman" panose="02020603050405020304" pitchFamily="18" charset="0"/>
                        </a:rPr>
                        <a:t>DOE</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手術部位感染</a:t>
                      </a:r>
                      <a:r>
                        <a:rPr lang="zh-TW" altLang="zh-TW" sz="2000" kern="100" dirty="0" smtClean="0">
                          <a:effectLst/>
                          <a:latin typeface="微軟正黑體" panose="020B0604030504040204" pitchFamily="34" charset="-120"/>
                          <a:ea typeface="微軟正黑體" panose="020B0604030504040204" pitchFamily="34" charset="-120"/>
                        </a:rPr>
                        <a:t>之續發性血流感染可歸因期</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532636182"/>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201104088"/>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6/2</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COLO</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1</a:t>
                      </a:r>
                      <a:r>
                        <a:rPr lang="zh-TW" altLang="en-US" sz="2000" kern="100" dirty="0" smtClean="0">
                          <a:effectLst/>
                          <a:latin typeface="+mj-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41808732"/>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6/3</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4731199"/>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6/4</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i="1"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299277360"/>
                  </a:ext>
                </a:extLst>
              </a:tr>
              <a:tr h="616373">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6/5</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發燒</a:t>
                      </a:r>
                      <a:r>
                        <a:rPr lang="en-US" altLang="zh-TW" sz="2000" kern="100" dirty="0" smtClean="0">
                          <a:effectLst/>
                          <a:latin typeface="+mj-lt"/>
                          <a:ea typeface="微軟正黑體" panose="020B0604030504040204" pitchFamily="34" charset="-120"/>
                          <a:cs typeface="Times New Roman" panose="02020603050405020304" pitchFamily="18" charset="0"/>
                        </a:rPr>
                        <a:t>(38.2</a:t>
                      </a:r>
                      <a:r>
                        <a:rPr lang="en-US" altLang="zh-TW" sz="2000" kern="100" dirty="0" smtClean="0">
                          <a:effectLst/>
                          <a:latin typeface="+mj-lt"/>
                          <a:ea typeface="微軟正黑體" panose="020B0604030504040204" pitchFamily="34" charset="-120"/>
                          <a:cs typeface="Times New Roman" panose="02020603050405020304" pitchFamily="18" charset="0"/>
                          <a:sym typeface="Symbol"/>
                        </a:rPr>
                        <a:t>C</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、腹痛、觸診劇烈疼痛</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r>
                        <a:rPr lang="zh-TW" altLang="zh-TW" sz="2000" dirty="0" smtClean="0">
                          <a:latin typeface="+mj-lt"/>
                          <a:ea typeface="微軟正黑體" panose="020B0604030504040204" pitchFamily="34" charset="-120"/>
                        </a:rPr>
                        <a:t>血液培養</a:t>
                      </a:r>
                      <a:r>
                        <a:rPr lang="zh-TW" altLang="en-US" sz="2000" dirty="0" smtClean="0">
                          <a:latin typeface="+mj-lt"/>
                          <a:ea typeface="微軟正黑體" panose="020B0604030504040204" pitchFamily="34" charset="-120"/>
                        </a:rPr>
                        <a:t>：</a:t>
                      </a:r>
                      <a:r>
                        <a:rPr lang="en-US" altLang="zh-TW" sz="2000" i="1" dirty="0" smtClean="0">
                          <a:latin typeface="+mj-lt"/>
                          <a:ea typeface="微軟正黑體" panose="020B0604030504040204" pitchFamily="34" charset="-120"/>
                        </a:rPr>
                        <a:t>E. coli</a:t>
                      </a:r>
                      <a:r>
                        <a:rPr lang="en-US" altLang="zh-TW" sz="2000" dirty="0" smtClean="0">
                          <a:latin typeface="+mj-lt"/>
                          <a:ea typeface="微軟正黑體" panose="020B0604030504040204" pitchFamily="34" charset="-120"/>
                        </a:rPr>
                        <a:t> &amp;</a:t>
                      </a:r>
                      <a:r>
                        <a:rPr lang="zh-TW" altLang="en-US" sz="2000" dirty="0" smtClean="0">
                          <a:latin typeface="+mj-lt"/>
                          <a:ea typeface="微軟正黑體" panose="020B0604030504040204" pitchFamily="34" charset="-120"/>
                        </a:rPr>
                        <a:t> </a:t>
                      </a:r>
                      <a:r>
                        <a:rPr lang="zh-TW" altLang="zh-TW" sz="2000" dirty="0" smtClean="0">
                          <a:latin typeface="+mj-lt"/>
                          <a:ea typeface="微軟正黑體" panose="020B0604030504040204" pitchFamily="34" charset="-120"/>
                        </a:rPr>
                        <a:t> </a:t>
                      </a:r>
                      <a:r>
                        <a:rPr lang="en-US" altLang="zh-TW" sz="2000" i="1" dirty="0" smtClean="0">
                          <a:latin typeface="+mj-lt"/>
                          <a:ea typeface="微軟正黑體" panose="020B0604030504040204" pitchFamily="34" charset="-120"/>
                        </a:rPr>
                        <a:t>B. </a:t>
                      </a:r>
                      <a:r>
                        <a:rPr lang="en-US" altLang="zh-TW" sz="2000" i="1" dirty="0" err="1" smtClean="0">
                          <a:latin typeface="+mj-lt"/>
                          <a:ea typeface="微軟正黑體" panose="020B0604030504040204" pitchFamily="34" charset="-120"/>
                        </a:rPr>
                        <a:t>fragilis</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713088215"/>
                  </a:ext>
                </a:extLst>
              </a:tr>
              <a:tr h="924560">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6/6</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5</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腹腔內吻合口滲漏處有膿瘍</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記載於手術紀錄</a:t>
                      </a:r>
                      <a:r>
                        <a:rPr lang="en-US" altLang="zh-TW" sz="2000" kern="100" dirty="0" smtClean="0">
                          <a:effectLst/>
                          <a:latin typeface="+mj-lt"/>
                          <a:ea typeface="微軟正黑體" panose="020B0604030504040204" pitchFamily="34" charset="-120"/>
                          <a:cs typeface="Times New Roman" panose="02020603050405020304" pitchFamily="18" charset="0"/>
                        </a:rPr>
                        <a:t>)</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333854426"/>
                  </a:ext>
                </a:extLst>
              </a:tr>
              <a:tr h="345563">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6/7</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6</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910752035"/>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7</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3157319"/>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6/9</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8</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8877458"/>
                  </a:ext>
                </a:extLst>
              </a:tr>
              <a:tr h="308187">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i="1"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4076726235"/>
                  </a:ext>
                </a:extLst>
              </a:tr>
              <a:tr h="336389">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626557851"/>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17</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767885373"/>
                  </a:ext>
                </a:extLst>
              </a:tr>
              <a:tr h="336389">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601571341"/>
                  </a:ext>
                </a:extLst>
              </a:tr>
              <a:tr h="336389">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569773686"/>
                  </a:ext>
                </a:extLst>
              </a:tr>
              <a:tr h="336389">
                <a:tc>
                  <a:txBody>
                    <a:bodyPr/>
                    <a:lstStyle/>
                    <a:p>
                      <a:pP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7/1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30</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1969998"/>
                  </a:ext>
                </a:extLst>
              </a:tr>
            </a:tbl>
          </a:graphicData>
        </a:graphic>
      </p:graphicFrame>
      <p:sp>
        <p:nvSpPr>
          <p:cNvPr id="7" name="投影片編號版面配置區 6"/>
          <p:cNvSpPr>
            <a:spLocks noGrp="1"/>
          </p:cNvSpPr>
          <p:nvPr>
            <p:ph type="sldNum" sz="quarter" idx="12"/>
          </p:nvPr>
        </p:nvSpPr>
        <p:spPr/>
        <p:txBody>
          <a:bodyPr/>
          <a:lstStyle/>
          <a:p>
            <a:fld id="{4FB5DA62-ED4B-40B3-BED7-D46A73664029}" type="slidenum">
              <a:rPr lang="zh-TW" altLang="en-US" smtClean="0">
                <a:latin typeface="+mj-lt"/>
              </a:rPr>
              <a:t>56</a:t>
            </a:fld>
            <a:endParaRPr lang="zh-TW" altLang="en-US">
              <a:latin typeface="+mj-lt"/>
            </a:endParaRPr>
          </a:p>
        </p:txBody>
      </p:sp>
      <p:cxnSp>
        <p:nvCxnSpPr>
          <p:cNvPr id="8" name="直線單箭頭接點 7"/>
          <p:cNvCxnSpPr/>
          <p:nvPr/>
        </p:nvCxnSpPr>
        <p:spPr>
          <a:xfrm>
            <a:off x="1091388" y="6305151"/>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1113934" y="7288995"/>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3203446" y="6305151"/>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3203446" y="7304909"/>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11293051" y="6289237"/>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2"/>
          <a:stretch>
            <a:fillRect/>
          </a:stretch>
        </p:blipFill>
        <p:spPr>
          <a:xfrm>
            <a:off x="3795688" y="5423216"/>
            <a:ext cx="7280809" cy="3795210"/>
          </a:xfrm>
          <a:prstGeom prst="rect">
            <a:avLst/>
          </a:prstGeom>
        </p:spPr>
      </p:pic>
      <p:sp>
        <p:nvSpPr>
          <p:cNvPr id="16" name="文字方塊 15"/>
          <p:cNvSpPr txBox="1"/>
          <p:nvPr/>
        </p:nvSpPr>
        <p:spPr>
          <a:xfrm>
            <a:off x="4347571" y="8353385"/>
            <a:ext cx="590942"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17" name="圓角矩形 16"/>
          <p:cNvSpPr/>
          <p:nvPr/>
        </p:nvSpPr>
        <p:spPr>
          <a:xfrm>
            <a:off x="6395977" y="3675961"/>
            <a:ext cx="1976220" cy="6047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latin typeface="+mj-lt"/>
            </a:endParaRPr>
          </a:p>
        </p:txBody>
      </p:sp>
    </p:spTree>
    <p:extLst>
      <p:ext uri="{BB962C8B-B14F-4D97-AF65-F5344CB8AC3E}">
        <p14:creationId xmlns:p14="http://schemas.microsoft.com/office/powerpoint/2010/main" val="32866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問題</a:t>
            </a:r>
            <a:r>
              <a:rPr lang="zh-TW" altLang="en-US" b="1" dirty="0" smtClean="0"/>
              <a:t>二答案</a:t>
            </a:r>
            <a:endParaRPr lang="zh-TW" altLang="en-US" dirty="0"/>
          </a:p>
        </p:txBody>
      </p:sp>
      <p:sp>
        <p:nvSpPr>
          <p:cNvPr id="3" name="內容版面配置區 2"/>
          <p:cNvSpPr>
            <a:spLocks noGrp="1"/>
          </p:cNvSpPr>
          <p:nvPr>
            <p:ph idx="1"/>
          </p:nvPr>
        </p:nvSpPr>
        <p:spPr>
          <a:xfrm>
            <a:off x="660400" y="1880987"/>
            <a:ext cx="12184293" cy="7564109"/>
          </a:xfrm>
        </p:spPr>
        <p:txBody>
          <a:bodyPr>
            <a:normAutofit/>
          </a:bodyPr>
          <a:lstStyle/>
          <a:p>
            <a:pPr marL="0" indent="0">
              <a:lnSpc>
                <a:spcPct val="120000"/>
              </a:lnSpc>
              <a:buNone/>
            </a:pPr>
            <a:r>
              <a:rPr lang="zh-TW" altLang="en-US" sz="4044" dirty="0"/>
              <a:t>如果</a:t>
            </a:r>
            <a:r>
              <a:rPr lang="en-US" altLang="zh-TW" sz="4044" dirty="0"/>
              <a:t>6</a:t>
            </a:r>
            <a:r>
              <a:rPr lang="zh-TW" altLang="en-US" sz="4044" dirty="0"/>
              <a:t>月</a:t>
            </a:r>
            <a:r>
              <a:rPr lang="en-US" altLang="zh-TW" sz="4044" dirty="0"/>
              <a:t>2</a:t>
            </a:r>
            <a:r>
              <a:rPr lang="zh-TW" altLang="en-US" sz="4044" dirty="0"/>
              <a:t>日執行的結腸切除手術</a:t>
            </a:r>
            <a:r>
              <a:rPr lang="en-US" altLang="zh-TW" sz="4044" dirty="0"/>
              <a:t>(COLO)</a:t>
            </a:r>
            <a:r>
              <a:rPr lang="zh-TW" altLang="en-US" sz="4044" dirty="0"/>
              <a:t>被判定有發生手術部位感染，應符合下列哪一個判定標準</a:t>
            </a:r>
            <a:r>
              <a:rPr lang="en-US" altLang="zh-TW" sz="4044" dirty="0"/>
              <a:t>?</a:t>
            </a:r>
          </a:p>
          <a:p>
            <a:pPr marL="742927" indent="-479235">
              <a:lnSpc>
                <a:spcPct val="120000"/>
              </a:lnSpc>
              <a:buFont typeface="+mj-lt"/>
              <a:buAutoNum type="arabicPeriod"/>
            </a:pPr>
            <a:r>
              <a:rPr lang="zh-TW" altLang="en-US" sz="4044" b="0" dirty="0"/>
              <a:t>手術部位感染</a:t>
            </a:r>
            <a:r>
              <a:rPr lang="en-US" altLang="zh-TW" sz="4044" b="0" dirty="0"/>
              <a:t>-</a:t>
            </a:r>
            <a:r>
              <a:rPr lang="zh-TW" altLang="en-US" sz="4044" b="0" dirty="0"/>
              <a:t>主要切口的深部切口感染</a:t>
            </a:r>
          </a:p>
          <a:p>
            <a:pPr marL="742927" indent="-479235">
              <a:lnSpc>
                <a:spcPct val="120000"/>
              </a:lnSpc>
              <a:buFont typeface="+mj-lt"/>
              <a:buAutoNum type="arabicPeriod"/>
            </a:pPr>
            <a:r>
              <a:rPr lang="zh-TW" altLang="en-US" sz="4044" b="0" dirty="0"/>
              <a:t>手術部位感染</a:t>
            </a:r>
            <a:r>
              <a:rPr lang="en-US" altLang="zh-TW" sz="4044" b="0" dirty="0"/>
              <a:t>-</a:t>
            </a:r>
            <a:r>
              <a:rPr lang="zh-TW" altLang="en-US" sz="4044" b="0" dirty="0"/>
              <a:t>器官腔室感染</a:t>
            </a:r>
            <a:r>
              <a:rPr lang="en-US" altLang="zh-TW" sz="4044" b="0" dirty="0"/>
              <a:t>(</a:t>
            </a:r>
            <a:r>
              <a:rPr lang="zh-TW" altLang="en-US" sz="4044" b="0" dirty="0"/>
              <a:t>胃腸道感染</a:t>
            </a:r>
            <a:r>
              <a:rPr lang="en-US" altLang="zh-TW" sz="4044" b="0" dirty="0"/>
              <a:t>)</a:t>
            </a:r>
          </a:p>
          <a:p>
            <a:pPr marL="742927" indent="-479235">
              <a:lnSpc>
                <a:spcPct val="120000"/>
              </a:lnSpc>
              <a:buFont typeface="+mj-lt"/>
              <a:buAutoNum type="arabicPeriod"/>
            </a:pPr>
            <a:r>
              <a:rPr lang="zh-TW" altLang="en-US" sz="4044" dirty="0"/>
              <a:t>手術部位感染</a:t>
            </a:r>
            <a:r>
              <a:rPr lang="en-US" altLang="zh-TW" sz="4044" dirty="0"/>
              <a:t>-</a:t>
            </a:r>
            <a:r>
              <a:rPr lang="zh-TW" altLang="en-US" sz="4044" dirty="0"/>
              <a:t>器官腔室感染</a:t>
            </a:r>
            <a:r>
              <a:rPr lang="en-US" altLang="zh-TW" sz="4044" dirty="0"/>
              <a:t>(</a:t>
            </a:r>
            <a:r>
              <a:rPr lang="zh-TW" altLang="en-US" sz="4044" dirty="0"/>
              <a:t>腹腔內感染</a:t>
            </a:r>
            <a:r>
              <a:rPr lang="en-US" altLang="zh-TW" sz="4044" dirty="0"/>
              <a:t>)</a:t>
            </a:r>
            <a:br>
              <a:rPr lang="en-US" altLang="zh-TW" sz="4044" dirty="0"/>
            </a:br>
            <a:r>
              <a:rPr lang="zh-TW" altLang="en-US" sz="4044" dirty="0"/>
              <a:t>併續發性血流感染</a:t>
            </a:r>
          </a:p>
          <a:p>
            <a:pPr marL="742927" indent="-479235">
              <a:lnSpc>
                <a:spcPct val="120000"/>
              </a:lnSpc>
              <a:buFont typeface="+mj-lt"/>
              <a:buAutoNum type="arabicPeriod"/>
            </a:pPr>
            <a:r>
              <a:rPr lang="zh-TW" altLang="en-US" sz="4044" b="0" dirty="0"/>
              <a:t>手術部位感染</a:t>
            </a:r>
            <a:r>
              <a:rPr lang="en-US" altLang="zh-TW" sz="4044" b="0" dirty="0"/>
              <a:t>-</a:t>
            </a:r>
            <a:r>
              <a:rPr lang="zh-TW" altLang="en-US" sz="4044" b="0" dirty="0"/>
              <a:t>器官腔室感染</a:t>
            </a:r>
            <a:r>
              <a:rPr lang="en-US" altLang="zh-TW" sz="4044" b="0" dirty="0"/>
              <a:t>(</a:t>
            </a:r>
            <a:r>
              <a:rPr lang="zh-TW" altLang="en-US" sz="4044" b="0" dirty="0"/>
              <a:t>腹腔內感染</a:t>
            </a:r>
            <a:r>
              <a:rPr lang="en-US" altLang="zh-TW" sz="4044" b="0" dirty="0"/>
              <a:t>)</a:t>
            </a:r>
            <a:r>
              <a:rPr lang="zh-TW" altLang="en-US" sz="4044" b="0" dirty="0"/>
              <a:t>，</a:t>
            </a:r>
            <a:r>
              <a:rPr lang="en-US" altLang="zh-TW" sz="4044" b="0" dirty="0"/>
              <a:t/>
            </a:r>
            <a:br>
              <a:rPr lang="en-US" altLang="zh-TW" sz="4044" b="0" dirty="0"/>
            </a:br>
            <a:r>
              <a:rPr lang="zh-TW" altLang="en-US" sz="4044" b="0" dirty="0"/>
              <a:t>同時有原發性血流感染</a:t>
            </a:r>
          </a:p>
          <a:p>
            <a:pPr marL="742927" indent="-479235">
              <a:lnSpc>
                <a:spcPct val="120000"/>
              </a:lnSpc>
              <a:buFont typeface="+mj-lt"/>
              <a:buAutoNum type="arabicPeriod"/>
            </a:pPr>
            <a:r>
              <a:rPr lang="zh-TW" altLang="en-US" sz="4044" b="0" dirty="0"/>
              <a:t>不符合手術部位感染監測定義任一項判定</a:t>
            </a:r>
            <a:r>
              <a:rPr lang="zh-TW" altLang="en-US" sz="4044" b="0" dirty="0" smtClean="0"/>
              <a:t>標準</a:t>
            </a:r>
            <a:endParaRPr lang="zh-TW" altLang="en-US" sz="4044"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57</a:t>
            </a:fld>
            <a:endParaRPr lang="zh-TW" altLang="en-US"/>
          </a:p>
        </p:txBody>
      </p:sp>
      <p:sp>
        <p:nvSpPr>
          <p:cNvPr id="5" name="圓角矩形 4"/>
          <p:cNvSpPr/>
          <p:nvPr/>
        </p:nvSpPr>
        <p:spPr>
          <a:xfrm>
            <a:off x="883364" y="5303520"/>
            <a:ext cx="10089121" cy="14176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Tree>
    <p:extLst>
      <p:ext uri="{BB962C8B-B14F-4D97-AF65-F5344CB8AC3E}">
        <p14:creationId xmlns:p14="http://schemas.microsoft.com/office/powerpoint/2010/main" val="325225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問題</a:t>
            </a:r>
            <a:r>
              <a:rPr lang="zh-TW" altLang="en-US" dirty="0"/>
              <a:t>三</a:t>
            </a:r>
          </a:p>
        </p:txBody>
      </p:sp>
      <p:sp>
        <p:nvSpPr>
          <p:cNvPr id="3" name="內容版面配置區 2"/>
          <p:cNvSpPr>
            <a:spLocks noGrp="1"/>
          </p:cNvSpPr>
          <p:nvPr>
            <p:ph idx="1"/>
          </p:nvPr>
        </p:nvSpPr>
        <p:spPr>
          <a:xfrm>
            <a:off x="1180458" y="2040677"/>
            <a:ext cx="11768247" cy="7564109"/>
          </a:xfrm>
        </p:spPr>
        <p:txBody>
          <a:bodyPr>
            <a:normAutofit/>
          </a:bodyPr>
          <a:lstStyle/>
          <a:p>
            <a:pPr marL="0" indent="0">
              <a:lnSpc>
                <a:spcPct val="120000"/>
              </a:lnSpc>
              <a:buNone/>
            </a:pPr>
            <a:r>
              <a:rPr lang="zh-TW" altLang="en-US" sz="4044" dirty="0"/>
              <a:t>如果</a:t>
            </a:r>
            <a:r>
              <a:rPr lang="en-US" altLang="zh-TW" sz="4044" dirty="0"/>
              <a:t>6</a:t>
            </a:r>
            <a:r>
              <a:rPr lang="zh-TW" altLang="en-US" sz="4044" dirty="0"/>
              <a:t>月</a:t>
            </a:r>
            <a:r>
              <a:rPr lang="en-US" altLang="zh-TW" sz="4044" dirty="0"/>
              <a:t>2</a:t>
            </a:r>
            <a:r>
              <a:rPr lang="zh-TW" altLang="en-US" sz="4044" dirty="0"/>
              <a:t>日執行的結腸切除手術</a:t>
            </a:r>
            <a:r>
              <a:rPr lang="en-US" altLang="zh-TW" sz="4044" dirty="0"/>
              <a:t>(COLO)</a:t>
            </a:r>
            <a:r>
              <a:rPr lang="zh-TW" altLang="en-US" sz="4044" dirty="0"/>
              <a:t>被判定有發生手術部位感染，個案在「手術時已存在的感染 </a:t>
            </a:r>
            <a:r>
              <a:rPr lang="en-US" altLang="zh-TW" sz="4044" dirty="0"/>
              <a:t>(PATOS)</a:t>
            </a:r>
            <a:r>
              <a:rPr lang="zh-TW" altLang="en-US" sz="4044" dirty="0"/>
              <a:t>」欄位應如何記錄</a:t>
            </a:r>
            <a:r>
              <a:rPr lang="en-US" altLang="zh-TW" sz="4044" dirty="0"/>
              <a:t>?</a:t>
            </a:r>
          </a:p>
          <a:p>
            <a:pPr marL="742927" indent="-479235">
              <a:lnSpc>
                <a:spcPct val="120000"/>
              </a:lnSpc>
              <a:buFont typeface="+mj-lt"/>
              <a:buAutoNum type="arabicPeriod"/>
            </a:pPr>
            <a:r>
              <a:rPr lang="zh-TW" altLang="en-US" sz="4044" dirty="0"/>
              <a:t>「手術時已存在的感染 </a:t>
            </a:r>
            <a:r>
              <a:rPr lang="en-US" altLang="zh-TW" sz="4044" dirty="0"/>
              <a:t>(PATOS)</a:t>
            </a:r>
            <a:r>
              <a:rPr lang="zh-TW" altLang="en-US" sz="4044" dirty="0"/>
              <a:t>」</a:t>
            </a:r>
            <a:r>
              <a:rPr lang="en-US" altLang="zh-TW" sz="4044" dirty="0"/>
              <a:t>=</a:t>
            </a:r>
            <a:r>
              <a:rPr lang="zh-TW" altLang="en-US" sz="4044" dirty="0"/>
              <a:t>是</a:t>
            </a:r>
          </a:p>
          <a:p>
            <a:pPr marL="742927" indent="-479235">
              <a:lnSpc>
                <a:spcPct val="120000"/>
              </a:lnSpc>
              <a:buFont typeface="+mj-lt"/>
              <a:buAutoNum type="arabicPeriod"/>
            </a:pPr>
            <a:r>
              <a:rPr lang="zh-TW" altLang="en-US" sz="4044" dirty="0"/>
              <a:t>「手術時已存在的感染 </a:t>
            </a:r>
            <a:r>
              <a:rPr lang="en-US" altLang="zh-TW" sz="4044" dirty="0"/>
              <a:t>(PATOS)</a:t>
            </a:r>
            <a:r>
              <a:rPr lang="zh-TW" altLang="en-US" sz="4044" dirty="0"/>
              <a:t>」</a:t>
            </a:r>
            <a:r>
              <a:rPr lang="en-US" altLang="zh-TW" sz="4044" dirty="0"/>
              <a:t>=</a:t>
            </a:r>
            <a:r>
              <a:rPr lang="zh-TW" altLang="en-US" sz="4044" dirty="0"/>
              <a:t>否</a:t>
            </a:r>
          </a:p>
          <a:p>
            <a:pPr marL="742927" indent="-479235">
              <a:lnSpc>
                <a:spcPct val="120000"/>
              </a:lnSpc>
              <a:buFont typeface="+mj-lt"/>
              <a:buAutoNum type="arabicPeriod"/>
            </a:pPr>
            <a:r>
              <a:rPr lang="zh-TW" altLang="en-US" sz="4044" dirty="0"/>
              <a:t>個案不符合手術部位感染監測定義任一項判定標準，所以不必回答此欄位</a:t>
            </a:r>
          </a:p>
          <a:p>
            <a:pPr marL="742927" indent="-479235">
              <a:lnSpc>
                <a:spcPct val="120000"/>
              </a:lnSpc>
              <a:buFont typeface="+mj-lt"/>
              <a:buAutoNum type="arabicPeriod"/>
            </a:pPr>
            <a:endParaRPr lang="zh-TW" altLang="en-US" sz="4044"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58</a:t>
            </a:fld>
            <a:endParaRPr lang="zh-TW" altLang="en-US"/>
          </a:p>
        </p:txBody>
      </p:sp>
      <p:sp>
        <p:nvSpPr>
          <p:cNvPr id="5" name="圓角矩形 4"/>
          <p:cNvSpPr/>
          <p:nvPr/>
        </p:nvSpPr>
        <p:spPr>
          <a:xfrm>
            <a:off x="1442720" y="5384800"/>
            <a:ext cx="8798560" cy="62863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
        <p:nvSpPr>
          <p:cNvPr id="6" name="文字方塊 5"/>
          <p:cNvSpPr txBox="1"/>
          <p:nvPr/>
        </p:nvSpPr>
        <p:spPr>
          <a:xfrm>
            <a:off x="1299411" y="6929219"/>
            <a:ext cx="10505167" cy="1975092"/>
          </a:xfrm>
          <a:prstGeom prst="rect">
            <a:avLst/>
          </a:prstGeom>
          <a:solidFill>
            <a:srgbClr val="FFFF00"/>
          </a:solidFill>
        </p:spPr>
        <p:txBody>
          <a:bodyPr wrap="square" rtlCol="0">
            <a:spAutoFit/>
          </a:bodyPr>
          <a:lstStyle/>
          <a:p>
            <a:pPr marL="263694" indent="-263694">
              <a:lnSpc>
                <a:spcPts val="867"/>
              </a:lnSpc>
              <a:buFont typeface="Arial" panose="020B0604020202020204" pitchFamily="34" charset="0"/>
              <a:buChar char="•"/>
            </a:pPr>
            <a:endParaRPr lang="en-US" altLang="zh-TW" sz="3467" dirty="0">
              <a:solidFill>
                <a:srgbClr val="0000FF"/>
              </a:solidFill>
              <a:ea typeface="微軟正黑體" panose="020B0604030504040204" pitchFamily="34" charset="-120"/>
            </a:endParaRPr>
          </a:p>
          <a:p>
            <a:pPr marL="263694" indent="-263694">
              <a:spcBef>
                <a:spcPts val="433"/>
              </a:spcBef>
              <a:buFont typeface="Arial" panose="020B0604020202020204" pitchFamily="34" charset="0"/>
              <a:buChar char="•"/>
            </a:pPr>
            <a:r>
              <a:rPr lang="zh-TW" altLang="en-US" sz="3467" dirty="0">
                <a:solidFill>
                  <a:srgbClr val="0000FF"/>
                </a:solidFill>
                <a:ea typeface="微軟正黑體" panose="020B0604030504040204" pitchFamily="34" charset="-120"/>
              </a:rPr>
              <a:t>腹腔有糞便</a:t>
            </a:r>
            <a:r>
              <a:rPr lang="zh-TW" altLang="en-US" sz="3467" b="1" dirty="0">
                <a:solidFill>
                  <a:srgbClr val="FF0000"/>
                </a:solidFill>
                <a:ea typeface="微軟正黑體" panose="020B0604030504040204" pitchFamily="34" charset="-120"/>
              </a:rPr>
              <a:t>汙染</a:t>
            </a:r>
            <a:r>
              <a:rPr lang="zh-TW" altLang="en-US" sz="3467" dirty="0">
                <a:solidFill>
                  <a:srgbClr val="0000FF"/>
                </a:solidFill>
                <a:ea typeface="微軟正黑體" panose="020B0604030504040204" pitchFamily="34" charset="-120"/>
              </a:rPr>
              <a:t>不代表</a:t>
            </a:r>
            <a:r>
              <a:rPr lang="zh-TW" altLang="en-US" sz="3467" b="1" dirty="0">
                <a:solidFill>
                  <a:srgbClr val="FF0000"/>
                </a:solidFill>
                <a:ea typeface="微軟正黑體" panose="020B0604030504040204" pitchFamily="34" charset="-120"/>
              </a:rPr>
              <a:t>感染</a:t>
            </a:r>
            <a:endParaRPr lang="en-US" altLang="zh-TW" sz="3467" b="1" dirty="0">
              <a:solidFill>
                <a:srgbClr val="FF0000"/>
              </a:solidFill>
              <a:ea typeface="微軟正黑體" panose="020B0604030504040204" pitchFamily="34" charset="-120"/>
            </a:endParaRPr>
          </a:p>
          <a:p>
            <a:pPr marL="263694" indent="-263694">
              <a:spcBef>
                <a:spcPts val="867"/>
              </a:spcBef>
              <a:buFont typeface="Arial" panose="020B0604020202020204" pitchFamily="34" charset="0"/>
              <a:buChar char="•"/>
            </a:pPr>
            <a:r>
              <a:rPr lang="en-US" altLang="zh-TW" sz="3467" dirty="0">
                <a:solidFill>
                  <a:srgbClr val="0000FF"/>
                </a:solidFill>
                <a:ea typeface="微軟正黑體" panose="020B0604030504040204" pitchFamily="34" charset="-120"/>
              </a:rPr>
              <a:t>6</a:t>
            </a:r>
            <a:r>
              <a:rPr lang="zh-TW" altLang="en-US" sz="3467" dirty="0">
                <a:solidFill>
                  <a:srgbClr val="0000FF"/>
                </a:solidFill>
                <a:ea typeface="微軟正黑體" panose="020B0604030504040204" pitchFamily="34" charset="-120"/>
              </a:rPr>
              <a:t>月</a:t>
            </a:r>
            <a:r>
              <a:rPr lang="en-US" altLang="zh-TW" sz="3467" dirty="0">
                <a:solidFill>
                  <a:srgbClr val="0000FF"/>
                </a:solidFill>
                <a:ea typeface="微軟正黑體" panose="020B0604030504040204" pitchFamily="34" charset="-120"/>
              </a:rPr>
              <a:t>2</a:t>
            </a:r>
            <a:r>
              <a:rPr lang="zh-TW" altLang="en-US" sz="3467" dirty="0">
                <a:solidFill>
                  <a:srgbClr val="0000FF"/>
                </a:solidFill>
                <a:ea typeface="微軟正黑體" panose="020B0604030504040204" pitchFamily="34" charset="-120"/>
              </a:rPr>
              <a:t>日手術沒有手術報告</a:t>
            </a:r>
            <a:r>
              <a:rPr lang="en-US" altLang="zh-TW" sz="3467" dirty="0">
                <a:solidFill>
                  <a:srgbClr val="0000FF"/>
                </a:solidFill>
                <a:ea typeface="微軟正黑體" panose="020B0604030504040204" pitchFamily="34" charset="-120"/>
              </a:rPr>
              <a:t>/</a:t>
            </a:r>
            <a:r>
              <a:rPr lang="zh-TW" altLang="en-US" sz="3467" dirty="0">
                <a:solidFill>
                  <a:srgbClr val="0000FF"/>
                </a:solidFill>
                <a:ea typeface="微軟正黑體" panose="020B0604030504040204" pitchFamily="34" charset="-120"/>
              </a:rPr>
              <a:t>紀錄證明手術時即有感染或膿瘍存在</a:t>
            </a:r>
            <a:endParaRPr lang="en-US" altLang="zh-TW" sz="3467" dirty="0">
              <a:solidFill>
                <a:srgbClr val="0000FF"/>
              </a:solidFill>
              <a:ea typeface="微軟正黑體" panose="020B0604030504040204" pitchFamily="34" charset="-120"/>
            </a:endParaRPr>
          </a:p>
        </p:txBody>
      </p:sp>
    </p:spTree>
    <p:extLst>
      <p:ext uri="{BB962C8B-B14F-4D97-AF65-F5344CB8AC3E}">
        <p14:creationId xmlns:p14="http://schemas.microsoft.com/office/powerpoint/2010/main" val="8023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700"/>
            <a:ext cx="11887200" cy="1331942"/>
          </a:xfrm>
        </p:spPr>
        <p:txBody>
          <a:bodyPr>
            <a:normAutofit/>
          </a:bodyPr>
          <a:lstStyle/>
          <a:p>
            <a:pPr>
              <a:lnSpc>
                <a:spcPct val="100000"/>
              </a:lnSpc>
            </a:pPr>
            <a:r>
              <a:rPr lang="zh-TW" altLang="en-US" sz="5778" dirty="0"/>
              <a:t>案例一病情描述 </a:t>
            </a:r>
            <a:r>
              <a:rPr lang="en-US" altLang="zh-TW" sz="4044" dirty="0" smtClean="0"/>
              <a:t>(3/3</a:t>
            </a:r>
            <a:r>
              <a:rPr lang="en-US" altLang="zh-TW" sz="4044" dirty="0"/>
              <a:t>)</a:t>
            </a:r>
            <a:endParaRPr lang="zh-TW" altLang="en-US" sz="4044" dirty="0"/>
          </a:p>
        </p:txBody>
      </p:sp>
      <p:sp>
        <p:nvSpPr>
          <p:cNvPr id="3" name="內容版面配置區 2"/>
          <p:cNvSpPr>
            <a:spLocks noGrp="1"/>
          </p:cNvSpPr>
          <p:nvPr>
            <p:ph idx="1"/>
          </p:nvPr>
        </p:nvSpPr>
        <p:spPr>
          <a:xfrm>
            <a:off x="660423" y="2040676"/>
            <a:ext cx="11887200" cy="7594600"/>
          </a:xfrm>
        </p:spPr>
        <p:txBody>
          <a:bodyPr>
            <a:normAutofit fontScale="92500"/>
          </a:bodyPr>
          <a:lstStyle/>
          <a:p>
            <a:pPr marL="382929" indent="-382929"/>
            <a:r>
              <a:rPr lang="en-US" altLang="zh-TW" sz="3467" dirty="0"/>
              <a:t>6</a:t>
            </a:r>
            <a:r>
              <a:rPr lang="zh-TW" altLang="zh-TW" sz="3467" dirty="0"/>
              <a:t>月</a:t>
            </a:r>
            <a:r>
              <a:rPr lang="en-US" altLang="zh-TW" sz="3467" dirty="0"/>
              <a:t>6</a:t>
            </a:r>
            <a:r>
              <a:rPr lang="zh-TW" altLang="zh-TW" sz="3467" dirty="0"/>
              <a:t>日</a:t>
            </a:r>
          </a:p>
          <a:p>
            <a:pPr marL="382929" indent="0">
              <a:buNone/>
            </a:pPr>
            <a:r>
              <a:rPr lang="zh-TW" altLang="en-US" sz="3467" b="0" dirty="0"/>
              <a:t>承上，</a:t>
            </a:r>
            <a:r>
              <a:rPr lang="zh-TW" altLang="zh-TW" sz="3467" b="0" dirty="0"/>
              <a:t>再次執行結腸切除手術修補吻合口滲漏，並進行大量灌洗，但未採集檢體進行培養。再次置放引流管，位置深入腹腔，傷口僅在皮膚處進行鬆散縫合。病人送至恢復室，</a:t>
            </a:r>
            <a:r>
              <a:rPr lang="en-US" altLang="zh-TW" sz="3467" b="0" dirty="0"/>
              <a:t>ASA score=3</a:t>
            </a:r>
            <a:r>
              <a:rPr lang="zh-TW" altLang="zh-TW" sz="3467" b="0" dirty="0"/>
              <a:t>，傷口分類等級</a:t>
            </a:r>
            <a:r>
              <a:rPr lang="en-US" altLang="zh-TW" sz="3467" b="0" dirty="0"/>
              <a:t>4</a:t>
            </a:r>
            <a:r>
              <a:rPr lang="zh-TW" altLang="zh-TW" sz="3467" b="0" dirty="0"/>
              <a:t>，手術醫師並將上述情形記載於手術紀錄中。</a:t>
            </a:r>
            <a:endParaRPr lang="zh-TW" altLang="en-US" sz="3467" b="0" dirty="0"/>
          </a:p>
          <a:p>
            <a:pPr marL="382929" indent="-382929"/>
            <a:r>
              <a:rPr lang="en-US" altLang="zh-TW" sz="3467" dirty="0"/>
              <a:t>6</a:t>
            </a:r>
            <a:r>
              <a:rPr lang="zh-TW" altLang="zh-TW" sz="3467" dirty="0"/>
              <a:t>月</a:t>
            </a:r>
            <a:r>
              <a:rPr lang="en-US" altLang="zh-TW" sz="3467" dirty="0"/>
              <a:t>11</a:t>
            </a:r>
            <a:r>
              <a:rPr lang="zh-TW" altLang="zh-TW" sz="3467" dirty="0"/>
              <a:t>日</a:t>
            </a:r>
          </a:p>
          <a:p>
            <a:pPr marL="382929" indent="0">
              <a:buNone/>
            </a:pPr>
            <a:r>
              <a:rPr lang="zh-TW" altLang="zh-TW" sz="3467" b="0" dirty="0"/>
              <a:t>病人出現噁心嘔吐症狀，並主訴有腹脹與腹痛情形；量測體溫為</a:t>
            </a:r>
            <a:r>
              <a:rPr lang="en-US" altLang="zh-TW" sz="3467" b="0" dirty="0"/>
              <a:t>38.3</a:t>
            </a:r>
            <a:r>
              <a:rPr lang="en-US" altLang="zh-TW" sz="3467" b="0" dirty="0">
                <a:sym typeface="Symbol" panose="05050102010706020507" pitchFamily="18" charset="2"/>
              </a:rPr>
              <a:t></a:t>
            </a:r>
            <a:r>
              <a:rPr lang="en-US" altLang="zh-TW" sz="3467" b="0" dirty="0"/>
              <a:t> C</a:t>
            </a:r>
            <a:r>
              <a:rPr lang="zh-TW" altLang="zh-TW" sz="3467" b="0" dirty="0"/>
              <a:t>，採集血液檢體培養出</a:t>
            </a:r>
            <a:r>
              <a:rPr lang="en-US" altLang="zh-TW" sz="3467" b="0" dirty="0"/>
              <a:t>MRSA</a:t>
            </a:r>
            <a:r>
              <a:rPr lang="zh-TW" altLang="zh-TW" sz="3467" b="0" dirty="0"/>
              <a:t>，</a:t>
            </a:r>
            <a:r>
              <a:rPr lang="zh-TW" altLang="en-US" sz="3467" b="0" dirty="0"/>
              <a:t>腹部</a:t>
            </a:r>
            <a:r>
              <a:rPr lang="zh-TW" altLang="zh-TW" sz="3467" b="0" dirty="0"/>
              <a:t>斷層掃描發現，</a:t>
            </a:r>
            <a:r>
              <a:rPr lang="zh-TW" altLang="en-US" sz="3467" b="0" dirty="0"/>
              <a:t>昇</a:t>
            </a:r>
            <a:r>
              <a:rPr lang="zh-TW" altLang="zh-TW" sz="3467" b="0" dirty="0"/>
              <a:t>結腸外側有液體聚集，透過電腦斷層引導抽取</a:t>
            </a:r>
            <a:r>
              <a:rPr lang="en-US" altLang="zh-TW" sz="3467" b="0" dirty="0"/>
              <a:t>30cc</a:t>
            </a:r>
            <a:r>
              <a:rPr lang="zh-TW" altLang="zh-TW" sz="3467" b="0" dirty="0"/>
              <a:t>的</a:t>
            </a:r>
            <a:r>
              <a:rPr lang="en-US" altLang="zh-TW" sz="3467" b="0" dirty="0" err="1"/>
              <a:t>serosanguinous</a:t>
            </a:r>
            <a:r>
              <a:rPr lang="en-US" altLang="zh-TW" sz="3467" b="0" dirty="0"/>
              <a:t> fluid</a:t>
            </a:r>
            <a:r>
              <a:rPr lang="zh-TW" altLang="zh-TW" sz="3467" b="0" dirty="0"/>
              <a:t>進行培養，長出</a:t>
            </a:r>
            <a:r>
              <a:rPr lang="en-US" altLang="zh-TW" sz="3467" b="0" i="1" dirty="0"/>
              <a:t>B. </a:t>
            </a:r>
            <a:r>
              <a:rPr lang="en-US" altLang="zh-TW" sz="3467" b="0" i="1" dirty="0" err="1"/>
              <a:t>fragilis</a:t>
            </a:r>
            <a:r>
              <a:rPr lang="zh-TW" altLang="zh-TW" sz="3467" b="0" dirty="0"/>
              <a:t>。</a:t>
            </a:r>
          </a:p>
          <a:p>
            <a:pPr marL="382929" indent="-382929"/>
            <a:r>
              <a:rPr lang="en-US" altLang="zh-TW" sz="3467" dirty="0"/>
              <a:t>6</a:t>
            </a:r>
            <a:r>
              <a:rPr lang="zh-TW" altLang="zh-TW" sz="3467" dirty="0"/>
              <a:t>月</a:t>
            </a:r>
            <a:r>
              <a:rPr lang="en-US" altLang="zh-TW" sz="3467" dirty="0"/>
              <a:t>17</a:t>
            </a:r>
            <a:r>
              <a:rPr lang="zh-TW" altLang="zh-TW" sz="3467" dirty="0"/>
              <a:t>日</a:t>
            </a:r>
          </a:p>
          <a:p>
            <a:pPr marL="382929" indent="0">
              <a:buNone/>
            </a:pPr>
            <a:r>
              <a:rPr lang="zh-TW" altLang="zh-TW" sz="3467" b="0" dirty="0"/>
              <a:t>病人情況改善，體溫降至</a:t>
            </a:r>
            <a:r>
              <a:rPr lang="en-US" altLang="zh-TW" sz="3467" b="0" dirty="0"/>
              <a:t>37.5</a:t>
            </a:r>
            <a:r>
              <a:rPr lang="en-US" altLang="zh-TW" sz="3467" b="0" dirty="0">
                <a:sym typeface="Symbol" panose="05050102010706020507" pitchFamily="18" charset="2"/>
              </a:rPr>
              <a:t></a:t>
            </a:r>
            <a:r>
              <a:rPr lang="en-US" altLang="zh-TW" sz="3467" b="0" dirty="0"/>
              <a:t> C</a:t>
            </a:r>
            <a:r>
              <a:rPr lang="zh-TW" altLang="zh-TW" sz="3467" b="0" dirty="0"/>
              <a:t>達</a:t>
            </a:r>
            <a:r>
              <a:rPr lang="en-US" altLang="zh-TW" sz="3467" b="0" dirty="0"/>
              <a:t>48</a:t>
            </a:r>
            <a:r>
              <a:rPr lang="zh-TW" altLang="zh-TW" sz="3467" b="0" dirty="0"/>
              <a:t>小時以上，並且可以</a:t>
            </a:r>
            <a:r>
              <a:rPr lang="zh-TW" altLang="en-US" sz="3467" b="0" dirty="0"/>
              <a:t>食用</a:t>
            </a:r>
            <a:r>
              <a:rPr lang="en-US" altLang="zh-TW" sz="3467" b="0" dirty="0"/>
              <a:t>liquid</a:t>
            </a:r>
            <a:r>
              <a:rPr lang="zh-TW" altLang="en-US" sz="3467" b="0" dirty="0"/>
              <a:t> </a:t>
            </a:r>
            <a:r>
              <a:rPr lang="en-US" altLang="zh-TW" sz="3467" b="0" dirty="0"/>
              <a:t>diet</a:t>
            </a:r>
            <a:r>
              <a:rPr lang="zh-TW" altLang="en-US" sz="3467" b="0" dirty="0"/>
              <a:t>，</a:t>
            </a:r>
            <a:r>
              <a:rPr lang="zh-TW" altLang="zh-TW" sz="3467" b="0" dirty="0"/>
              <a:t>於是將病人轉至住院復健單位進行調理及力量訓練。</a:t>
            </a:r>
            <a:endParaRPr lang="zh-TW" altLang="en-US" sz="3467"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latin typeface="+mj-lt"/>
              </a:rPr>
              <a:pPr/>
              <a:t>59</a:t>
            </a:fld>
            <a:endParaRPr lang="zh-TW" altLang="en-US">
              <a:latin typeface="+mj-lt"/>
            </a:endParaRPr>
          </a:p>
        </p:txBody>
      </p:sp>
    </p:spTree>
    <p:extLst>
      <p:ext uri="{BB962C8B-B14F-4D97-AF65-F5344CB8AC3E}">
        <p14:creationId xmlns:p14="http://schemas.microsoft.com/office/powerpoint/2010/main" val="146975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手術部位感染流行病學</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28107309"/>
              </p:ext>
            </p:extLst>
          </p:nvPr>
        </p:nvGraphicFramePr>
        <p:xfrm>
          <a:off x="908050" y="2637926"/>
          <a:ext cx="11391900" cy="5029200"/>
        </p:xfrm>
        <a:graphic>
          <a:graphicData uri="http://schemas.openxmlformats.org/drawingml/2006/table">
            <a:tbl>
              <a:tblPr firstRow="1" bandRow="1">
                <a:tableStyleId>{5C22544A-7EE6-4342-B048-85BDC9FD1C3A}</a:tableStyleId>
              </a:tblPr>
              <a:tblGrid>
                <a:gridCol w="2145393">
                  <a:extLst>
                    <a:ext uri="{9D8B030D-6E8A-4147-A177-3AD203B41FA5}">
                      <a16:colId xmlns:a16="http://schemas.microsoft.com/office/drawing/2014/main" val="20000"/>
                    </a:ext>
                  </a:extLst>
                </a:gridCol>
                <a:gridCol w="1651907">
                  <a:extLst>
                    <a:ext uri="{9D8B030D-6E8A-4147-A177-3AD203B41FA5}">
                      <a16:colId xmlns:a16="http://schemas.microsoft.com/office/drawing/2014/main" val="20001"/>
                    </a:ext>
                  </a:extLst>
                </a:gridCol>
                <a:gridCol w="1898650">
                  <a:extLst>
                    <a:ext uri="{9D8B030D-6E8A-4147-A177-3AD203B41FA5}">
                      <a16:colId xmlns:a16="http://schemas.microsoft.com/office/drawing/2014/main" val="20002"/>
                    </a:ext>
                  </a:extLst>
                </a:gridCol>
                <a:gridCol w="1886857">
                  <a:extLst>
                    <a:ext uri="{9D8B030D-6E8A-4147-A177-3AD203B41FA5}">
                      <a16:colId xmlns:a16="http://schemas.microsoft.com/office/drawing/2014/main" val="20003"/>
                    </a:ext>
                  </a:extLst>
                </a:gridCol>
                <a:gridCol w="1861457">
                  <a:extLst>
                    <a:ext uri="{9D8B030D-6E8A-4147-A177-3AD203B41FA5}">
                      <a16:colId xmlns:a16="http://schemas.microsoft.com/office/drawing/2014/main" val="20004"/>
                    </a:ext>
                  </a:extLst>
                </a:gridCol>
                <a:gridCol w="1947636">
                  <a:extLst>
                    <a:ext uri="{9D8B030D-6E8A-4147-A177-3AD203B41FA5}">
                      <a16:colId xmlns:a16="http://schemas.microsoft.com/office/drawing/2014/main" val="20005"/>
                    </a:ext>
                  </a:extLst>
                </a:gridCol>
              </a:tblGrid>
              <a:tr h="370840">
                <a:tc>
                  <a:txBody>
                    <a:bodyPr/>
                    <a:lstStyle/>
                    <a:p>
                      <a:pPr algn="ctr"/>
                      <a:endParaRPr lang="zh-TW" altLang="en-US" sz="2400" dirty="0">
                        <a:latin typeface="+mn-lt"/>
                        <a:ea typeface="微軟正黑體" panose="020B0604030504040204" pitchFamily="34" charset="-120"/>
                      </a:endParaRPr>
                    </a:p>
                  </a:txBody>
                  <a:tcPr/>
                </a:tc>
                <a:tc gridSpan="2">
                  <a:txBody>
                    <a:bodyPr/>
                    <a:lstStyle/>
                    <a:p>
                      <a:pPr algn="ctr"/>
                      <a:r>
                        <a:rPr lang="zh-TW" altLang="en-US" sz="2400" dirty="0" smtClean="0">
                          <a:latin typeface="+mn-lt"/>
                          <a:ea typeface="微軟正黑體" panose="020B0604030504040204" pitchFamily="34" charset="-120"/>
                        </a:rPr>
                        <a:t>美國</a:t>
                      </a:r>
                      <a:endParaRPr lang="zh-TW" altLang="en-US" sz="2400" dirty="0">
                        <a:latin typeface="+mn-lt"/>
                        <a:ea typeface="微軟正黑體" panose="020B0604030504040204" pitchFamily="34" charset="-120"/>
                      </a:endParaRPr>
                    </a:p>
                  </a:txBody>
                  <a:tcPr/>
                </a:tc>
                <a:tc hMerge="1">
                  <a:txBody>
                    <a:bodyPr/>
                    <a:lstStyle/>
                    <a:p>
                      <a:pPr algn="ctr"/>
                      <a:endParaRPr lang="zh-TW" altLang="en-US" dirty="0"/>
                    </a:p>
                  </a:txBody>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zh-TW" altLang="en-US" sz="2400" dirty="0" smtClean="0">
                          <a:latin typeface="+mn-lt"/>
                          <a:ea typeface="微軟正黑體" panose="020B0604030504040204" pitchFamily="34" charset="-120"/>
                        </a:rPr>
                        <a:t>歐盟</a:t>
                      </a:r>
                    </a:p>
                  </a:txBody>
                  <a:tcPr anchor="ctr"/>
                </a:tc>
                <a:tc gridSpan="2">
                  <a:txBody>
                    <a:bodyPr/>
                    <a:lstStyle/>
                    <a:p>
                      <a:pPr algn="ctr"/>
                      <a:r>
                        <a:rPr lang="zh-TW" altLang="en-US" sz="2400" dirty="0" smtClean="0">
                          <a:latin typeface="+mn-lt"/>
                          <a:ea typeface="微軟正黑體" panose="020B0604030504040204" pitchFamily="34" charset="-120"/>
                        </a:rPr>
                        <a:t>我國</a:t>
                      </a:r>
                      <a:r>
                        <a:rPr lang="en-US" altLang="zh-TW" sz="2400" baseline="30000" dirty="0" smtClean="0">
                          <a:latin typeface="+mn-lt"/>
                          <a:ea typeface="微軟正黑體" panose="020B0604030504040204" pitchFamily="34" charset="-120"/>
                        </a:rPr>
                        <a:t>5</a:t>
                      </a:r>
                      <a:endParaRPr lang="zh-TW" altLang="en-US" sz="2400" baseline="30000" dirty="0">
                        <a:latin typeface="+mn-lt"/>
                        <a:ea typeface="微軟正黑體" panose="020B0604030504040204" pitchFamily="34" charset="-120"/>
                      </a:endParaRPr>
                    </a:p>
                  </a:txBody>
                  <a:tcPr/>
                </a:tc>
                <a:tc hMerge="1">
                  <a:txBody>
                    <a:bodyPr/>
                    <a:lstStyle/>
                    <a:p>
                      <a:endParaRPr lang="zh-TW" altLang="en-US" dirty="0"/>
                    </a:p>
                  </a:txBody>
                  <a:tcPr/>
                </a:tc>
                <a:extLst>
                  <a:ext uri="{0D108BD9-81ED-4DB2-BD59-A6C34878D82A}">
                    <a16:rowId xmlns:a16="http://schemas.microsoft.com/office/drawing/2014/main" val="10000"/>
                  </a:ext>
                </a:extLst>
              </a:tr>
              <a:tr h="370840">
                <a:tc>
                  <a:txBody>
                    <a:bodyPr/>
                    <a:lstStyle/>
                    <a:p>
                      <a:pPr algn="ctr"/>
                      <a:r>
                        <a:rPr lang="zh-TW" altLang="en-US" sz="2400" dirty="0" smtClean="0">
                          <a:latin typeface="+mn-lt"/>
                          <a:ea typeface="微軟正黑體" panose="020B0604030504040204" pitchFamily="34" charset="-120"/>
                        </a:rPr>
                        <a:t>年份</a:t>
                      </a:r>
                      <a:endParaRPr lang="zh-TW" altLang="en-US" sz="2400" dirty="0">
                        <a:latin typeface="+mn-lt"/>
                        <a:ea typeface="微軟正黑體" panose="020B0604030504040204" pitchFamily="34" charset="-120"/>
                      </a:endParaRPr>
                    </a:p>
                  </a:txBody>
                  <a:tcPr/>
                </a:tc>
                <a:tc>
                  <a:txBody>
                    <a:bodyPr/>
                    <a:lstStyle/>
                    <a:p>
                      <a:pPr algn="ctr"/>
                      <a:r>
                        <a:rPr lang="en-US" altLang="zh-TW" sz="2400" dirty="0" smtClean="0">
                          <a:latin typeface="+mn-lt"/>
                          <a:ea typeface="微軟正黑體" panose="020B0604030504040204" pitchFamily="34" charset="-120"/>
                        </a:rPr>
                        <a:t>2009</a:t>
                      </a:r>
                      <a:r>
                        <a:rPr lang="en-US" altLang="zh-TW" sz="2400" baseline="30000" dirty="0" smtClean="0">
                          <a:latin typeface="+mn-lt"/>
                          <a:ea typeface="微軟正黑體" panose="020B0604030504040204" pitchFamily="34" charset="-120"/>
                        </a:rPr>
                        <a:t>1</a:t>
                      </a:r>
                      <a:endParaRPr lang="zh-TW" altLang="en-US" sz="2400" baseline="30000" dirty="0">
                        <a:latin typeface="+mn-lt"/>
                        <a:ea typeface="微軟正黑體" panose="020B0604030504040204" pitchFamily="34" charset="-120"/>
                      </a:endParaRPr>
                    </a:p>
                  </a:txBody>
                  <a:tcPr/>
                </a:tc>
                <a:tc>
                  <a:txBody>
                    <a:bodyPr/>
                    <a:lstStyle/>
                    <a:p>
                      <a:pPr algn="ctr"/>
                      <a:r>
                        <a:rPr lang="en-US" altLang="zh-TW" sz="2400" dirty="0" smtClean="0">
                          <a:latin typeface="+mn-lt"/>
                          <a:ea typeface="微軟正黑體" panose="020B0604030504040204" pitchFamily="34" charset="-120"/>
                        </a:rPr>
                        <a:t>2011</a:t>
                      </a:r>
                      <a:r>
                        <a:rPr lang="en-US" altLang="zh-TW" sz="2400" baseline="30000" dirty="0" smtClean="0">
                          <a:latin typeface="+mn-lt"/>
                          <a:ea typeface="微軟正黑體" panose="020B0604030504040204" pitchFamily="34" charset="-120"/>
                        </a:rPr>
                        <a:t>2</a:t>
                      </a:r>
                      <a:endParaRPr lang="zh-TW" altLang="en-US" sz="2400" dirty="0">
                        <a:latin typeface="+mn-lt"/>
                        <a:ea typeface="微軟正黑體" panose="020B0604030504040204" pitchFamily="34" charset="-120"/>
                      </a:endParaRPr>
                    </a:p>
                  </a:txBody>
                  <a:tcPr/>
                </a:tc>
                <a:tc>
                  <a:txBody>
                    <a:bodyPr/>
                    <a:lstStyle/>
                    <a:p>
                      <a:pPr algn="ctr"/>
                      <a:r>
                        <a:rPr lang="en-US" altLang="zh-TW" sz="2400" dirty="0" smtClean="0">
                          <a:latin typeface="+mn-lt"/>
                          <a:ea typeface="微軟正黑體" panose="020B0604030504040204" pitchFamily="34" charset="-120"/>
                        </a:rPr>
                        <a:t>2013–2014</a:t>
                      </a:r>
                      <a:r>
                        <a:rPr lang="en-US" altLang="zh-TW" sz="2400" baseline="30000" dirty="0" smtClean="0">
                          <a:latin typeface="+mn-lt"/>
                          <a:ea typeface="微軟正黑體" panose="020B0604030504040204" pitchFamily="34" charset="-120"/>
                        </a:rPr>
                        <a:t>4</a:t>
                      </a:r>
                      <a:endParaRPr lang="zh-TW" altLang="en-US" sz="2400" dirty="0">
                        <a:latin typeface="+mn-lt"/>
                        <a:ea typeface="微軟正黑體" panose="020B0604030504040204" pitchFamily="34" charset="-120"/>
                      </a:endParaRPr>
                    </a:p>
                  </a:txBody>
                  <a:tcPr anchor="ctr"/>
                </a:tc>
                <a:tc gridSpan="2">
                  <a:txBody>
                    <a:bodyPr/>
                    <a:lstStyle/>
                    <a:p>
                      <a:pPr algn="ctr"/>
                      <a:r>
                        <a:rPr lang="en-US" altLang="zh-TW" sz="2400" dirty="0" smtClean="0">
                          <a:latin typeface="+mn-lt"/>
                          <a:ea typeface="微軟正黑體" panose="020B0604030504040204" pitchFamily="34" charset="-120"/>
                        </a:rPr>
                        <a:t>2007</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2016</a:t>
                      </a:r>
                      <a:r>
                        <a:rPr lang="zh-TW" altLang="en-US" sz="2400" dirty="0" smtClean="0">
                          <a:latin typeface="+mn-lt"/>
                          <a:ea typeface="微軟正黑體" panose="020B0604030504040204" pitchFamily="34" charset="-120"/>
                        </a:rPr>
                        <a:t> </a:t>
                      </a:r>
                      <a:endParaRPr lang="zh-TW" altLang="en-US" sz="2400" dirty="0">
                        <a:latin typeface="+mn-lt"/>
                        <a:ea typeface="微軟正黑體" panose="020B0604030504040204" pitchFamily="34" charset="-120"/>
                      </a:endParaRPr>
                    </a:p>
                  </a:txBody>
                  <a:tcPr/>
                </a:tc>
                <a:tc hMerge="1">
                  <a:txBody>
                    <a:bodyPr/>
                    <a:lstStyle/>
                    <a:p>
                      <a:endParaRPr lang="zh-TW" altLang="en-US" dirty="0"/>
                    </a:p>
                  </a:txBody>
                  <a:tcPr/>
                </a:tc>
                <a:extLst>
                  <a:ext uri="{0D108BD9-81ED-4DB2-BD59-A6C34878D82A}">
                    <a16:rowId xmlns:a16="http://schemas.microsoft.com/office/drawing/2014/main" val="10001"/>
                  </a:ext>
                </a:extLst>
              </a:tr>
              <a:tr h="370840">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zh-TW" altLang="en-US" sz="2400" dirty="0" smtClean="0">
                          <a:latin typeface="+mn-lt"/>
                          <a:ea typeface="微軟正黑體" panose="020B0604030504040204" pitchFamily="34" charset="-120"/>
                        </a:rPr>
                        <a:t>資料來源類別</a:t>
                      </a:r>
                      <a:endParaRPr lang="zh-TW" altLang="en-US" sz="2400" dirty="0">
                        <a:latin typeface="+mn-lt"/>
                        <a:ea typeface="微軟正黑體" panose="020B0604030504040204" pitchFamily="34" charset="-120"/>
                      </a:endParaRPr>
                    </a:p>
                  </a:txBody>
                  <a:tcPr anchor="ctr"/>
                </a:tc>
                <a:tc>
                  <a:txBody>
                    <a:bodyPr/>
                    <a:lstStyle/>
                    <a:p>
                      <a:pPr algn="ctr"/>
                      <a:r>
                        <a:rPr lang="zh-TW" altLang="en-US" sz="2400" dirty="0" smtClean="0">
                          <a:latin typeface="+mn-lt"/>
                          <a:ea typeface="微軟正黑體" panose="020B0604030504040204" pitchFamily="34" charset="-120"/>
                        </a:rPr>
                        <a:t>急性照護醫院</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住院</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NHSN/</a:t>
                      </a:r>
                      <a:r>
                        <a:rPr lang="zh-TW" altLang="en-US" sz="2400" dirty="0" smtClean="0">
                          <a:latin typeface="+mn-lt"/>
                          <a:ea typeface="微軟正黑體" panose="020B0604030504040204" pitchFamily="34" charset="-120"/>
                        </a:rPr>
                        <a:t>住院</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ECDC</a:t>
                      </a:r>
                      <a:r>
                        <a:rPr lang="en-US" altLang="zh-TW" sz="2400" baseline="30000" dirty="0" smtClean="0">
                          <a:latin typeface="+mn-lt"/>
                          <a:ea typeface="微軟正黑體" panose="020B0604030504040204" pitchFamily="34" charset="-120"/>
                        </a:rPr>
                        <a:t>#</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全院</a:t>
                      </a:r>
                      <a:endParaRPr lang="zh-TW" altLang="en-US" sz="2400" baseline="30000" dirty="0">
                        <a:latin typeface="+mn-lt"/>
                        <a:ea typeface="微軟正黑體" panose="020B0604030504040204" pitchFamily="34" charset="-120"/>
                      </a:endParaRPr>
                    </a:p>
                  </a:txBody>
                  <a:tcPr anchor="ctr"/>
                </a:tc>
                <a:tc>
                  <a:txBody>
                    <a:bodyPr/>
                    <a:lstStyle/>
                    <a:p>
                      <a:r>
                        <a:rPr lang="zh-TW" altLang="en-US" sz="2400" dirty="0" smtClean="0">
                          <a:latin typeface="+mn-lt"/>
                          <a:ea typeface="微軟正黑體" panose="020B0604030504040204" pitchFamily="34" charset="-120"/>
                        </a:rPr>
                        <a:t>醫學中心加護病房</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住院</a:t>
                      </a:r>
                      <a:endParaRPr lang="zh-TW" altLang="en-US" sz="2400" dirty="0">
                        <a:latin typeface="+mn-lt"/>
                        <a:ea typeface="微軟正黑體" panose="020B0604030504040204" pitchFamily="34" charset="-120"/>
                      </a:endParaRPr>
                    </a:p>
                  </a:txBody>
                  <a:tcPr anchor="ct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zh-TW" altLang="en-US" sz="2400" dirty="0" smtClean="0">
                          <a:latin typeface="+mn-lt"/>
                          <a:ea typeface="微軟正黑體" panose="020B0604030504040204" pitchFamily="34" charset="-120"/>
                        </a:rPr>
                        <a:t>區域醫院加護病房</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住院</a:t>
                      </a:r>
                      <a:endParaRPr lang="zh-TW" altLang="en-US" sz="2400" dirty="0">
                        <a:latin typeface="+mn-lt"/>
                        <a:ea typeface="微軟正黑體" panose="020B0604030504040204" pitchFamily="34" charset="-120"/>
                      </a:endParaRPr>
                    </a:p>
                  </a:txBody>
                  <a:tcPr anchor="ctr"/>
                </a:tc>
                <a:extLst>
                  <a:ext uri="{0D108BD9-81ED-4DB2-BD59-A6C34878D82A}">
                    <a16:rowId xmlns:a16="http://schemas.microsoft.com/office/drawing/2014/main" val="10002"/>
                  </a:ext>
                </a:extLst>
              </a:tr>
              <a:tr h="370840">
                <a:tc>
                  <a:txBody>
                    <a:bodyPr/>
                    <a:lstStyle/>
                    <a:p>
                      <a:r>
                        <a:rPr lang="zh-TW" altLang="en-US" sz="2400" dirty="0" smtClean="0">
                          <a:latin typeface="+mn-lt"/>
                          <a:ea typeface="微軟正黑體" panose="020B0604030504040204" pitchFamily="34" charset="-120"/>
                        </a:rPr>
                        <a:t>院內感染百分比</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31%</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28%</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NA</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5–6%</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4–5%</a:t>
                      </a:r>
                      <a:endParaRPr lang="zh-TW" altLang="en-US" sz="2400" dirty="0">
                        <a:latin typeface="+mn-lt"/>
                        <a:ea typeface="微軟正黑體" panose="020B0604030504040204" pitchFamily="34" charset="-120"/>
                      </a:endParaRPr>
                    </a:p>
                  </a:txBody>
                  <a:tcPr anchor="ctr"/>
                </a:tc>
                <a:extLst>
                  <a:ext uri="{0D108BD9-81ED-4DB2-BD59-A6C34878D82A}">
                    <a16:rowId xmlns:a16="http://schemas.microsoft.com/office/drawing/2014/main" val="10003"/>
                  </a:ext>
                </a:extLst>
              </a:tr>
              <a:tr h="370840">
                <a:tc>
                  <a:txBody>
                    <a:bodyPr/>
                    <a:lstStyle/>
                    <a:p>
                      <a:r>
                        <a:rPr lang="zh-TW" altLang="en-US" sz="2400" dirty="0" smtClean="0">
                          <a:latin typeface="+mn-lt"/>
                          <a:ea typeface="微軟正黑體" panose="020B0604030504040204" pitchFamily="34" charset="-120"/>
                        </a:rPr>
                        <a:t>手術部位感染通報數</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次</a:t>
                      </a:r>
                      <a:r>
                        <a:rPr lang="en-US" altLang="zh-TW" sz="2400" dirty="0" smtClean="0">
                          <a:latin typeface="+mn-lt"/>
                          <a:ea typeface="微軟正黑體" panose="020B0604030504040204" pitchFamily="34" charset="-120"/>
                        </a:rPr>
                        <a:t>)</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18</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16,147</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18,364</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4,352</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2,951</a:t>
                      </a:r>
                      <a:endParaRPr lang="zh-TW" altLang="en-US" sz="2400" dirty="0">
                        <a:latin typeface="+mn-lt"/>
                        <a:ea typeface="微軟正黑體" panose="020B0604030504040204" pitchFamily="34" charset="-120"/>
                      </a:endParaRPr>
                    </a:p>
                  </a:txBody>
                  <a:tcPr anchor="ctr"/>
                </a:tc>
                <a:extLst>
                  <a:ext uri="{0D108BD9-81ED-4DB2-BD59-A6C34878D82A}">
                    <a16:rowId xmlns:a16="http://schemas.microsoft.com/office/drawing/2014/main" val="10004"/>
                  </a:ext>
                </a:extLst>
              </a:tr>
              <a:tr h="370840">
                <a:tc>
                  <a:txBody>
                    <a:bodyPr/>
                    <a:lstStyle/>
                    <a:p>
                      <a:pPr algn="l"/>
                      <a:r>
                        <a:rPr lang="zh-TW" altLang="en-US" sz="2400" dirty="0" smtClean="0">
                          <a:latin typeface="+mn-lt"/>
                          <a:ea typeface="微軟正黑體" panose="020B0604030504040204" pitchFamily="34" charset="-120"/>
                        </a:rPr>
                        <a:t>手術部位感染發生率</a:t>
                      </a:r>
                      <a:endParaRPr lang="zh-TW" altLang="en-US" sz="2400" dirty="0">
                        <a:latin typeface="+mn-lt"/>
                        <a:ea typeface="微軟正黑體" panose="020B0604030504040204" pitchFamily="34" charset="-120"/>
                      </a:endParaRPr>
                    </a:p>
                  </a:txBody>
                  <a:tcPr anchor="ctr"/>
                </a:tc>
                <a:tc>
                  <a:txBody>
                    <a:bodyPr/>
                    <a:lstStyle/>
                    <a:p>
                      <a:pPr algn="ctr"/>
                      <a:r>
                        <a:rPr lang="en-US" altLang="zh-TW" sz="2400" dirty="0" smtClean="0">
                          <a:latin typeface="+mn-lt"/>
                          <a:ea typeface="微軟正黑體" panose="020B0604030504040204" pitchFamily="34" charset="-120"/>
                        </a:rPr>
                        <a:t>NA</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1.9%</a:t>
                      </a:r>
                      <a:r>
                        <a:rPr lang="en-US" altLang="zh-TW" sz="2400" baseline="30000" dirty="0" smtClean="0">
                          <a:latin typeface="+mn-lt"/>
                          <a:ea typeface="微軟正黑體" panose="020B0604030504040204" pitchFamily="34" charset="-120"/>
                        </a:rPr>
                        <a:t>3</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0.6</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a:t>
                      </a:r>
                      <a:r>
                        <a:rPr lang="zh-TW" altLang="en-US" sz="2400" dirty="0" smtClean="0">
                          <a:latin typeface="+mn-lt"/>
                          <a:ea typeface="微軟正黑體" panose="020B0604030504040204" pitchFamily="34" charset="-120"/>
                        </a:rPr>
                        <a:t> </a:t>
                      </a:r>
                      <a:r>
                        <a:rPr lang="en-US" altLang="zh-TW" sz="2400" dirty="0" smtClean="0">
                          <a:latin typeface="+mn-lt"/>
                          <a:ea typeface="微軟正黑體" panose="020B0604030504040204" pitchFamily="34" charset="-120"/>
                        </a:rPr>
                        <a:t>9.5%</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NA</a:t>
                      </a:r>
                      <a:endParaRPr lang="zh-TW" altLang="en-US" sz="2400" dirty="0">
                        <a:latin typeface="+mn-lt"/>
                        <a:ea typeface="微軟正黑體" panose="020B0604030504040204" pitchFamily="34" charset="-120"/>
                      </a:endParaRPr>
                    </a:p>
                  </a:txBody>
                  <a:tcPr anchor="ct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NA</a:t>
                      </a:r>
                      <a:endParaRPr lang="zh-TW" altLang="en-US" sz="2400" dirty="0">
                        <a:latin typeface="+mn-lt"/>
                        <a:ea typeface="微軟正黑體" panose="020B0604030504040204" pitchFamily="34" charset="-120"/>
                      </a:endParaRPr>
                    </a:p>
                  </a:txBody>
                  <a:tcPr anchor="ctr"/>
                </a:tc>
                <a:extLst>
                  <a:ext uri="{0D108BD9-81ED-4DB2-BD59-A6C34878D82A}">
                    <a16:rowId xmlns:a16="http://schemas.microsoft.com/office/drawing/2014/main" val="10005"/>
                  </a:ext>
                </a:extLst>
              </a:tr>
              <a:tr h="370840">
                <a:tc gridSpan="6">
                  <a:txBody>
                    <a:bodyPr/>
                    <a:lstStyle/>
                    <a:p>
                      <a:r>
                        <a:rPr lang="en-US" altLang="zh-TW" sz="2400" dirty="0" smtClean="0">
                          <a:latin typeface="+mn-lt"/>
                          <a:ea typeface="微軟正黑體" panose="020B0604030504040204" pitchFamily="34" charset="-120"/>
                        </a:rPr>
                        <a:t>* </a:t>
                      </a:r>
                      <a:r>
                        <a:rPr lang="zh-TW" altLang="en-US" sz="2400" dirty="0" smtClean="0">
                          <a:latin typeface="+mn-lt"/>
                          <a:ea typeface="微軟正黑體" panose="020B0604030504040204" pitchFamily="34" charset="-120"/>
                        </a:rPr>
                        <a:t>資料為</a:t>
                      </a:r>
                      <a:r>
                        <a:rPr lang="en-US" altLang="zh-TW" sz="2400" dirty="0" smtClean="0">
                          <a:latin typeface="+mn-lt"/>
                          <a:ea typeface="微軟正黑體" panose="020B0604030504040204" pitchFamily="34" charset="-120"/>
                        </a:rPr>
                        <a:t>2006–2008</a:t>
                      </a:r>
                      <a:r>
                        <a:rPr lang="zh-TW" altLang="en-US" sz="2400" dirty="0" smtClean="0">
                          <a:latin typeface="+mn-lt"/>
                          <a:ea typeface="微軟正黑體" panose="020B0604030504040204" pitchFamily="34" charset="-120"/>
                        </a:rPr>
                        <a:t>年間</a:t>
                      </a:r>
                      <a:r>
                        <a:rPr lang="en-US" altLang="zh-TW" sz="2400" dirty="0" smtClean="0">
                          <a:latin typeface="+mn-lt"/>
                          <a:ea typeface="微軟正黑體" panose="020B0604030504040204" pitchFamily="34" charset="-120"/>
                        </a:rPr>
                        <a:t>NHSN</a:t>
                      </a:r>
                      <a:r>
                        <a:rPr lang="zh-TW" altLang="en-US" sz="2400" dirty="0" smtClean="0">
                          <a:latin typeface="+mn-lt"/>
                          <a:ea typeface="微軟正黑體" panose="020B0604030504040204" pitchFamily="34" charset="-120"/>
                        </a:rPr>
                        <a:t>之全部手術部位感染發生率</a:t>
                      </a:r>
                      <a:endParaRPr lang="en-US" altLang="zh-TW" sz="2400" dirty="0" smtClean="0">
                        <a:latin typeface="+mn-lt"/>
                        <a:ea typeface="微軟正黑體" panose="020B0604030504040204" pitchFamily="34" charset="-120"/>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en-US" altLang="zh-TW" sz="2400" dirty="0" smtClean="0">
                          <a:latin typeface="+mn-lt"/>
                          <a:ea typeface="微軟正黑體" panose="020B0604030504040204" pitchFamily="34" charset="-120"/>
                        </a:rPr>
                        <a:t># </a:t>
                      </a:r>
                      <a:r>
                        <a:rPr lang="zh-TW" altLang="en-US" sz="2400" dirty="0" smtClean="0">
                          <a:latin typeface="+mn-lt"/>
                          <a:ea typeface="微軟正黑體" panose="020B0604030504040204" pitchFamily="34" charset="-120"/>
                        </a:rPr>
                        <a:t>為</a:t>
                      </a:r>
                      <a:r>
                        <a:rPr lang="en-US" altLang="zh-TW" sz="2400" dirty="0" smtClean="0">
                          <a:latin typeface="+mn-lt"/>
                          <a:ea typeface="微軟正黑體" panose="020B0604030504040204" pitchFamily="34" charset="-120"/>
                        </a:rPr>
                        <a:t>15</a:t>
                      </a:r>
                      <a:r>
                        <a:rPr lang="zh-TW" altLang="en-US" sz="2400" dirty="0" smtClean="0">
                          <a:latin typeface="+mn-lt"/>
                          <a:ea typeface="微軟正黑體" panose="020B0604030504040204" pitchFamily="34" charset="-120"/>
                        </a:rPr>
                        <a:t>個會員國之通報資料</a:t>
                      </a:r>
                    </a:p>
                  </a:txBody>
                  <a:tcPr anchor="ctr">
                    <a:noFill/>
                  </a:tcPr>
                </a:tc>
                <a:tc hMerge="1">
                  <a:txBody>
                    <a:bodyPr/>
                    <a:lstStyle/>
                    <a:p>
                      <a:pPr algn="ctr"/>
                      <a:endParaRPr lang="zh-TW" altLang="en-US" dirty="0"/>
                    </a:p>
                  </a:txBody>
                  <a:tcPr anchor="ctr"/>
                </a:tc>
                <a:tc hMerge="1">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lang="zh-TW" altLang="en-US" dirty="0"/>
                    </a:p>
                  </a:txBody>
                  <a:tcPr anchor="ctr"/>
                </a:tc>
                <a:tc hMerge="1">
                  <a:txBody>
                    <a:bodyPr/>
                    <a:lstStyle/>
                    <a:p>
                      <a:endParaRPr lang="zh-TW" altLang="en-US" dirty="0"/>
                    </a:p>
                  </a:txBody>
                  <a:tcPr anchor="ctr"/>
                </a:tc>
                <a:tc hMerge="1">
                  <a:txBody>
                    <a:bodyPr/>
                    <a:lstStyle/>
                    <a:p>
                      <a:endParaRPr lang="zh-TW" altLang="en-US" dirty="0"/>
                    </a:p>
                  </a:txBody>
                  <a:tcPr anchor="ctr"/>
                </a:tc>
                <a:tc hMerge="1">
                  <a:txBody>
                    <a:bodyPr/>
                    <a:lstStyle/>
                    <a:p>
                      <a:endParaRPr lang="zh-TW" altLang="en-US" dirty="0"/>
                    </a:p>
                  </a:txBody>
                  <a:tcPr anchor="ctr"/>
                </a:tc>
                <a:extLst>
                  <a:ext uri="{0D108BD9-81ED-4DB2-BD59-A6C34878D82A}">
                    <a16:rowId xmlns:a16="http://schemas.microsoft.com/office/drawing/2014/main" val="10006"/>
                  </a:ext>
                </a:extLst>
              </a:tr>
            </a:tbl>
          </a:graphicData>
        </a:graphic>
      </p:graphicFrame>
      <p:sp>
        <p:nvSpPr>
          <p:cNvPr id="5" name="文字方塊 4"/>
          <p:cNvSpPr txBox="1"/>
          <p:nvPr/>
        </p:nvSpPr>
        <p:spPr>
          <a:xfrm>
            <a:off x="5698671" y="8015663"/>
            <a:ext cx="6601279" cy="1477328"/>
          </a:xfrm>
          <a:prstGeom prst="rect">
            <a:avLst/>
          </a:prstGeom>
          <a:noFill/>
        </p:spPr>
        <p:txBody>
          <a:bodyPr wrap="square" rtlCol="0">
            <a:spAutoFit/>
          </a:bodyPr>
          <a:lstStyle/>
          <a:p>
            <a:r>
              <a:rPr lang="en-US" altLang="zh-TW" dirty="0" smtClean="0">
                <a:ea typeface="微軟正黑體" panose="020B0604030504040204" pitchFamily="34" charset="-120"/>
              </a:rPr>
              <a:t>1.</a:t>
            </a:r>
            <a:r>
              <a:rPr lang="zh-TW" altLang="en-US" dirty="0" smtClean="0">
                <a:ea typeface="微軟正黑體" panose="020B0604030504040204" pitchFamily="34" charset="-120"/>
              </a:rPr>
              <a:t> </a:t>
            </a:r>
            <a:r>
              <a:rPr lang="en-US" altLang="zh-TW" dirty="0" smtClean="0">
                <a:ea typeface="微軟正黑體" panose="020B0604030504040204" pitchFamily="34" charset="-120"/>
              </a:rPr>
              <a:t>Infect </a:t>
            </a:r>
            <a:r>
              <a:rPr lang="en-US" altLang="zh-TW" dirty="0">
                <a:ea typeface="微軟正黑體" panose="020B0604030504040204" pitchFamily="34" charset="-120"/>
              </a:rPr>
              <a:t>Control </a:t>
            </a:r>
            <a:r>
              <a:rPr lang="en-US" altLang="zh-TW" dirty="0" err="1">
                <a:ea typeface="微軟正黑體" panose="020B0604030504040204" pitchFamily="34" charset="-120"/>
              </a:rPr>
              <a:t>Hosp</a:t>
            </a:r>
            <a:r>
              <a:rPr lang="en-US" altLang="zh-TW" dirty="0">
                <a:ea typeface="微軟正黑體" panose="020B0604030504040204" pitchFamily="34" charset="-120"/>
              </a:rPr>
              <a:t> </a:t>
            </a:r>
            <a:r>
              <a:rPr lang="en-US" altLang="zh-TW" dirty="0" err="1">
                <a:ea typeface="微軟正黑體" panose="020B0604030504040204" pitchFamily="34" charset="-120"/>
              </a:rPr>
              <a:t>Epidemiol</a:t>
            </a:r>
            <a:r>
              <a:rPr lang="en-US" altLang="zh-TW" dirty="0">
                <a:ea typeface="微軟正黑體" panose="020B0604030504040204" pitchFamily="34" charset="-120"/>
              </a:rPr>
              <a:t>. </a:t>
            </a:r>
            <a:r>
              <a:rPr lang="en-US" altLang="zh-TW" dirty="0" smtClean="0">
                <a:ea typeface="微軟正黑體" panose="020B0604030504040204" pitchFamily="34" charset="-120"/>
              </a:rPr>
              <a:t>2012;33:283-91</a:t>
            </a:r>
          </a:p>
          <a:p>
            <a:r>
              <a:rPr lang="en-US" altLang="zh-TW" dirty="0" smtClean="0">
                <a:ea typeface="微軟正黑體" panose="020B0604030504040204" pitchFamily="34" charset="-120"/>
              </a:rPr>
              <a:t>2.</a:t>
            </a:r>
            <a:r>
              <a:rPr lang="zh-TW" altLang="en-US" dirty="0" smtClean="0">
                <a:ea typeface="微軟正黑體" panose="020B0604030504040204" pitchFamily="34" charset="-120"/>
              </a:rPr>
              <a:t> </a:t>
            </a:r>
            <a:r>
              <a:rPr lang="en-GB" altLang="zh-TW" dirty="0" smtClean="0">
                <a:ea typeface="微軟正黑體" panose="020B0604030504040204" pitchFamily="34" charset="-120"/>
              </a:rPr>
              <a:t>N </a:t>
            </a:r>
            <a:r>
              <a:rPr lang="en-GB" altLang="zh-TW" dirty="0" err="1">
                <a:ea typeface="微軟正黑體" panose="020B0604030504040204" pitchFamily="34" charset="-120"/>
              </a:rPr>
              <a:t>Engl</a:t>
            </a:r>
            <a:r>
              <a:rPr lang="en-GB" altLang="zh-TW" dirty="0">
                <a:ea typeface="微軟正黑體" panose="020B0604030504040204" pitchFamily="34" charset="-120"/>
              </a:rPr>
              <a:t> J Med. </a:t>
            </a:r>
            <a:r>
              <a:rPr lang="en-GB" altLang="zh-TW" dirty="0" smtClean="0">
                <a:ea typeface="微軟正黑體" panose="020B0604030504040204" pitchFamily="34" charset="-120"/>
              </a:rPr>
              <a:t>2014;370:1198-208</a:t>
            </a:r>
          </a:p>
          <a:p>
            <a:r>
              <a:rPr lang="en-US" altLang="zh-TW" dirty="0" smtClean="0">
                <a:ea typeface="微軟正黑體" panose="020B0604030504040204" pitchFamily="34" charset="-120"/>
              </a:rPr>
              <a:t>3.</a:t>
            </a:r>
            <a:r>
              <a:rPr lang="zh-TW" altLang="en-US" dirty="0" smtClean="0">
                <a:ea typeface="微軟正黑體" panose="020B0604030504040204" pitchFamily="34" charset="-120"/>
              </a:rPr>
              <a:t> </a:t>
            </a:r>
            <a:r>
              <a:rPr lang="en-US" altLang="zh-TW" dirty="0" smtClean="0">
                <a:ea typeface="微軟正黑體" panose="020B0604030504040204" pitchFamily="34" charset="-120"/>
              </a:rPr>
              <a:t>Infect </a:t>
            </a:r>
            <a:r>
              <a:rPr lang="en-US" altLang="zh-TW" dirty="0">
                <a:ea typeface="微軟正黑體" panose="020B0604030504040204" pitchFamily="34" charset="-120"/>
              </a:rPr>
              <a:t>Control </a:t>
            </a:r>
            <a:r>
              <a:rPr lang="en-US" altLang="zh-TW" dirty="0" err="1">
                <a:ea typeface="微軟正黑體" panose="020B0604030504040204" pitchFamily="34" charset="-120"/>
              </a:rPr>
              <a:t>Hosp</a:t>
            </a:r>
            <a:r>
              <a:rPr lang="en-US" altLang="zh-TW" dirty="0">
                <a:ea typeface="微軟正黑體" panose="020B0604030504040204" pitchFamily="34" charset="-120"/>
              </a:rPr>
              <a:t> </a:t>
            </a:r>
            <a:r>
              <a:rPr lang="en-US" altLang="zh-TW" dirty="0" err="1">
                <a:ea typeface="微軟正黑體" panose="020B0604030504040204" pitchFamily="34" charset="-120"/>
              </a:rPr>
              <a:t>Epidemiol</a:t>
            </a:r>
            <a:r>
              <a:rPr lang="en-US" altLang="zh-TW" dirty="0">
                <a:ea typeface="微軟正黑體" panose="020B0604030504040204" pitchFamily="34" charset="-120"/>
              </a:rPr>
              <a:t>. </a:t>
            </a:r>
            <a:r>
              <a:rPr lang="en-US" altLang="zh-TW" dirty="0" smtClean="0">
                <a:ea typeface="微軟正黑體" panose="020B0604030504040204" pitchFamily="34" charset="-120"/>
              </a:rPr>
              <a:t>2011;32:970-86</a:t>
            </a:r>
          </a:p>
          <a:p>
            <a:r>
              <a:rPr lang="en-US" altLang="zh-TW" dirty="0" smtClean="0">
                <a:ea typeface="微軟正黑體" panose="020B0604030504040204" pitchFamily="34" charset="-120"/>
              </a:rPr>
              <a:t>4.</a:t>
            </a:r>
            <a:r>
              <a:rPr lang="zh-TW" altLang="en-US" dirty="0" smtClean="0">
                <a:ea typeface="微軟正黑體" panose="020B0604030504040204" pitchFamily="34" charset="-120"/>
              </a:rPr>
              <a:t> </a:t>
            </a:r>
            <a:r>
              <a:rPr lang="en-GB" altLang="zh-TW" dirty="0">
                <a:ea typeface="微軟正黑體" panose="020B0604030504040204" pitchFamily="34" charset="-120"/>
              </a:rPr>
              <a:t>ECDC Surgical site infections - Annual Epidemiological Report </a:t>
            </a:r>
            <a:r>
              <a:rPr lang="en-GB" altLang="zh-TW" dirty="0" smtClean="0">
                <a:ea typeface="微軟正黑體" panose="020B0604030504040204" pitchFamily="34" charset="-120"/>
              </a:rPr>
              <a:t>2016</a:t>
            </a:r>
          </a:p>
          <a:p>
            <a:r>
              <a:rPr lang="en-US" altLang="zh-TW" dirty="0" smtClean="0">
                <a:ea typeface="微軟正黑體" panose="020B0604030504040204" pitchFamily="34" charset="-120"/>
              </a:rPr>
              <a:t>5.</a:t>
            </a:r>
            <a:r>
              <a:rPr lang="zh-TW" altLang="en-US" dirty="0" smtClean="0">
                <a:ea typeface="微軟正黑體" panose="020B0604030504040204" pitchFamily="34" charset="-120"/>
              </a:rPr>
              <a:t> 台灣</a:t>
            </a:r>
            <a:r>
              <a:rPr lang="zh-TW" altLang="en-US" dirty="0">
                <a:ea typeface="微軟正黑體" panose="020B0604030504040204" pitchFamily="34" charset="-120"/>
              </a:rPr>
              <a:t>院內感染監視資訊系統</a:t>
            </a:r>
            <a:r>
              <a:rPr lang="en-US" altLang="zh-TW" dirty="0">
                <a:ea typeface="微軟正黑體" panose="020B0604030504040204" pitchFamily="34" charset="-120"/>
              </a:rPr>
              <a:t>(TNIS)2016</a:t>
            </a:r>
            <a:r>
              <a:rPr lang="zh-TW" altLang="en-US" dirty="0">
                <a:ea typeface="微軟正黑體" panose="020B0604030504040204" pitchFamily="34" charset="-120"/>
              </a:rPr>
              <a:t>年第</a:t>
            </a:r>
            <a:r>
              <a:rPr lang="en-US" altLang="zh-TW" dirty="0">
                <a:ea typeface="微軟正黑體" panose="020B0604030504040204" pitchFamily="34" charset="-120"/>
              </a:rPr>
              <a:t>4</a:t>
            </a:r>
            <a:r>
              <a:rPr lang="zh-TW" altLang="en-US" dirty="0">
                <a:ea typeface="微軟正黑體" panose="020B0604030504040204" pitchFamily="34" charset="-120"/>
              </a:rPr>
              <a:t>季監視報告</a:t>
            </a:r>
          </a:p>
        </p:txBody>
      </p:sp>
    </p:spTree>
    <p:extLst>
      <p:ext uri="{BB962C8B-B14F-4D97-AF65-F5344CB8AC3E}">
        <p14:creationId xmlns:p14="http://schemas.microsoft.com/office/powerpoint/2010/main" val="1418544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latin typeface="微軟正黑體" panose="020B0604030504040204" pitchFamily="34" charset="-120"/>
                <a:ea typeface="微軟正黑體" panose="020B0604030504040204" pitchFamily="34" charset="-120"/>
              </a:rPr>
              <a:t>問題</a:t>
            </a:r>
            <a:r>
              <a:rPr lang="zh-TW" altLang="en-US" b="1" dirty="0" smtClean="0">
                <a:latin typeface="微軟正黑體" panose="020B0604030504040204" pitchFamily="34" charset="-120"/>
                <a:ea typeface="微軟正黑體" panose="020B0604030504040204" pitchFamily="34" charset="-120"/>
              </a:rPr>
              <a:t>四</a:t>
            </a:r>
            <a:endParaRPr lang="zh-TW" altLang="en-US" dirty="0"/>
          </a:p>
        </p:txBody>
      </p:sp>
      <p:sp>
        <p:nvSpPr>
          <p:cNvPr id="3" name="內容版面配置區 2"/>
          <p:cNvSpPr>
            <a:spLocks noGrp="1"/>
          </p:cNvSpPr>
          <p:nvPr>
            <p:ph idx="1"/>
          </p:nvPr>
        </p:nvSpPr>
        <p:spPr>
          <a:xfrm>
            <a:off x="883364" y="2144687"/>
            <a:ext cx="11664236" cy="7036708"/>
          </a:xfrm>
        </p:spPr>
        <p:txBody>
          <a:bodyPr>
            <a:normAutofit fontScale="92500"/>
          </a:bodyPr>
          <a:lstStyle/>
          <a:p>
            <a:pPr marL="0" indent="0">
              <a:lnSpc>
                <a:spcPct val="110000"/>
              </a:lnSpc>
              <a:buNone/>
            </a:pPr>
            <a:r>
              <a:rPr lang="zh-TW" altLang="en-US" sz="4333" dirty="0"/>
              <a:t>請問</a:t>
            </a:r>
            <a:r>
              <a:rPr lang="en-US" altLang="zh-TW" sz="4333" dirty="0"/>
              <a:t>6</a:t>
            </a:r>
            <a:r>
              <a:rPr lang="zh-TW" altLang="en-US" sz="4333" dirty="0"/>
              <a:t>月</a:t>
            </a:r>
            <a:r>
              <a:rPr lang="en-US" altLang="zh-TW" sz="4333" dirty="0"/>
              <a:t>6</a:t>
            </a:r>
            <a:r>
              <a:rPr lang="zh-TW" altLang="en-US" sz="4333" dirty="0"/>
              <a:t>日執行的結腸切除手術</a:t>
            </a:r>
            <a:r>
              <a:rPr lang="en-US" altLang="zh-TW" sz="4333" dirty="0"/>
              <a:t>(COLO)</a:t>
            </a:r>
            <a:r>
              <a:rPr lang="zh-TW" altLang="zh-TW" sz="4333" dirty="0"/>
              <a:t>於手術部位感染監測時是否應另行計算為一新的手術</a:t>
            </a:r>
            <a:r>
              <a:rPr lang="en-US" altLang="zh-TW" sz="4333" dirty="0"/>
              <a:t>?</a:t>
            </a:r>
          </a:p>
          <a:p>
            <a:pPr marL="910316" indent="-646622">
              <a:lnSpc>
                <a:spcPct val="110000"/>
              </a:lnSpc>
              <a:buFont typeface="+mj-lt"/>
              <a:buAutoNum type="arabicPeriod"/>
            </a:pPr>
            <a:r>
              <a:rPr lang="zh-TW" altLang="en-US" sz="4333" b="0" dirty="0"/>
              <a:t>是，應與</a:t>
            </a:r>
            <a:r>
              <a:rPr lang="en-US" altLang="zh-TW" sz="4333" b="0" dirty="0"/>
              <a:t>6</a:t>
            </a:r>
            <a:r>
              <a:rPr lang="zh-TW" altLang="en-US" sz="4333" b="0" dirty="0"/>
              <a:t>月</a:t>
            </a:r>
            <a:r>
              <a:rPr lang="en-US" altLang="zh-TW" sz="4333" b="0" dirty="0"/>
              <a:t>2</a:t>
            </a:r>
            <a:r>
              <a:rPr lang="zh-TW" altLang="en-US" sz="4333" b="0" dirty="0"/>
              <a:t>日的手術視為不同手術，分開計算手術次數</a:t>
            </a:r>
          </a:p>
          <a:p>
            <a:pPr marL="910316" indent="-646622">
              <a:lnSpc>
                <a:spcPct val="110000"/>
              </a:lnSpc>
              <a:buFont typeface="+mj-lt"/>
              <a:buAutoNum type="arabicPeriod"/>
            </a:pPr>
            <a:r>
              <a:rPr lang="zh-TW" altLang="en-US" sz="4333" b="0" dirty="0"/>
              <a:t>否，因為病人具有「手術時已存在的感染 </a:t>
            </a:r>
            <a:r>
              <a:rPr lang="en-US" altLang="zh-TW" sz="4333" b="0" dirty="0"/>
              <a:t>(PATOS)</a:t>
            </a:r>
            <a:r>
              <a:rPr lang="zh-TW" altLang="en-US" sz="4333" b="0" dirty="0"/>
              <a:t>」</a:t>
            </a:r>
          </a:p>
          <a:p>
            <a:pPr marL="910316" indent="-646622">
              <a:lnSpc>
                <a:spcPct val="110000"/>
              </a:lnSpc>
              <a:buFont typeface="+mj-lt"/>
              <a:buAutoNum type="arabicPeriod"/>
            </a:pPr>
            <a:r>
              <a:rPr lang="zh-TW" altLang="en-US" sz="4333" b="0" dirty="0"/>
              <a:t>否，因為病人已經在</a:t>
            </a:r>
            <a:r>
              <a:rPr lang="en-US" altLang="zh-TW" sz="4333" b="0" dirty="0"/>
              <a:t>6</a:t>
            </a:r>
            <a:r>
              <a:rPr lang="zh-TW" altLang="en-US" sz="4333" b="0" dirty="0"/>
              <a:t>月</a:t>
            </a:r>
            <a:r>
              <a:rPr lang="en-US" altLang="zh-TW" sz="4333" b="0" dirty="0"/>
              <a:t>2</a:t>
            </a:r>
            <a:r>
              <a:rPr lang="zh-TW" altLang="en-US" sz="4333" b="0" dirty="0"/>
              <a:t>日接受結腸切除手術</a:t>
            </a:r>
            <a:r>
              <a:rPr lang="en-US" altLang="zh-TW" sz="4333" b="0" dirty="0"/>
              <a:t>(COLO)</a:t>
            </a:r>
            <a:r>
              <a:rPr lang="zh-TW" altLang="en-US" sz="4333" b="0" dirty="0"/>
              <a:t>，所以</a:t>
            </a:r>
            <a:r>
              <a:rPr lang="en-US" altLang="zh-TW" sz="4333" b="0" dirty="0"/>
              <a:t>6</a:t>
            </a:r>
            <a:r>
              <a:rPr lang="zh-TW" altLang="en-US" sz="4333" b="0" dirty="0"/>
              <a:t>月</a:t>
            </a:r>
            <a:r>
              <a:rPr lang="en-US" altLang="zh-TW" sz="4333" b="0" dirty="0"/>
              <a:t>6</a:t>
            </a:r>
            <a:r>
              <a:rPr lang="zh-TW" altLang="en-US" sz="4333" b="0" dirty="0"/>
              <a:t>日這次不能算是</a:t>
            </a:r>
            <a:r>
              <a:rPr lang="en-US" altLang="zh-TW" sz="4333" b="0" dirty="0"/>
              <a:t>1</a:t>
            </a:r>
            <a:r>
              <a:rPr lang="zh-TW" altLang="en-US" sz="4333" b="0" dirty="0"/>
              <a:t>項手術</a:t>
            </a:r>
          </a:p>
          <a:p>
            <a:pPr marL="910316" indent="-646622">
              <a:lnSpc>
                <a:spcPct val="110000"/>
              </a:lnSpc>
              <a:buFont typeface="+mj-lt"/>
              <a:buAutoNum type="arabicPeriod"/>
            </a:pPr>
            <a:r>
              <a:rPr lang="zh-TW" altLang="en-US" sz="4333" b="0" dirty="0"/>
              <a:t>否，因為應該與</a:t>
            </a:r>
            <a:r>
              <a:rPr lang="en-US" altLang="zh-TW" sz="4333" b="0" dirty="0"/>
              <a:t>6</a:t>
            </a:r>
            <a:r>
              <a:rPr lang="zh-TW" altLang="en-US" sz="4333" b="0" dirty="0"/>
              <a:t>月</a:t>
            </a:r>
            <a:r>
              <a:rPr lang="en-US" altLang="zh-TW" sz="4333" b="0" dirty="0"/>
              <a:t>2</a:t>
            </a:r>
            <a:r>
              <a:rPr lang="zh-TW" altLang="en-US" sz="4333" b="0" dirty="0"/>
              <a:t>日的手術合併計算</a:t>
            </a:r>
          </a:p>
          <a:p>
            <a:pPr marL="742927" indent="-479235">
              <a:lnSpc>
                <a:spcPct val="110000"/>
              </a:lnSpc>
              <a:buFont typeface="+mj-lt"/>
              <a:buAutoNum type="arabicPeriod"/>
            </a:pPr>
            <a:endParaRPr lang="zh-TW" altLang="en-US" sz="4333"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60</a:t>
            </a:fld>
            <a:endParaRPr lang="zh-TW" altLang="en-US"/>
          </a:p>
        </p:txBody>
      </p:sp>
      <p:sp>
        <p:nvSpPr>
          <p:cNvPr id="5" name="圓角矩形 4"/>
          <p:cNvSpPr/>
          <p:nvPr/>
        </p:nvSpPr>
        <p:spPr>
          <a:xfrm>
            <a:off x="1201454" y="3600850"/>
            <a:ext cx="11129236" cy="14561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
        <p:nvSpPr>
          <p:cNvPr id="6" name="文字方塊 5"/>
          <p:cNvSpPr txBox="1"/>
          <p:nvPr/>
        </p:nvSpPr>
        <p:spPr>
          <a:xfrm>
            <a:off x="1039382" y="5243945"/>
            <a:ext cx="11129236" cy="4173387"/>
          </a:xfrm>
          <a:prstGeom prst="rect">
            <a:avLst/>
          </a:prstGeom>
          <a:solidFill>
            <a:srgbClr val="FFFF00"/>
          </a:solidFill>
        </p:spPr>
        <p:txBody>
          <a:bodyPr wrap="square" rtlCol="0">
            <a:spAutoFit/>
          </a:bodyPr>
          <a:lstStyle/>
          <a:p>
            <a:pPr marL="263694" indent="-263694">
              <a:lnSpc>
                <a:spcPts val="867"/>
              </a:lnSpc>
              <a:buFont typeface="Arial" panose="020B0604020202020204" pitchFamily="34" charset="0"/>
              <a:buChar char="•"/>
            </a:pPr>
            <a:endParaRPr lang="en-US" altLang="zh-TW" sz="3467" dirty="0">
              <a:solidFill>
                <a:srgbClr val="0000FF"/>
              </a:solidFill>
              <a:ea typeface="微軟正黑體" panose="020B0604030504040204" pitchFamily="34" charset="-120"/>
            </a:endParaRPr>
          </a:p>
          <a:p>
            <a:pPr marL="263694" indent="-263694">
              <a:spcBef>
                <a:spcPts val="867"/>
              </a:spcBef>
              <a:buFont typeface="Arial" panose="020B0604020202020204" pitchFamily="34" charset="0"/>
              <a:buChar char="•"/>
            </a:pPr>
            <a:r>
              <a:rPr lang="zh-TW" altLang="en-US" sz="3467" dirty="0">
                <a:solidFill>
                  <a:srgbClr val="0000FF"/>
                </a:solidFill>
                <a:ea typeface="微軟正黑體" panose="020B0604030504040204" pitchFamily="34" charset="-120"/>
              </a:rPr>
              <a:t>不同日期</a:t>
            </a:r>
            <a:r>
              <a:rPr lang="en-US" altLang="zh-TW" sz="3467" dirty="0">
                <a:solidFill>
                  <a:srgbClr val="0000FF"/>
                </a:solidFill>
                <a:ea typeface="微軟正黑體" panose="020B0604030504040204" pitchFamily="34" charset="-120"/>
              </a:rPr>
              <a:t>(</a:t>
            </a:r>
            <a:r>
              <a:rPr lang="zh-TW" altLang="en-US" sz="3467" dirty="0">
                <a:solidFill>
                  <a:srgbClr val="0000FF"/>
                </a:solidFill>
                <a:ea typeface="微軟正黑體" panose="020B0604030504040204" pitchFamily="34" charset="-120"/>
              </a:rPr>
              <a:t>且間隔超過</a:t>
            </a:r>
            <a:r>
              <a:rPr lang="en-US" altLang="zh-TW" sz="3467" dirty="0">
                <a:solidFill>
                  <a:srgbClr val="0000FF"/>
                </a:solidFill>
                <a:ea typeface="微軟正黑體" panose="020B0604030504040204" pitchFamily="34" charset="-120"/>
              </a:rPr>
              <a:t>24</a:t>
            </a:r>
            <a:r>
              <a:rPr lang="zh-TW" altLang="en-US" sz="3467" dirty="0">
                <a:solidFill>
                  <a:srgbClr val="0000FF"/>
                </a:solidFill>
                <a:ea typeface="微軟正黑體" panose="020B0604030504040204" pitchFamily="34" charset="-120"/>
              </a:rPr>
              <a:t>小時</a:t>
            </a:r>
            <a:r>
              <a:rPr lang="en-US" altLang="zh-TW" sz="3467" dirty="0">
                <a:solidFill>
                  <a:srgbClr val="0000FF"/>
                </a:solidFill>
                <a:ea typeface="微軟正黑體" panose="020B0604030504040204" pitchFamily="34" charset="-120"/>
              </a:rPr>
              <a:t>)</a:t>
            </a:r>
            <a:r>
              <a:rPr lang="zh-TW" altLang="en-US" sz="3467" dirty="0">
                <a:solidFill>
                  <a:srgbClr val="0000FF"/>
                </a:solidFill>
                <a:ea typeface="微軟正黑體" panose="020B0604030504040204" pitchFamily="34" charset="-120"/>
              </a:rPr>
              <a:t>接受多次手術，每次手術應分別列計其手術部位感染監測期間</a:t>
            </a:r>
            <a:endParaRPr lang="en-US" altLang="zh-TW" sz="3467" dirty="0">
              <a:solidFill>
                <a:srgbClr val="0000FF"/>
              </a:solidFill>
              <a:ea typeface="微軟正黑體" panose="020B0604030504040204" pitchFamily="34" charset="-120"/>
            </a:endParaRPr>
          </a:p>
          <a:p>
            <a:pPr marL="263694" indent="-263694">
              <a:spcBef>
                <a:spcPts val="867"/>
              </a:spcBef>
              <a:buFont typeface="Arial" panose="020B0604020202020204" pitchFamily="34" charset="0"/>
              <a:buChar char="•"/>
            </a:pPr>
            <a:r>
              <a:rPr lang="zh-TW" altLang="en-US" sz="3467" dirty="0">
                <a:solidFill>
                  <a:srgbClr val="0000FF"/>
                </a:solidFill>
                <a:ea typeface="微軟正黑體" panose="020B0604030504040204" pitchFamily="34" charset="-120"/>
              </a:rPr>
              <a:t>如果病人於感染前在不同日期接受了多項術式，應將手術部位感染歸因於最接近感染日期</a:t>
            </a:r>
            <a:r>
              <a:rPr lang="en-US" altLang="zh-TW" sz="3467" dirty="0">
                <a:solidFill>
                  <a:srgbClr val="0000FF"/>
                </a:solidFill>
                <a:ea typeface="微軟正黑體" panose="020B0604030504040204" pitchFamily="34" charset="-120"/>
              </a:rPr>
              <a:t>(DOE)</a:t>
            </a:r>
            <a:r>
              <a:rPr lang="zh-TW" altLang="en-US" sz="3467" dirty="0">
                <a:solidFill>
                  <a:srgbClr val="0000FF"/>
                </a:solidFill>
                <a:ea typeface="微軟正黑體" panose="020B0604030504040204" pitchFamily="34" charset="-120"/>
              </a:rPr>
              <a:t>的手術。所以</a:t>
            </a:r>
            <a:r>
              <a:rPr lang="en-US" altLang="zh-TW" sz="3467" dirty="0">
                <a:solidFill>
                  <a:srgbClr val="0000FF"/>
                </a:solidFill>
                <a:ea typeface="微軟正黑體" panose="020B0604030504040204" pitchFamily="34" charset="-120"/>
              </a:rPr>
              <a:t>6</a:t>
            </a:r>
            <a:r>
              <a:rPr lang="zh-TW" altLang="en-US" sz="3467" dirty="0">
                <a:solidFill>
                  <a:srgbClr val="0000FF"/>
                </a:solidFill>
                <a:ea typeface="微軟正黑體" panose="020B0604030504040204" pitchFamily="34" charset="-120"/>
              </a:rPr>
              <a:t>月</a:t>
            </a:r>
            <a:r>
              <a:rPr lang="en-US" altLang="zh-TW" sz="3467" dirty="0">
                <a:solidFill>
                  <a:srgbClr val="0000FF"/>
                </a:solidFill>
                <a:ea typeface="微軟正黑體" panose="020B0604030504040204" pitchFamily="34" charset="-120"/>
              </a:rPr>
              <a:t>2</a:t>
            </a:r>
            <a:r>
              <a:rPr lang="zh-TW" altLang="en-US" sz="3467" dirty="0">
                <a:solidFill>
                  <a:srgbClr val="0000FF"/>
                </a:solidFill>
                <a:ea typeface="微軟正黑體" panose="020B0604030504040204" pitchFamily="34" charset="-120"/>
              </a:rPr>
              <a:t>日</a:t>
            </a:r>
            <a:r>
              <a:rPr lang="en-US" altLang="zh-TW" sz="3467" dirty="0">
                <a:solidFill>
                  <a:srgbClr val="0000FF"/>
                </a:solidFill>
                <a:ea typeface="微軟正黑體" panose="020B0604030504040204" pitchFamily="34" charset="-120"/>
              </a:rPr>
              <a:t>COLO</a:t>
            </a:r>
            <a:r>
              <a:rPr lang="zh-TW" altLang="en-US" sz="3467" dirty="0">
                <a:solidFill>
                  <a:srgbClr val="0000FF"/>
                </a:solidFill>
                <a:ea typeface="微軟正黑體" panose="020B0604030504040204" pitchFamily="34" charset="-120"/>
              </a:rPr>
              <a:t>手術的</a:t>
            </a:r>
            <a:r>
              <a:rPr lang="en-US" altLang="zh-TW" sz="3467" dirty="0">
                <a:solidFill>
                  <a:srgbClr val="0000FF"/>
                </a:solidFill>
                <a:ea typeface="微軟正黑體" panose="020B0604030504040204" pitchFamily="34" charset="-120"/>
              </a:rPr>
              <a:t>30</a:t>
            </a:r>
            <a:r>
              <a:rPr lang="zh-TW" altLang="en-US" sz="3467" dirty="0">
                <a:solidFill>
                  <a:srgbClr val="0000FF"/>
                </a:solidFill>
                <a:ea typeface="微軟正黑體" panose="020B0604030504040204" pitchFamily="34" charset="-120"/>
              </a:rPr>
              <a:t>天手術部位感染監測期因為</a:t>
            </a:r>
            <a:r>
              <a:rPr lang="en-US" altLang="zh-TW" sz="3467" dirty="0">
                <a:solidFill>
                  <a:srgbClr val="0000FF"/>
                </a:solidFill>
                <a:ea typeface="微軟正黑體" panose="020B0604030504040204" pitchFamily="34" charset="-120"/>
              </a:rPr>
              <a:t>6</a:t>
            </a:r>
            <a:r>
              <a:rPr lang="zh-TW" altLang="en-US" sz="3467" dirty="0">
                <a:solidFill>
                  <a:srgbClr val="0000FF"/>
                </a:solidFill>
                <a:ea typeface="微軟正黑體" panose="020B0604030504040204" pitchFamily="34" charset="-120"/>
              </a:rPr>
              <a:t>月</a:t>
            </a:r>
            <a:r>
              <a:rPr lang="en-US" altLang="zh-TW" sz="3467" dirty="0">
                <a:solidFill>
                  <a:srgbClr val="0000FF"/>
                </a:solidFill>
                <a:ea typeface="微軟正黑體" panose="020B0604030504040204" pitchFamily="34" charset="-120"/>
              </a:rPr>
              <a:t>6</a:t>
            </a:r>
            <a:r>
              <a:rPr lang="zh-TW" altLang="en-US" sz="3467" dirty="0">
                <a:solidFill>
                  <a:srgbClr val="0000FF"/>
                </a:solidFill>
                <a:ea typeface="微軟正黑體" panose="020B0604030504040204" pitchFamily="34" charset="-120"/>
              </a:rPr>
              <a:t>日的</a:t>
            </a:r>
            <a:r>
              <a:rPr lang="en-US" altLang="zh-TW" sz="3467" dirty="0">
                <a:solidFill>
                  <a:srgbClr val="0000FF"/>
                </a:solidFill>
                <a:ea typeface="微軟正黑體" panose="020B0604030504040204" pitchFamily="34" charset="-120"/>
              </a:rPr>
              <a:t>COLO</a:t>
            </a:r>
            <a:r>
              <a:rPr lang="zh-TW" altLang="en-US" sz="3467" dirty="0">
                <a:solidFill>
                  <a:srgbClr val="0000FF"/>
                </a:solidFill>
                <a:ea typeface="微軟正黑體" panose="020B0604030504040204" pitchFamily="34" charset="-120"/>
              </a:rPr>
              <a:t>手術而提前結束；新的</a:t>
            </a:r>
            <a:r>
              <a:rPr lang="en-US" altLang="zh-TW" sz="3467" dirty="0">
                <a:solidFill>
                  <a:srgbClr val="0000FF"/>
                </a:solidFill>
                <a:ea typeface="微軟正黑體" panose="020B0604030504040204" pitchFamily="34" charset="-120"/>
              </a:rPr>
              <a:t>30</a:t>
            </a:r>
            <a:r>
              <a:rPr lang="zh-TW" altLang="en-US" sz="3467" dirty="0">
                <a:solidFill>
                  <a:srgbClr val="0000FF"/>
                </a:solidFill>
                <a:ea typeface="微軟正黑體" panose="020B0604030504040204" pitchFamily="34" charset="-120"/>
              </a:rPr>
              <a:t>天手術部位感染監測期自</a:t>
            </a:r>
            <a:r>
              <a:rPr lang="en-US" altLang="zh-TW" sz="3467" dirty="0">
                <a:solidFill>
                  <a:srgbClr val="0000FF"/>
                </a:solidFill>
                <a:ea typeface="微軟正黑體" panose="020B0604030504040204" pitchFamily="34" charset="-120"/>
              </a:rPr>
              <a:t>6</a:t>
            </a:r>
            <a:r>
              <a:rPr lang="zh-TW" altLang="en-US" sz="3467" dirty="0">
                <a:solidFill>
                  <a:srgbClr val="0000FF"/>
                </a:solidFill>
                <a:ea typeface="微軟正黑體" panose="020B0604030504040204" pitchFamily="34" charset="-120"/>
              </a:rPr>
              <a:t>月</a:t>
            </a:r>
            <a:r>
              <a:rPr lang="en-US" altLang="zh-TW" sz="3467" dirty="0">
                <a:solidFill>
                  <a:srgbClr val="0000FF"/>
                </a:solidFill>
                <a:ea typeface="微軟正黑體" panose="020B0604030504040204" pitchFamily="34" charset="-120"/>
              </a:rPr>
              <a:t>6</a:t>
            </a:r>
            <a:r>
              <a:rPr lang="zh-TW" altLang="en-US" sz="3467" dirty="0">
                <a:solidFill>
                  <a:srgbClr val="0000FF"/>
                </a:solidFill>
                <a:ea typeface="微軟正黑體" panose="020B0604030504040204" pitchFamily="34" charset="-120"/>
              </a:rPr>
              <a:t>日開始重新計算</a:t>
            </a:r>
            <a:endParaRPr lang="en-US" altLang="zh-TW" sz="3467" dirty="0">
              <a:solidFill>
                <a:srgbClr val="0000FF"/>
              </a:solidFill>
              <a:ea typeface="微軟正黑體" panose="020B0604030504040204" pitchFamily="34" charset="-120"/>
            </a:endParaRPr>
          </a:p>
        </p:txBody>
      </p:sp>
    </p:spTree>
    <p:extLst>
      <p:ext uri="{BB962C8B-B14F-4D97-AF65-F5344CB8AC3E}">
        <p14:creationId xmlns:p14="http://schemas.microsoft.com/office/powerpoint/2010/main" val="56305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latin typeface="微軟正黑體" panose="020B0604030504040204" pitchFamily="34" charset="-120"/>
                <a:ea typeface="微軟正黑體" panose="020B0604030504040204" pitchFamily="34" charset="-120"/>
              </a:rPr>
              <a:t>問題</a:t>
            </a:r>
            <a:r>
              <a:rPr lang="zh-TW" altLang="en-US" b="1" dirty="0" smtClean="0">
                <a:latin typeface="微軟正黑體" panose="020B0604030504040204" pitchFamily="34" charset="-120"/>
                <a:ea typeface="微軟正黑體" panose="020B0604030504040204" pitchFamily="34" charset="-120"/>
              </a:rPr>
              <a:t>五</a:t>
            </a:r>
            <a:endParaRPr lang="zh-TW" altLang="en-US" dirty="0"/>
          </a:p>
        </p:txBody>
      </p:sp>
      <p:sp>
        <p:nvSpPr>
          <p:cNvPr id="3" name="內容版面配置區 2"/>
          <p:cNvSpPr>
            <a:spLocks noGrp="1"/>
          </p:cNvSpPr>
          <p:nvPr>
            <p:ph idx="1"/>
          </p:nvPr>
        </p:nvSpPr>
        <p:spPr>
          <a:xfrm>
            <a:off x="987376" y="2144687"/>
            <a:ext cx="11560224" cy="7036708"/>
          </a:xfrm>
        </p:spPr>
        <p:txBody>
          <a:bodyPr>
            <a:normAutofit fontScale="85000" lnSpcReduction="20000"/>
          </a:bodyPr>
          <a:lstStyle/>
          <a:p>
            <a:pPr marL="0" indent="0">
              <a:lnSpc>
                <a:spcPct val="110000"/>
              </a:lnSpc>
              <a:buNone/>
            </a:pPr>
            <a:r>
              <a:rPr lang="zh-TW" altLang="en-US" sz="4333" dirty="0"/>
              <a:t>請問是否新增通報</a:t>
            </a:r>
            <a:r>
              <a:rPr lang="en-US" altLang="zh-TW" sz="4333" dirty="0"/>
              <a:t>1</a:t>
            </a:r>
            <a:r>
              <a:rPr lang="zh-TW" altLang="en-US" sz="4333" dirty="0"/>
              <a:t>次手術部位感染，歸因於</a:t>
            </a:r>
            <a:r>
              <a:rPr lang="en-US" altLang="zh-TW" sz="4333" dirty="0"/>
              <a:t>6</a:t>
            </a:r>
            <a:r>
              <a:rPr lang="zh-TW" altLang="en-US" sz="4333" dirty="0"/>
              <a:t>月</a:t>
            </a:r>
            <a:r>
              <a:rPr lang="en-US" altLang="zh-TW" sz="4333" dirty="0"/>
              <a:t>6</a:t>
            </a:r>
            <a:r>
              <a:rPr lang="zh-TW" altLang="en-US" sz="4333" dirty="0"/>
              <a:t>日執行的結腸切除手術</a:t>
            </a:r>
            <a:r>
              <a:rPr lang="en-US" altLang="zh-TW" sz="4333" dirty="0"/>
              <a:t>(COLO)?</a:t>
            </a:r>
          </a:p>
          <a:p>
            <a:pPr marL="910316" indent="-646622">
              <a:lnSpc>
                <a:spcPct val="110000"/>
              </a:lnSpc>
              <a:buFont typeface="+mj-lt"/>
              <a:buAutoNum type="arabicPeriod"/>
            </a:pPr>
            <a:r>
              <a:rPr lang="zh-TW" altLang="en-US" sz="4333" b="0" dirty="0" smtClean="0"/>
              <a:t>是，因為是在</a:t>
            </a:r>
            <a:r>
              <a:rPr lang="en-US" altLang="zh-TW" sz="4333" b="0" dirty="0" smtClean="0"/>
              <a:t>6</a:t>
            </a:r>
            <a:r>
              <a:rPr lang="zh-TW" altLang="en-US" sz="4333" b="0" dirty="0" smtClean="0"/>
              <a:t>月</a:t>
            </a:r>
            <a:r>
              <a:rPr lang="en-US" altLang="zh-TW" sz="4333" b="0" dirty="0" smtClean="0"/>
              <a:t>6</a:t>
            </a:r>
            <a:r>
              <a:rPr lang="zh-TW" altLang="en-US" sz="4333" b="0" dirty="0" smtClean="0"/>
              <a:t>日手術後的監測期間內，符合手術部位感染監測定義的判定標準</a:t>
            </a:r>
          </a:p>
          <a:p>
            <a:pPr marL="910316" indent="-646622">
              <a:lnSpc>
                <a:spcPct val="110000"/>
              </a:lnSpc>
              <a:buFont typeface="+mj-lt"/>
              <a:buAutoNum type="arabicPeriod"/>
            </a:pPr>
            <a:r>
              <a:rPr lang="zh-TW" altLang="en-US" sz="4333" b="0" dirty="0" smtClean="0"/>
              <a:t>否，因為病人已經在</a:t>
            </a:r>
            <a:r>
              <a:rPr lang="en-US" altLang="zh-TW" sz="4333" b="0" dirty="0" smtClean="0"/>
              <a:t>6</a:t>
            </a:r>
            <a:r>
              <a:rPr lang="zh-TW" altLang="en-US" sz="4333" b="0" dirty="0" smtClean="0"/>
              <a:t>月</a:t>
            </a:r>
            <a:r>
              <a:rPr lang="en-US" altLang="zh-TW" sz="4333" b="0" dirty="0" smtClean="0"/>
              <a:t>5</a:t>
            </a:r>
            <a:r>
              <a:rPr lang="zh-TW" altLang="en-US" sz="4333" b="0" dirty="0" smtClean="0"/>
              <a:t>日被判定為手術部位感染個案</a:t>
            </a:r>
          </a:p>
          <a:p>
            <a:pPr marL="910316" indent="-646622">
              <a:lnSpc>
                <a:spcPct val="110000"/>
              </a:lnSpc>
              <a:buFont typeface="+mj-lt"/>
              <a:buAutoNum type="arabicPeriod"/>
            </a:pPr>
            <a:r>
              <a:rPr lang="zh-TW" altLang="en-US" sz="4333" b="0" dirty="0" smtClean="0"/>
              <a:t>否，因為病人的情況未符合手術部位感染監測定義任一項判定標準</a:t>
            </a:r>
          </a:p>
          <a:p>
            <a:pPr marL="910316" indent="-646622">
              <a:lnSpc>
                <a:spcPct val="110000"/>
              </a:lnSpc>
              <a:buFont typeface="+mj-lt"/>
              <a:buAutoNum type="arabicPeriod"/>
            </a:pPr>
            <a:r>
              <a:rPr lang="zh-TW" altLang="en-US" sz="4333" b="0" dirty="0" smtClean="0"/>
              <a:t>否，因為</a:t>
            </a:r>
            <a:r>
              <a:rPr lang="en-US" altLang="zh-TW" sz="4333" b="0" dirty="0" smtClean="0"/>
              <a:t>6</a:t>
            </a:r>
            <a:r>
              <a:rPr lang="zh-TW" altLang="en-US" sz="4333" b="0" dirty="0" smtClean="0"/>
              <a:t>月</a:t>
            </a:r>
            <a:r>
              <a:rPr lang="en-US" altLang="zh-TW" sz="4333" b="0" dirty="0" smtClean="0"/>
              <a:t>6</a:t>
            </a:r>
            <a:r>
              <a:rPr lang="zh-TW" altLang="en-US" sz="4333" b="0" dirty="0" smtClean="0"/>
              <a:t>日執行的結腸切除手術不符合手術部位感染監測範圍</a:t>
            </a:r>
          </a:p>
          <a:p>
            <a:pPr marL="910316" indent="-646622">
              <a:lnSpc>
                <a:spcPct val="110000"/>
              </a:lnSpc>
              <a:buFont typeface="+mj-lt"/>
              <a:buAutoNum type="arabicPeriod"/>
            </a:pPr>
            <a:r>
              <a:rPr lang="zh-TW" altLang="en-US" sz="4333" b="0" dirty="0" smtClean="0"/>
              <a:t>否，因為在</a:t>
            </a:r>
            <a:r>
              <a:rPr lang="en-US" altLang="zh-TW" sz="4333" b="0" dirty="0" smtClean="0"/>
              <a:t>6</a:t>
            </a:r>
            <a:r>
              <a:rPr lang="zh-TW" altLang="en-US" sz="4333" b="0" dirty="0" smtClean="0"/>
              <a:t>月</a:t>
            </a:r>
            <a:r>
              <a:rPr lang="en-US" altLang="zh-TW" sz="4333" b="0" dirty="0" smtClean="0"/>
              <a:t>6</a:t>
            </a:r>
            <a:r>
              <a:rPr lang="zh-TW" altLang="en-US" sz="4333" b="0" dirty="0" smtClean="0"/>
              <a:t>日手術時，病人具有「手術時已存在的感染 </a:t>
            </a:r>
            <a:r>
              <a:rPr lang="en-US" altLang="zh-TW" sz="4333" b="0" dirty="0" smtClean="0"/>
              <a:t>(PATOS)</a:t>
            </a:r>
            <a:r>
              <a:rPr lang="zh-TW" altLang="en-US" sz="4333" b="0" dirty="0" smtClean="0"/>
              <a:t>」</a:t>
            </a:r>
            <a:endParaRPr lang="zh-TW" altLang="en-US" sz="4333"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61</a:t>
            </a:fld>
            <a:endParaRPr lang="zh-TW" altLang="en-US"/>
          </a:p>
        </p:txBody>
      </p:sp>
      <p:sp>
        <p:nvSpPr>
          <p:cNvPr id="7" name="文字方塊 6"/>
          <p:cNvSpPr txBox="1"/>
          <p:nvPr/>
        </p:nvSpPr>
        <p:spPr>
          <a:xfrm>
            <a:off x="743536" y="7904480"/>
            <a:ext cx="487680" cy="707886"/>
          </a:xfrm>
          <a:prstGeom prst="rect">
            <a:avLst/>
          </a:prstGeom>
          <a:noFill/>
        </p:spPr>
        <p:txBody>
          <a:bodyPr wrap="square" rtlCol="0">
            <a:spAutoFit/>
          </a:bodyPr>
          <a:lstStyle/>
          <a:p>
            <a:r>
              <a:rPr lang="zh-TW" altLang="en-US" sz="4000" b="1" dirty="0" smtClean="0">
                <a:solidFill>
                  <a:srgbClr val="FF0000"/>
                </a:solidFill>
              </a:rPr>
              <a:t>√</a:t>
            </a:r>
            <a:endParaRPr lang="zh-TW" altLang="en-US" sz="4000" b="1" dirty="0">
              <a:solidFill>
                <a:srgbClr val="FF0000"/>
              </a:solidFill>
            </a:endParaRPr>
          </a:p>
        </p:txBody>
      </p:sp>
    </p:spTree>
    <p:extLst>
      <p:ext uri="{BB962C8B-B14F-4D97-AF65-F5344CB8AC3E}">
        <p14:creationId xmlns:p14="http://schemas.microsoft.com/office/powerpoint/2010/main" val="20632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latin typeface="微軟正黑體" panose="020B0604030504040204" pitchFamily="34" charset="-120"/>
                <a:ea typeface="微軟正黑體" panose="020B0604030504040204" pitchFamily="34" charset="-120"/>
              </a:rPr>
              <a:t>問題</a:t>
            </a:r>
            <a:r>
              <a:rPr lang="zh-TW" altLang="en-US" b="1" dirty="0" smtClean="0">
                <a:latin typeface="微軟正黑體" panose="020B0604030504040204" pitchFamily="34" charset="-120"/>
                <a:ea typeface="微軟正黑體" panose="020B0604030504040204" pitchFamily="34" charset="-120"/>
              </a:rPr>
              <a:t>六</a:t>
            </a:r>
            <a:endParaRPr lang="zh-TW" altLang="en-US" dirty="0"/>
          </a:p>
        </p:txBody>
      </p:sp>
      <p:sp>
        <p:nvSpPr>
          <p:cNvPr id="3" name="內容版面配置區 2"/>
          <p:cNvSpPr>
            <a:spLocks noGrp="1"/>
          </p:cNvSpPr>
          <p:nvPr>
            <p:ph idx="1"/>
          </p:nvPr>
        </p:nvSpPr>
        <p:spPr>
          <a:xfrm>
            <a:off x="987376" y="2144687"/>
            <a:ext cx="11560224" cy="7036708"/>
          </a:xfrm>
        </p:spPr>
        <p:txBody>
          <a:bodyPr>
            <a:normAutofit/>
          </a:bodyPr>
          <a:lstStyle/>
          <a:p>
            <a:pPr marL="0" indent="0">
              <a:lnSpc>
                <a:spcPct val="110000"/>
              </a:lnSpc>
              <a:buNone/>
            </a:pPr>
            <a:r>
              <a:rPr lang="zh-TW" altLang="en-US" sz="4333" dirty="0" smtClean="0"/>
              <a:t>假設手術醫師於</a:t>
            </a:r>
            <a:r>
              <a:rPr lang="en-US" altLang="zh-TW" sz="4333" dirty="0" smtClean="0"/>
              <a:t>6/6</a:t>
            </a:r>
            <a:r>
              <a:rPr lang="zh-TW" altLang="en-US" sz="4333" dirty="0" smtClean="0"/>
              <a:t>剖腹探查時，並未發現明顯感染情形，則病患於</a:t>
            </a:r>
            <a:r>
              <a:rPr lang="en-US" altLang="zh-TW" sz="4333" dirty="0" smtClean="0"/>
              <a:t>6/11</a:t>
            </a:r>
            <a:r>
              <a:rPr lang="zh-TW" altLang="en-US" sz="4333" dirty="0" smtClean="0"/>
              <a:t>後出現之相關症狀</a:t>
            </a:r>
            <a:endParaRPr lang="en-US" altLang="zh-TW" sz="4333" dirty="0" smtClean="0"/>
          </a:p>
          <a:p>
            <a:pPr>
              <a:lnSpc>
                <a:spcPct val="110000"/>
              </a:lnSpc>
              <a:buFont typeface="Wingdings" panose="05000000000000000000" pitchFamily="2" charset="2"/>
              <a:buChar char="p"/>
            </a:pPr>
            <a:r>
              <a:rPr lang="zh-TW" altLang="en-US" sz="4333" b="0" dirty="0" smtClean="0"/>
              <a:t>是否符合手術部位感染收案標準？</a:t>
            </a:r>
            <a:endParaRPr lang="en-US" altLang="zh-TW" sz="4333" b="0" dirty="0" smtClean="0"/>
          </a:p>
          <a:p>
            <a:pPr>
              <a:lnSpc>
                <a:spcPct val="110000"/>
              </a:lnSpc>
              <a:buFont typeface="Wingdings" panose="05000000000000000000" pitchFamily="2" charset="2"/>
              <a:buChar char="p"/>
            </a:pPr>
            <a:r>
              <a:rPr lang="zh-TW" altLang="en-US" sz="4333" b="0" dirty="0" smtClean="0"/>
              <a:t>若符合，應如何收案？</a:t>
            </a:r>
            <a:endParaRPr lang="zh-TW" altLang="en-US" sz="4333"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62</a:t>
            </a:fld>
            <a:endParaRPr lang="zh-TW" altLang="en-US"/>
          </a:p>
        </p:txBody>
      </p:sp>
    </p:spTree>
    <p:extLst>
      <p:ext uri="{BB962C8B-B14F-4D97-AF65-F5344CB8AC3E}">
        <p14:creationId xmlns:p14="http://schemas.microsoft.com/office/powerpoint/2010/main" val="946087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700"/>
            <a:ext cx="11887200" cy="1266912"/>
          </a:xfrm>
        </p:spPr>
        <p:txBody>
          <a:bodyPr/>
          <a:lstStyle/>
          <a:p>
            <a:r>
              <a:rPr lang="zh-TW" altLang="en-US" b="1" dirty="0">
                <a:ea typeface="微軟正黑體" panose="020B0604030504040204" pitchFamily="34" charset="-120"/>
              </a:rPr>
              <a:t>收案邏輯</a:t>
            </a:r>
            <a:r>
              <a:rPr lang="zh-TW" altLang="en-US" b="1" dirty="0" smtClean="0">
                <a:ea typeface="微軟正黑體" panose="020B0604030504040204" pitchFamily="34" charset="-120"/>
              </a:rPr>
              <a:t>表</a:t>
            </a:r>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2169865671"/>
              </p:ext>
            </p:extLst>
          </p:nvPr>
        </p:nvGraphicFramePr>
        <p:xfrm>
          <a:off x="363308" y="1832653"/>
          <a:ext cx="12288699" cy="7483126"/>
        </p:xfrm>
        <a:graphic>
          <a:graphicData uri="http://schemas.openxmlformats.org/drawingml/2006/table">
            <a:tbl>
              <a:tblPr firstRow="1" firstCol="1" bandRow="1">
                <a:tableStyleId>{5C22544A-7EE6-4342-B048-85BDC9FD1C3A}</a:tableStyleId>
              </a:tblPr>
              <a:tblGrid>
                <a:gridCol w="795432">
                  <a:extLst>
                    <a:ext uri="{9D8B030D-6E8A-4147-A177-3AD203B41FA5}">
                      <a16:colId xmlns:a16="http://schemas.microsoft.com/office/drawing/2014/main" val="1604133367"/>
                    </a:ext>
                  </a:extLst>
                </a:gridCol>
                <a:gridCol w="1492822">
                  <a:extLst>
                    <a:ext uri="{9D8B030D-6E8A-4147-A177-3AD203B41FA5}">
                      <a16:colId xmlns:a16="http://schemas.microsoft.com/office/drawing/2014/main" val="20001"/>
                    </a:ext>
                  </a:extLst>
                </a:gridCol>
                <a:gridCol w="3744416">
                  <a:extLst>
                    <a:ext uri="{9D8B030D-6E8A-4147-A177-3AD203B41FA5}">
                      <a16:colId xmlns:a16="http://schemas.microsoft.com/office/drawing/2014/main" val="128509110"/>
                    </a:ext>
                  </a:extLst>
                </a:gridCol>
                <a:gridCol w="2808312">
                  <a:extLst>
                    <a:ext uri="{9D8B030D-6E8A-4147-A177-3AD203B41FA5}">
                      <a16:colId xmlns:a16="http://schemas.microsoft.com/office/drawing/2014/main" val="786032934"/>
                    </a:ext>
                  </a:extLst>
                </a:gridCol>
                <a:gridCol w="1385999">
                  <a:extLst>
                    <a:ext uri="{9D8B030D-6E8A-4147-A177-3AD203B41FA5}">
                      <a16:colId xmlns:a16="http://schemas.microsoft.com/office/drawing/2014/main" val="20004"/>
                    </a:ext>
                  </a:extLst>
                </a:gridCol>
                <a:gridCol w="2061718">
                  <a:extLst>
                    <a:ext uri="{9D8B030D-6E8A-4147-A177-3AD203B41FA5}">
                      <a16:colId xmlns:a16="http://schemas.microsoft.com/office/drawing/2014/main" val="20005"/>
                    </a:ext>
                  </a:extLst>
                </a:gridCol>
              </a:tblGrid>
              <a:tr h="924560">
                <a:tc>
                  <a:txBody>
                    <a:bodyPr/>
                    <a:lstStyle/>
                    <a:p>
                      <a:pPr algn="ctr">
                        <a:spcAft>
                          <a:spcPts val="0"/>
                        </a:spcAft>
                      </a:pPr>
                      <a:r>
                        <a:rPr lang="zh-TW" sz="2000" kern="100" dirty="0" smtClean="0">
                          <a:effectLst/>
                          <a:latin typeface="+mj-lt"/>
                          <a:ea typeface="微軟正黑體" panose="020B0604030504040204" pitchFamily="34" charset="-120"/>
                        </a:rPr>
                        <a:t>日期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j-lt"/>
                          <a:ea typeface="微軟正黑體" panose="020B0604030504040204" pitchFamily="34" charset="-120"/>
                          <a:cs typeface="Times New Roman" panose="02020603050405020304" pitchFamily="18" charset="0"/>
                        </a:rPr>
                        <a:t>第二次</a:t>
                      </a:r>
                      <a:r>
                        <a:rPr lang="en-US" altLang="zh-TW" sz="2000" b="1" kern="100" dirty="0" smtClean="0">
                          <a:solidFill>
                            <a:schemeClr val="lt1"/>
                          </a:solidFill>
                          <a:effectLst/>
                          <a:latin typeface="+mj-lt"/>
                          <a:ea typeface="微軟正黑體" panose="020B0604030504040204" pitchFamily="34" charset="-120"/>
                          <a:cs typeface="Times New Roman" panose="02020603050405020304" pitchFamily="18" charset="0"/>
                        </a:rPr>
                        <a:t>COLO</a:t>
                      </a:r>
                      <a:r>
                        <a:rPr lang="zh-TW" altLang="en-US" sz="2000" b="1" kern="100" dirty="0" smtClean="0">
                          <a:solidFill>
                            <a:schemeClr val="lt1"/>
                          </a:solidFill>
                          <a:effectLst/>
                          <a:latin typeface="+mj-lt"/>
                          <a:ea typeface="微軟正黑體" panose="020B0604030504040204" pitchFamily="34" charset="-120"/>
                          <a:cs typeface="Times New Roman" panose="02020603050405020304" pitchFamily="18" charset="0"/>
                        </a:rPr>
                        <a:t>手術感染監測期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症狀</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徵候</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檢驗結果</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手術部位感染</a:t>
                      </a:r>
                      <a:r>
                        <a:rPr lang="en-US" altLang="zh-TW" sz="2000" kern="100" dirty="0" smtClean="0">
                          <a:effectLst/>
                          <a:latin typeface="+mj-lt"/>
                          <a:ea typeface="微軟正黑體" panose="020B0604030504040204" pitchFamily="34" charset="-120"/>
                          <a:cs typeface="Times New Roman" panose="02020603050405020304" pitchFamily="18" charset="0"/>
                        </a:rPr>
                        <a:t>DOE</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手術部位感染</a:t>
                      </a:r>
                      <a:r>
                        <a:rPr lang="zh-TW" altLang="zh-TW" sz="2000" kern="100" dirty="0" smtClean="0">
                          <a:effectLst/>
                          <a:latin typeface="微軟正黑體" panose="020B0604030504040204" pitchFamily="34" charset="-120"/>
                          <a:ea typeface="微軟正黑體" panose="020B0604030504040204" pitchFamily="34" charset="-120"/>
                        </a:rPr>
                        <a:t>之續發性血流感染可歸因期</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532636182"/>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FF0000"/>
                          </a:solidFill>
                          <a:latin typeface="微軟正黑體" panose="020B0604030504040204" pitchFamily="34" charset="-120"/>
                          <a:ea typeface="微軟正黑體" panose="020B0604030504040204" pitchFamily="34" charset="-120"/>
                        </a:rPr>
                        <a:t>入院</a:t>
                      </a:r>
                      <a:endParaRPr lang="zh-TW" altLang="en-US" sz="2000" dirty="0" smtClean="0">
                        <a:solidFill>
                          <a:srgbClr val="FF0000"/>
                        </a:solidFill>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20110408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41808732"/>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4731199"/>
                  </a:ext>
                </a:extLst>
              </a:tr>
              <a:tr h="616373">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6/6</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COLO</a:t>
                      </a:r>
                      <a:r>
                        <a:rPr lang="zh-TW" altLang="en-US" sz="2000" kern="100" dirty="0" smtClean="0">
                          <a:effectLst/>
                          <a:latin typeface="+mj-lt"/>
                          <a:ea typeface="微軟正黑體" panose="020B0604030504040204" pitchFamily="34" charset="-120"/>
                          <a:cs typeface="Times New Roman" panose="02020603050405020304" pitchFamily="18" charset="0"/>
                        </a:rPr>
                        <a:t>當天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299277360"/>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6/7</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713088215"/>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333854426"/>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6/9</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910752035"/>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6/10</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5</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3157319"/>
                  </a:ext>
                </a:extLst>
              </a:tr>
              <a:tr h="1232747">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6</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000" kern="100" dirty="0" smtClean="0">
                          <a:effectLst/>
                          <a:latin typeface="+mj-lt"/>
                          <a:ea typeface="微軟正黑體" panose="020B0604030504040204" pitchFamily="34" charset="-120"/>
                          <a:cs typeface="Times New Roman" panose="02020603050405020304" pitchFamily="18" charset="0"/>
                        </a:rPr>
                        <a:t>發燒</a:t>
                      </a:r>
                      <a:r>
                        <a:rPr lang="en-US" altLang="zh-TW" sz="2000" kern="100" dirty="0" smtClean="0">
                          <a:effectLst/>
                          <a:latin typeface="+mj-lt"/>
                          <a:ea typeface="微軟正黑體" panose="020B0604030504040204" pitchFamily="34" charset="-120"/>
                          <a:cs typeface="Times New Roman" panose="02020603050405020304" pitchFamily="18" charset="0"/>
                        </a:rPr>
                        <a:t>(38.3</a:t>
                      </a:r>
                      <a:r>
                        <a:rPr lang="en-US" altLang="zh-TW" sz="2000" kern="100" dirty="0" smtClean="0">
                          <a:effectLst/>
                          <a:latin typeface="+mj-lt"/>
                          <a:ea typeface="微軟正黑體" panose="020B0604030504040204" pitchFamily="34" charset="-120"/>
                          <a:cs typeface="Times New Roman" panose="02020603050405020304" pitchFamily="18" charset="0"/>
                          <a:sym typeface="Symbol"/>
                        </a:rPr>
                        <a:t>C</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、噁心、嘔吐、腹脹、腹痛、觸診劇烈疼痛</a:t>
                      </a:r>
                      <a:endParaRPr lang="en-US" altLang="zh-TW" sz="2000" kern="100" dirty="0" smtClean="0">
                        <a:effectLst/>
                        <a:latin typeface="+mj-lt"/>
                        <a:ea typeface="微軟正黑體" panose="020B0604030504040204" pitchFamily="34" charset="-12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000" b="0" u="sng" kern="100" dirty="0" smtClean="0">
                          <a:effectLst/>
                          <a:latin typeface="+mj-lt"/>
                          <a:ea typeface="微軟正黑體" panose="020B0604030504040204" pitchFamily="34" charset="-120"/>
                          <a:cs typeface="Times New Roman" panose="02020603050405020304" pitchFamily="18" charset="0"/>
                        </a:rPr>
                        <a:t>電腦斷層掃描</a:t>
                      </a:r>
                      <a:r>
                        <a:rPr lang="zh-TW" altLang="en-US" sz="2000" dirty="0" smtClean="0">
                          <a:latin typeface="+mj-lt"/>
                          <a:ea typeface="微軟正黑體" panose="020B0604030504040204" pitchFamily="34" charset="-120"/>
                        </a:rPr>
                        <a:t>：升結腸外側有液體聚集</a:t>
                      </a: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血液培養</a:t>
                      </a:r>
                      <a:r>
                        <a:rPr lang="zh-TW" altLang="en-US" sz="2000" dirty="0" smtClean="0">
                          <a:latin typeface="+mj-lt"/>
                          <a:ea typeface="微軟正黑體" panose="020B0604030504040204" pitchFamily="34" charset="-120"/>
                        </a:rPr>
                        <a:t>：</a:t>
                      </a:r>
                      <a:r>
                        <a:rPr lang="en-US" altLang="zh-TW" sz="2000" i="0" dirty="0" smtClean="0">
                          <a:latin typeface="+mj-lt"/>
                          <a:ea typeface="微軟正黑體" panose="020B0604030504040204" pitchFamily="34" charset="-120"/>
                        </a:rPr>
                        <a:t>MRSA</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serosanguinous fluid</a:t>
                      </a:r>
                      <a:r>
                        <a:rPr lang="zh-TW"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培養</a:t>
                      </a:r>
                      <a:r>
                        <a:rPr lang="zh-TW" altLang="en-US" sz="2000" dirty="0" smtClean="0">
                          <a:latin typeface="+mj-lt"/>
                          <a:ea typeface="微軟正黑體" panose="020B0604030504040204" pitchFamily="34" charset="-120"/>
                        </a:rPr>
                        <a:t>：</a:t>
                      </a:r>
                      <a:r>
                        <a:rPr lang="en-US" altLang="zh-TW" sz="2000" i="1" dirty="0" smtClean="0">
                          <a:latin typeface="+mj-lt"/>
                          <a:ea typeface="微軟正黑體" panose="020B0604030504040204" pitchFamily="34" charset="-120"/>
                        </a:rPr>
                        <a:t>B. </a:t>
                      </a:r>
                      <a:r>
                        <a:rPr lang="en-US" altLang="zh-TW" sz="2000" i="1" dirty="0" err="1" smtClean="0">
                          <a:latin typeface="+mj-lt"/>
                          <a:ea typeface="微軟正黑體" panose="020B0604030504040204" pitchFamily="34" charset="-120"/>
                        </a:rPr>
                        <a:t>fragilis</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626557851"/>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767885373"/>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601571341"/>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6/24</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19</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569773686"/>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196999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74344387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04016003"/>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7/55</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30</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809075924"/>
                  </a:ext>
                </a:extLst>
              </a:tr>
            </a:tbl>
          </a:graphicData>
        </a:graphic>
      </p:graphicFrame>
      <p:sp>
        <p:nvSpPr>
          <p:cNvPr id="7" name="投影片編號版面配置區 6"/>
          <p:cNvSpPr>
            <a:spLocks noGrp="1"/>
          </p:cNvSpPr>
          <p:nvPr>
            <p:ph type="sldNum" sz="quarter" idx="12"/>
          </p:nvPr>
        </p:nvSpPr>
        <p:spPr/>
        <p:txBody>
          <a:bodyPr/>
          <a:lstStyle/>
          <a:p>
            <a:fld id="{4FB5DA62-ED4B-40B3-BED7-D46A73664029}" type="slidenum">
              <a:rPr lang="zh-TW" altLang="en-US" smtClean="0"/>
              <a:t>63</a:t>
            </a:fld>
            <a:endParaRPr lang="zh-TW" altLang="en-US"/>
          </a:p>
        </p:txBody>
      </p:sp>
      <p:cxnSp>
        <p:nvCxnSpPr>
          <p:cNvPr id="12" name="直線單箭頭接點 11"/>
          <p:cNvCxnSpPr/>
          <p:nvPr/>
        </p:nvCxnSpPr>
        <p:spPr>
          <a:xfrm>
            <a:off x="779353" y="6617186"/>
            <a:ext cx="0" cy="9648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779353" y="3134435"/>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923480" y="3134435"/>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1923480" y="6594823"/>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5294942" y="269521"/>
            <a:ext cx="7691830" cy="5729828"/>
            <a:chOff x="5441889" y="0"/>
            <a:chExt cx="7691830" cy="5729828"/>
          </a:xfrm>
        </p:grpSpPr>
        <p:pic>
          <p:nvPicPr>
            <p:cNvPr id="30" name="圖片 29"/>
            <p:cNvPicPr>
              <a:picLocks noChangeAspect="1"/>
            </p:cNvPicPr>
            <p:nvPr/>
          </p:nvPicPr>
          <p:blipFill>
            <a:blip r:embed="rId2"/>
            <a:stretch>
              <a:fillRect/>
            </a:stretch>
          </p:blipFill>
          <p:spPr>
            <a:xfrm>
              <a:off x="5441889" y="0"/>
              <a:ext cx="7691830" cy="5729828"/>
            </a:xfrm>
            <a:prstGeom prst="rect">
              <a:avLst/>
            </a:prstGeom>
          </p:spPr>
        </p:pic>
        <p:sp>
          <p:nvSpPr>
            <p:cNvPr id="31" name="文字方塊 30"/>
            <p:cNvSpPr txBox="1"/>
            <p:nvPr/>
          </p:nvSpPr>
          <p:spPr>
            <a:xfrm>
              <a:off x="6899418" y="547579"/>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32" name="文字方塊 31"/>
            <p:cNvSpPr txBox="1"/>
            <p:nvPr/>
          </p:nvSpPr>
          <p:spPr>
            <a:xfrm>
              <a:off x="6899418" y="1544206"/>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33" name="文字方塊 32"/>
            <p:cNvSpPr txBox="1"/>
            <p:nvPr/>
          </p:nvSpPr>
          <p:spPr>
            <a:xfrm>
              <a:off x="6932394" y="3281008"/>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34" name="文字方塊 33"/>
            <p:cNvSpPr txBox="1"/>
            <p:nvPr/>
          </p:nvSpPr>
          <p:spPr>
            <a:xfrm>
              <a:off x="6925013" y="5195815"/>
              <a:ext cx="639011" cy="447943"/>
            </a:xfrm>
            <a:prstGeom prst="rect">
              <a:avLst/>
            </a:prstGeom>
            <a:noFill/>
          </p:spPr>
          <p:txBody>
            <a:bodyPr wrap="square" rtlCol="0">
              <a:spAutoFit/>
            </a:bodyPr>
            <a:lstStyle/>
            <a:p>
              <a:r>
                <a:rPr lang="zh-TW" altLang="en-US" sz="2311" b="1" dirty="0">
                  <a:solidFill>
                    <a:srgbClr val="FF0000"/>
                  </a:solidFill>
                  <a:sym typeface="Wingdings 2" panose="05020102010507070707" pitchFamily="18" charset="2"/>
                </a:rPr>
                <a:t>？</a:t>
              </a:r>
              <a:endParaRPr lang="zh-TW" altLang="en-US" sz="2311" b="1" dirty="0">
                <a:solidFill>
                  <a:srgbClr val="FF0000"/>
                </a:solidFill>
              </a:endParaRPr>
            </a:p>
          </p:txBody>
        </p:sp>
      </p:grpSp>
      <p:cxnSp>
        <p:nvCxnSpPr>
          <p:cNvPr id="35" name="直線單箭頭接點 34"/>
          <p:cNvCxnSpPr/>
          <p:nvPr/>
        </p:nvCxnSpPr>
        <p:spPr>
          <a:xfrm>
            <a:off x="779353" y="8024866"/>
            <a:ext cx="0" cy="9648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907174" y="8004235"/>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586781"/>
            <a:ext cx="11887200" cy="1261786"/>
          </a:xfrm>
        </p:spPr>
        <p:txBody>
          <a:bodyPr/>
          <a:lstStyle/>
          <a:p>
            <a:r>
              <a:rPr lang="zh-TW" altLang="en-US" b="1" dirty="0" smtClean="0">
                <a:ea typeface="微軟正黑體" panose="020B0604030504040204" pitchFamily="34" charset="-120"/>
              </a:rPr>
              <a:t>腹腔內感染</a:t>
            </a:r>
            <a:r>
              <a:rPr lang="en-US" altLang="zh-TW" b="1" dirty="0" smtClean="0">
                <a:ea typeface="微軟正黑體" panose="020B0604030504040204" pitchFamily="34" charset="-120"/>
              </a:rPr>
              <a:t>(IAB)</a:t>
            </a:r>
            <a:r>
              <a:rPr lang="zh-TW" altLang="en-US" b="1" dirty="0" smtClean="0">
                <a:ea typeface="微軟正黑體" panose="020B0604030504040204" pitchFamily="34" charset="-120"/>
              </a:rPr>
              <a:t>收案條件</a:t>
            </a:r>
            <a:endParaRPr lang="zh-TW" altLang="en-US" b="1" dirty="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B5DA62-ED4B-40B3-BED7-D46A73664029}" type="slidenum">
              <a:rPr lang="zh-TW" altLang="en-US" smtClean="0"/>
              <a:t>64</a:t>
            </a:fld>
            <a:endParaRPr lang="zh-TW" altLang="en-US"/>
          </a:p>
        </p:txBody>
      </p:sp>
      <p:pic>
        <p:nvPicPr>
          <p:cNvPr id="5" name="圖片 4"/>
          <p:cNvPicPr>
            <a:picLocks noChangeAspect="1"/>
          </p:cNvPicPr>
          <p:nvPr/>
        </p:nvPicPr>
        <p:blipFill>
          <a:blip r:embed="rId2"/>
          <a:stretch>
            <a:fillRect/>
          </a:stretch>
        </p:blipFill>
        <p:spPr>
          <a:xfrm>
            <a:off x="1538174" y="2191429"/>
            <a:ext cx="10595324" cy="5902896"/>
          </a:xfrm>
          <a:prstGeom prst="rect">
            <a:avLst/>
          </a:prstGeom>
        </p:spPr>
      </p:pic>
      <p:sp>
        <p:nvSpPr>
          <p:cNvPr id="9" name="文字方塊 8"/>
          <p:cNvSpPr txBox="1"/>
          <p:nvPr/>
        </p:nvSpPr>
        <p:spPr>
          <a:xfrm>
            <a:off x="899164" y="2227241"/>
            <a:ext cx="639011" cy="536942"/>
          </a:xfrm>
          <a:prstGeom prst="rect">
            <a:avLst/>
          </a:prstGeom>
          <a:noFill/>
        </p:spPr>
        <p:txBody>
          <a:bodyPr wrap="square" rtlCol="0">
            <a:spAutoFit/>
          </a:bodyPr>
          <a:lstStyle/>
          <a:p>
            <a:r>
              <a:rPr lang="zh-TW" altLang="en-US" sz="2889" b="1" dirty="0">
                <a:solidFill>
                  <a:srgbClr val="FF0000"/>
                </a:solidFill>
                <a:sym typeface="Wingdings 2" panose="05020102010507070707" pitchFamily="18" charset="2"/>
              </a:rPr>
              <a:t></a:t>
            </a:r>
            <a:endParaRPr lang="zh-TW" altLang="en-US" sz="2889" b="1" dirty="0">
              <a:solidFill>
                <a:srgbClr val="FF0000"/>
              </a:solidFill>
            </a:endParaRPr>
          </a:p>
        </p:txBody>
      </p:sp>
      <p:sp>
        <p:nvSpPr>
          <p:cNvPr id="10" name="文字方塊 9"/>
          <p:cNvSpPr txBox="1"/>
          <p:nvPr/>
        </p:nvSpPr>
        <p:spPr>
          <a:xfrm>
            <a:off x="2268127" y="3984491"/>
            <a:ext cx="639011" cy="536942"/>
          </a:xfrm>
          <a:prstGeom prst="rect">
            <a:avLst/>
          </a:prstGeom>
          <a:noFill/>
        </p:spPr>
        <p:txBody>
          <a:bodyPr wrap="square" rtlCol="0">
            <a:spAutoFit/>
          </a:bodyPr>
          <a:lstStyle/>
          <a:p>
            <a:r>
              <a:rPr lang="zh-TW" altLang="en-US" sz="2889" b="1" dirty="0">
                <a:solidFill>
                  <a:srgbClr val="FF0000"/>
                </a:solidFill>
                <a:sym typeface="Wingdings 2" panose="05020102010507070707" pitchFamily="18" charset="2"/>
              </a:rPr>
              <a:t></a:t>
            </a:r>
            <a:endParaRPr lang="zh-TW" altLang="en-US" sz="2889" b="1" dirty="0">
              <a:solidFill>
                <a:srgbClr val="FF0000"/>
              </a:solidFill>
            </a:endParaRPr>
          </a:p>
        </p:txBody>
      </p:sp>
      <p:sp>
        <p:nvSpPr>
          <p:cNvPr id="12" name="文字方塊 11"/>
          <p:cNvSpPr txBox="1"/>
          <p:nvPr/>
        </p:nvSpPr>
        <p:spPr>
          <a:xfrm>
            <a:off x="2235515" y="5161025"/>
            <a:ext cx="639011" cy="536942"/>
          </a:xfrm>
          <a:prstGeom prst="rect">
            <a:avLst/>
          </a:prstGeom>
          <a:noFill/>
        </p:spPr>
        <p:txBody>
          <a:bodyPr wrap="square" rtlCol="0">
            <a:spAutoFit/>
          </a:bodyPr>
          <a:lstStyle/>
          <a:p>
            <a:r>
              <a:rPr lang="zh-TW" altLang="en-US" sz="2889" b="1" dirty="0">
                <a:solidFill>
                  <a:srgbClr val="FF0000"/>
                </a:solidFill>
                <a:sym typeface="Wingdings 2" panose="05020102010507070707" pitchFamily="18" charset="2"/>
              </a:rPr>
              <a:t></a:t>
            </a:r>
            <a:endParaRPr lang="zh-TW" altLang="en-US" sz="2889" b="1" dirty="0">
              <a:solidFill>
                <a:srgbClr val="FF0000"/>
              </a:solidFill>
            </a:endParaRPr>
          </a:p>
        </p:txBody>
      </p:sp>
      <p:sp>
        <p:nvSpPr>
          <p:cNvPr id="6" name="矩形 5"/>
          <p:cNvSpPr/>
          <p:nvPr/>
        </p:nvSpPr>
        <p:spPr>
          <a:xfrm>
            <a:off x="1344155" y="3357749"/>
            <a:ext cx="10813114" cy="528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Tree>
    <p:extLst>
      <p:ext uri="{BB962C8B-B14F-4D97-AF65-F5344CB8AC3E}">
        <p14:creationId xmlns:p14="http://schemas.microsoft.com/office/powerpoint/2010/main" val="36145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ea typeface="微軟正黑體" panose="020B0604030504040204" pitchFamily="34" charset="-120"/>
              </a:rPr>
              <a:t>腹腔內感染</a:t>
            </a:r>
            <a:r>
              <a:rPr lang="en-US" altLang="zh-TW" b="1" dirty="0">
                <a:ea typeface="微軟正黑體" panose="020B0604030504040204" pitchFamily="34" charset="-120"/>
              </a:rPr>
              <a:t>(IAB)</a:t>
            </a:r>
            <a:r>
              <a:rPr lang="zh-TW" altLang="en-US" b="1" dirty="0">
                <a:ea typeface="微軟正黑體" panose="020B0604030504040204" pitchFamily="34" charset="-120"/>
              </a:rPr>
              <a:t>收案條件</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65</a:t>
            </a:fld>
            <a:endParaRPr lang="zh-TW" altLang="en-US"/>
          </a:p>
        </p:txBody>
      </p:sp>
      <p:pic>
        <p:nvPicPr>
          <p:cNvPr id="5" name="圖片 4"/>
          <p:cNvPicPr>
            <a:picLocks noChangeAspect="1"/>
          </p:cNvPicPr>
          <p:nvPr/>
        </p:nvPicPr>
        <p:blipFill>
          <a:blip r:embed="rId2"/>
          <a:stretch>
            <a:fillRect/>
          </a:stretch>
        </p:blipFill>
        <p:spPr>
          <a:xfrm>
            <a:off x="2027491" y="2002496"/>
            <a:ext cx="8736971" cy="7631025"/>
          </a:xfrm>
          <a:prstGeom prst="rect">
            <a:avLst/>
          </a:prstGeom>
        </p:spPr>
      </p:pic>
      <p:sp>
        <p:nvSpPr>
          <p:cNvPr id="6" name="文字方塊 5"/>
          <p:cNvSpPr txBox="1"/>
          <p:nvPr/>
        </p:nvSpPr>
        <p:spPr>
          <a:xfrm>
            <a:off x="2963595" y="1712168"/>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7" name="文字方塊 6"/>
          <p:cNvSpPr txBox="1"/>
          <p:nvPr/>
        </p:nvSpPr>
        <p:spPr>
          <a:xfrm>
            <a:off x="2667474" y="3467504"/>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
        <p:nvSpPr>
          <p:cNvPr id="8" name="文字方塊 7"/>
          <p:cNvSpPr txBox="1"/>
          <p:nvPr/>
        </p:nvSpPr>
        <p:spPr>
          <a:xfrm>
            <a:off x="2644090" y="5770118"/>
            <a:ext cx="639011" cy="536942"/>
          </a:xfrm>
          <a:prstGeom prst="rect">
            <a:avLst/>
          </a:prstGeom>
          <a:noFill/>
        </p:spPr>
        <p:txBody>
          <a:bodyPr wrap="square" rtlCol="0">
            <a:spAutoFit/>
          </a:bodyPr>
          <a:lstStyle/>
          <a:p>
            <a:r>
              <a:rPr lang="zh-TW" altLang="en-US" sz="2889" b="1" dirty="0">
                <a:solidFill>
                  <a:srgbClr val="FF0000"/>
                </a:solidFill>
                <a:sym typeface="Wingdings 2" panose="05020102010507070707" pitchFamily="18" charset="2"/>
              </a:rPr>
              <a:t></a:t>
            </a:r>
            <a:endParaRPr lang="zh-TW" altLang="en-US" sz="2889" b="1" dirty="0">
              <a:solidFill>
                <a:srgbClr val="FF0000"/>
              </a:solidFill>
            </a:endParaRPr>
          </a:p>
        </p:txBody>
      </p:sp>
      <p:cxnSp>
        <p:nvCxnSpPr>
          <p:cNvPr id="10" name="直線接點 9"/>
          <p:cNvCxnSpPr/>
          <p:nvPr/>
        </p:nvCxnSpPr>
        <p:spPr>
          <a:xfrm>
            <a:off x="7524191" y="2359140"/>
            <a:ext cx="3224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3219448" y="2848473"/>
            <a:ext cx="1236264" cy="8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0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700"/>
            <a:ext cx="11887200" cy="1266912"/>
          </a:xfrm>
        </p:spPr>
        <p:txBody>
          <a:bodyPr/>
          <a:lstStyle/>
          <a:p>
            <a:r>
              <a:rPr lang="zh-TW" altLang="en-US" b="1" dirty="0">
                <a:ea typeface="微軟正黑體" panose="020B0604030504040204" pitchFamily="34" charset="-120"/>
              </a:rPr>
              <a:t>收案邏輯</a:t>
            </a:r>
            <a:r>
              <a:rPr lang="zh-TW" altLang="en-US" b="1" dirty="0" smtClean="0">
                <a:ea typeface="微軟正黑體" panose="020B0604030504040204" pitchFamily="34" charset="-120"/>
              </a:rPr>
              <a:t>表</a:t>
            </a:r>
            <a:endParaRPr lang="zh-TW" altLang="en-US" dirty="0"/>
          </a:p>
        </p:txBody>
      </p:sp>
      <p:graphicFrame>
        <p:nvGraphicFramePr>
          <p:cNvPr id="3" name="表格 2"/>
          <p:cNvGraphicFramePr>
            <a:graphicFrameLocks noGrp="1"/>
          </p:cNvGraphicFramePr>
          <p:nvPr>
            <p:extLst/>
          </p:nvPr>
        </p:nvGraphicFramePr>
        <p:xfrm>
          <a:off x="363308" y="1832653"/>
          <a:ext cx="12288699" cy="7483126"/>
        </p:xfrm>
        <a:graphic>
          <a:graphicData uri="http://schemas.openxmlformats.org/drawingml/2006/table">
            <a:tbl>
              <a:tblPr firstRow="1" firstCol="1" bandRow="1">
                <a:tableStyleId>{5C22544A-7EE6-4342-B048-85BDC9FD1C3A}</a:tableStyleId>
              </a:tblPr>
              <a:tblGrid>
                <a:gridCol w="795432">
                  <a:extLst>
                    <a:ext uri="{9D8B030D-6E8A-4147-A177-3AD203B41FA5}">
                      <a16:colId xmlns:a16="http://schemas.microsoft.com/office/drawing/2014/main" val="1604133367"/>
                    </a:ext>
                  </a:extLst>
                </a:gridCol>
                <a:gridCol w="1492822">
                  <a:extLst>
                    <a:ext uri="{9D8B030D-6E8A-4147-A177-3AD203B41FA5}">
                      <a16:colId xmlns:a16="http://schemas.microsoft.com/office/drawing/2014/main" val="20001"/>
                    </a:ext>
                  </a:extLst>
                </a:gridCol>
                <a:gridCol w="3744416">
                  <a:extLst>
                    <a:ext uri="{9D8B030D-6E8A-4147-A177-3AD203B41FA5}">
                      <a16:colId xmlns:a16="http://schemas.microsoft.com/office/drawing/2014/main" val="128509110"/>
                    </a:ext>
                  </a:extLst>
                </a:gridCol>
                <a:gridCol w="2808312">
                  <a:extLst>
                    <a:ext uri="{9D8B030D-6E8A-4147-A177-3AD203B41FA5}">
                      <a16:colId xmlns:a16="http://schemas.microsoft.com/office/drawing/2014/main" val="786032934"/>
                    </a:ext>
                  </a:extLst>
                </a:gridCol>
                <a:gridCol w="1385999">
                  <a:extLst>
                    <a:ext uri="{9D8B030D-6E8A-4147-A177-3AD203B41FA5}">
                      <a16:colId xmlns:a16="http://schemas.microsoft.com/office/drawing/2014/main" val="20004"/>
                    </a:ext>
                  </a:extLst>
                </a:gridCol>
                <a:gridCol w="2061718">
                  <a:extLst>
                    <a:ext uri="{9D8B030D-6E8A-4147-A177-3AD203B41FA5}">
                      <a16:colId xmlns:a16="http://schemas.microsoft.com/office/drawing/2014/main" val="20005"/>
                    </a:ext>
                  </a:extLst>
                </a:gridCol>
              </a:tblGrid>
              <a:tr h="924560">
                <a:tc>
                  <a:txBody>
                    <a:bodyPr/>
                    <a:lstStyle/>
                    <a:p>
                      <a:pPr algn="ctr">
                        <a:spcAft>
                          <a:spcPts val="0"/>
                        </a:spcAft>
                      </a:pPr>
                      <a:r>
                        <a:rPr lang="zh-TW" sz="2000" kern="100" dirty="0" smtClean="0">
                          <a:effectLst/>
                          <a:latin typeface="+mj-lt"/>
                          <a:ea typeface="微軟正黑體" panose="020B0604030504040204" pitchFamily="34" charset="-120"/>
                        </a:rPr>
                        <a:t>日期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j-lt"/>
                          <a:ea typeface="微軟正黑體" panose="020B0604030504040204" pitchFamily="34" charset="-120"/>
                          <a:cs typeface="Times New Roman" panose="02020603050405020304" pitchFamily="18" charset="0"/>
                        </a:rPr>
                        <a:t>第二次</a:t>
                      </a:r>
                      <a:r>
                        <a:rPr lang="en-US" altLang="zh-TW" sz="2000" b="1" kern="100" dirty="0" smtClean="0">
                          <a:solidFill>
                            <a:schemeClr val="lt1"/>
                          </a:solidFill>
                          <a:effectLst/>
                          <a:latin typeface="+mj-lt"/>
                          <a:ea typeface="微軟正黑體" panose="020B0604030504040204" pitchFamily="34" charset="-120"/>
                          <a:cs typeface="Times New Roman" panose="02020603050405020304" pitchFamily="18" charset="0"/>
                        </a:rPr>
                        <a:t>COLO</a:t>
                      </a:r>
                      <a:r>
                        <a:rPr lang="zh-TW" altLang="en-US" sz="2000" b="1" kern="100" dirty="0" smtClean="0">
                          <a:solidFill>
                            <a:schemeClr val="lt1"/>
                          </a:solidFill>
                          <a:effectLst/>
                          <a:latin typeface="+mj-lt"/>
                          <a:ea typeface="微軟正黑體" panose="020B0604030504040204" pitchFamily="34" charset="-120"/>
                          <a:cs typeface="Times New Roman" panose="02020603050405020304" pitchFamily="18" charset="0"/>
                        </a:rPr>
                        <a:t>手術感染監測期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症狀</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徵候</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檢驗結果</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手術部位感染</a:t>
                      </a:r>
                      <a:r>
                        <a:rPr lang="en-US" altLang="zh-TW" sz="2000" kern="100" dirty="0" smtClean="0">
                          <a:effectLst/>
                          <a:latin typeface="+mj-lt"/>
                          <a:ea typeface="微軟正黑體" panose="020B0604030504040204" pitchFamily="34" charset="-120"/>
                          <a:cs typeface="Times New Roman" panose="02020603050405020304" pitchFamily="18" charset="0"/>
                        </a:rPr>
                        <a:t>DOE</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手術部位感染</a:t>
                      </a:r>
                      <a:r>
                        <a:rPr lang="zh-TW" altLang="zh-TW" sz="2000" kern="100" dirty="0" smtClean="0">
                          <a:effectLst/>
                          <a:latin typeface="微軟正黑體" panose="020B0604030504040204" pitchFamily="34" charset="-120"/>
                          <a:ea typeface="微軟正黑體" panose="020B0604030504040204" pitchFamily="34" charset="-120"/>
                        </a:rPr>
                        <a:t>之續發性血流感染可歸因期</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532636182"/>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FF0000"/>
                          </a:solidFill>
                          <a:latin typeface="微軟正黑體" panose="020B0604030504040204" pitchFamily="34" charset="-120"/>
                          <a:ea typeface="微軟正黑體" panose="020B0604030504040204" pitchFamily="34" charset="-120"/>
                        </a:rPr>
                        <a:t>入院</a:t>
                      </a:r>
                      <a:endParaRPr lang="zh-TW" altLang="en-US" sz="2000" dirty="0" smtClean="0">
                        <a:solidFill>
                          <a:srgbClr val="FF0000"/>
                        </a:solidFill>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20110408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41808732"/>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4731199"/>
                  </a:ext>
                </a:extLst>
              </a:tr>
              <a:tr h="616373">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6/6</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COLO</a:t>
                      </a:r>
                      <a:r>
                        <a:rPr lang="zh-TW" altLang="en-US" sz="2000" kern="100" dirty="0" smtClean="0">
                          <a:effectLst/>
                          <a:latin typeface="+mj-lt"/>
                          <a:ea typeface="微軟正黑體" panose="020B0604030504040204" pitchFamily="34" charset="-120"/>
                          <a:cs typeface="Times New Roman" panose="02020603050405020304" pitchFamily="18" charset="0"/>
                        </a:rPr>
                        <a:t>當天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腹腔內吻合口滲漏處有膿瘍</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記載於手術紀錄</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299277360"/>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6/7</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713088215"/>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333854426"/>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6/9</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910752035"/>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6/10</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5</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3157319"/>
                  </a:ext>
                </a:extLst>
              </a:tr>
              <a:tr h="1232747">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6</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000" kern="100" dirty="0" smtClean="0">
                          <a:effectLst/>
                          <a:latin typeface="+mj-lt"/>
                          <a:ea typeface="微軟正黑體" panose="020B0604030504040204" pitchFamily="34" charset="-120"/>
                          <a:cs typeface="Times New Roman" panose="02020603050405020304" pitchFamily="18" charset="0"/>
                        </a:rPr>
                        <a:t>發燒</a:t>
                      </a:r>
                      <a:r>
                        <a:rPr lang="en-US" altLang="zh-TW" sz="2000" kern="100" dirty="0" smtClean="0">
                          <a:effectLst/>
                          <a:latin typeface="+mj-lt"/>
                          <a:ea typeface="微軟正黑體" panose="020B0604030504040204" pitchFamily="34" charset="-120"/>
                          <a:cs typeface="Times New Roman" panose="02020603050405020304" pitchFamily="18" charset="0"/>
                        </a:rPr>
                        <a:t>(38.3</a:t>
                      </a:r>
                      <a:r>
                        <a:rPr lang="en-US" altLang="zh-TW" sz="2000" kern="100" dirty="0" smtClean="0">
                          <a:effectLst/>
                          <a:latin typeface="+mj-lt"/>
                          <a:ea typeface="微軟正黑體" panose="020B0604030504040204" pitchFamily="34" charset="-120"/>
                          <a:cs typeface="Times New Roman" panose="02020603050405020304" pitchFamily="18" charset="0"/>
                          <a:sym typeface="Symbol"/>
                        </a:rPr>
                        <a:t>C</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、噁心、嘔吐、腹脹、腹痛、觸診劇烈疼痛</a:t>
                      </a:r>
                      <a:endParaRPr lang="en-US" altLang="zh-TW" sz="2000" kern="100" dirty="0" smtClean="0">
                        <a:effectLst/>
                        <a:latin typeface="+mj-lt"/>
                        <a:ea typeface="微軟正黑體" panose="020B0604030504040204" pitchFamily="34" charset="-12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000" b="0" u="sng" kern="100" dirty="0" smtClean="0">
                          <a:effectLst/>
                          <a:latin typeface="+mj-lt"/>
                          <a:ea typeface="微軟正黑體" panose="020B0604030504040204" pitchFamily="34" charset="-120"/>
                          <a:cs typeface="Times New Roman" panose="02020603050405020304" pitchFamily="18" charset="0"/>
                        </a:rPr>
                        <a:t>電腦斷層掃描</a:t>
                      </a:r>
                      <a:r>
                        <a:rPr lang="zh-TW" altLang="en-US" sz="2000" dirty="0" smtClean="0">
                          <a:latin typeface="+mj-lt"/>
                          <a:ea typeface="微軟正黑體" panose="020B0604030504040204" pitchFamily="34" charset="-120"/>
                        </a:rPr>
                        <a:t>：升結腸外側有液體聚集</a:t>
                      </a: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血液培養</a:t>
                      </a:r>
                      <a:r>
                        <a:rPr lang="zh-TW" altLang="en-US" sz="2000" dirty="0" smtClean="0">
                          <a:latin typeface="+mj-lt"/>
                          <a:ea typeface="微軟正黑體" panose="020B0604030504040204" pitchFamily="34" charset="-120"/>
                        </a:rPr>
                        <a:t>：</a:t>
                      </a:r>
                      <a:r>
                        <a:rPr lang="en-US" altLang="zh-TW" sz="2000" i="0" dirty="0" smtClean="0">
                          <a:latin typeface="+mj-lt"/>
                          <a:ea typeface="微軟正黑體" panose="020B0604030504040204" pitchFamily="34" charset="-120"/>
                        </a:rPr>
                        <a:t>MRSA</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serosanguinous fluid</a:t>
                      </a:r>
                      <a:r>
                        <a:rPr lang="zh-TW"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培養</a:t>
                      </a:r>
                      <a:r>
                        <a:rPr lang="zh-TW" altLang="en-US" sz="2000" dirty="0" smtClean="0">
                          <a:latin typeface="+mj-lt"/>
                          <a:ea typeface="微軟正黑體" panose="020B0604030504040204" pitchFamily="34" charset="-120"/>
                        </a:rPr>
                        <a:t>：</a:t>
                      </a:r>
                      <a:r>
                        <a:rPr lang="en-US" altLang="zh-TW" sz="2000" i="1" dirty="0" smtClean="0">
                          <a:latin typeface="+mj-lt"/>
                          <a:ea typeface="微軟正黑體" panose="020B0604030504040204" pitchFamily="34" charset="-120"/>
                        </a:rPr>
                        <a:t>B. </a:t>
                      </a:r>
                      <a:r>
                        <a:rPr lang="en-US" altLang="zh-TW" sz="2000" i="1" dirty="0" err="1" smtClean="0">
                          <a:latin typeface="+mj-lt"/>
                          <a:ea typeface="微軟正黑體" panose="020B0604030504040204" pitchFamily="34" charset="-120"/>
                        </a:rPr>
                        <a:t>fragilis</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626557851"/>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767885373"/>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601571341"/>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6/24</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19</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569773686"/>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196999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74344387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04016003"/>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7/55</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30</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809075924"/>
                  </a:ext>
                </a:extLst>
              </a:tr>
            </a:tbl>
          </a:graphicData>
        </a:graphic>
      </p:graphicFrame>
      <p:sp>
        <p:nvSpPr>
          <p:cNvPr id="7" name="投影片編號版面配置區 6"/>
          <p:cNvSpPr>
            <a:spLocks noGrp="1"/>
          </p:cNvSpPr>
          <p:nvPr>
            <p:ph type="sldNum" sz="quarter" idx="12"/>
          </p:nvPr>
        </p:nvSpPr>
        <p:spPr/>
        <p:txBody>
          <a:bodyPr/>
          <a:lstStyle/>
          <a:p>
            <a:fld id="{4FB5DA62-ED4B-40B3-BED7-D46A73664029}" type="slidenum">
              <a:rPr lang="zh-TW" altLang="en-US" smtClean="0"/>
              <a:t>66</a:t>
            </a:fld>
            <a:endParaRPr lang="zh-TW" altLang="en-US"/>
          </a:p>
        </p:txBody>
      </p:sp>
      <p:cxnSp>
        <p:nvCxnSpPr>
          <p:cNvPr id="12" name="直線單箭頭接點 11"/>
          <p:cNvCxnSpPr/>
          <p:nvPr/>
        </p:nvCxnSpPr>
        <p:spPr>
          <a:xfrm>
            <a:off x="779353" y="6617186"/>
            <a:ext cx="0" cy="9648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779353" y="3134435"/>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923480" y="3134435"/>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1923480" y="6594823"/>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779353" y="8024866"/>
            <a:ext cx="0" cy="9648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907174" y="8004235"/>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直線圖說文字 2 18"/>
          <p:cNvSpPr/>
          <p:nvPr/>
        </p:nvSpPr>
        <p:spPr>
          <a:xfrm>
            <a:off x="5875919" y="4312161"/>
            <a:ext cx="2912324" cy="975909"/>
          </a:xfrm>
          <a:prstGeom prst="borderCallout2">
            <a:avLst>
              <a:gd name="adj1" fmla="val 46182"/>
              <a:gd name="adj2" fmla="val -4191"/>
              <a:gd name="adj3" fmla="val 72348"/>
              <a:gd name="adj4" fmla="val -12703"/>
              <a:gd name="adj5" fmla="val 122725"/>
              <a:gd name="adj6" fmla="val -34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22" b="1" dirty="0">
                <a:latin typeface="+mj-lt"/>
                <a:ea typeface="微軟正黑體" panose="020B0604030504040204" pitchFamily="34" charset="-120"/>
              </a:rPr>
              <a:t>任一項符合收案</a:t>
            </a:r>
            <a:r>
              <a:rPr lang="zh-TW" altLang="en-US" sz="2022" b="1" dirty="0">
                <a:ea typeface="微軟正黑體" panose="020B0604030504040204" pitchFamily="34" charset="-120"/>
              </a:rPr>
              <a:t>定義之</a:t>
            </a:r>
            <a:r>
              <a:rPr lang="zh-TW" altLang="en-US" sz="2022" b="1" dirty="0">
                <a:latin typeface="+mj-lt"/>
                <a:ea typeface="微軟正黑體" panose="020B0604030504040204" pitchFamily="34" charset="-120"/>
              </a:rPr>
              <a:t>條件中最早出現之日期</a:t>
            </a:r>
          </a:p>
        </p:txBody>
      </p:sp>
      <p:sp>
        <p:nvSpPr>
          <p:cNvPr id="5" name="矩形 4"/>
          <p:cNvSpPr/>
          <p:nvPr/>
        </p:nvSpPr>
        <p:spPr>
          <a:xfrm>
            <a:off x="363308" y="5701401"/>
            <a:ext cx="12288699" cy="1248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pic>
        <p:nvPicPr>
          <p:cNvPr id="6" name="圖片 5"/>
          <p:cNvPicPr>
            <a:picLocks noChangeAspect="1"/>
          </p:cNvPicPr>
          <p:nvPr/>
        </p:nvPicPr>
        <p:blipFill>
          <a:blip r:embed="rId2"/>
          <a:stretch>
            <a:fillRect/>
          </a:stretch>
        </p:blipFill>
        <p:spPr>
          <a:xfrm>
            <a:off x="9308301" y="5985923"/>
            <a:ext cx="1004358" cy="839258"/>
          </a:xfrm>
          <a:prstGeom prst="rect">
            <a:avLst/>
          </a:prstGeom>
        </p:spPr>
      </p:pic>
      <p:sp>
        <p:nvSpPr>
          <p:cNvPr id="23" name="矩形 22"/>
          <p:cNvSpPr/>
          <p:nvPr/>
        </p:nvSpPr>
        <p:spPr>
          <a:xfrm>
            <a:off x="6424073" y="5840164"/>
            <a:ext cx="2468183" cy="360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Tree>
    <p:extLst>
      <p:ext uri="{BB962C8B-B14F-4D97-AF65-F5344CB8AC3E}">
        <p14:creationId xmlns:p14="http://schemas.microsoft.com/office/powerpoint/2010/main" val="36139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5" grpId="1"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400" y="396700"/>
            <a:ext cx="11887200" cy="1266912"/>
          </a:xfrm>
        </p:spPr>
        <p:txBody>
          <a:bodyPr/>
          <a:lstStyle/>
          <a:p>
            <a:r>
              <a:rPr lang="zh-TW" altLang="en-US" b="1" dirty="0">
                <a:ea typeface="微軟正黑體" panose="020B0604030504040204" pitchFamily="34" charset="-120"/>
              </a:rPr>
              <a:t>收案邏輯</a:t>
            </a:r>
            <a:r>
              <a:rPr lang="zh-TW" altLang="en-US" b="1" dirty="0" smtClean="0">
                <a:ea typeface="微軟正黑體" panose="020B0604030504040204" pitchFamily="34" charset="-120"/>
              </a:rPr>
              <a:t>表</a:t>
            </a:r>
            <a:endParaRPr lang="zh-TW" altLang="en-US" dirty="0"/>
          </a:p>
        </p:txBody>
      </p:sp>
      <p:graphicFrame>
        <p:nvGraphicFramePr>
          <p:cNvPr id="3" name="表格 2"/>
          <p:cNvGraphicFramePr>
            <a:graphicFrameLocks noGrp="1"/>
          </p:cNvGraphicFramePr>
          <p:nvPr>
            <p:extLst/>
          </p:nvPr>
        </p:nvGraphicFramePr>
        <p:xfrm>
          <a:off x="363308" y="1832653"/>
          <a:ext cx="12288699" cy="7483126"/>
        </p:xfrm>
        <a:graphic>
          <a:graphicData uri="http://schemas.openxmlformats.org/drawingml/2006/table">
            <a:tbl>
              <a:tblPr firstRow="1" firstCol="1" bandRow="1">
                <a:tableStyleId>{5C22544A-7EE6-4342-B048-85BDC9FD1C3A}</a:tableStyleId>
              </a:tblPr>
              <a:tblGrid>
                <a:gridCol w="795432">
                  <a:extLst>
                    <a:ext uri="{9D8B030D-6E8A-4147-A177-3AD203B41FA5}">
                      <a16:colId xmlns:a16="http://schemas.microsoft.com/office/drawing/2014/main" val="1604133367"/>
                    </a:ext>
                  </a:extLst>
                </a:gridCol>
                <a:gridCol w="1492822">
                  <a:extLst>
                    <a:ext uri="{9D8B030D-6E8A-4147-A177-3AD203B41FA5}">
                      <a16:colId xmlns:a16="http://schemas.microsoft.com/office/drawing/2014/main" val="20001"/>
                    </a:ext>
                  </a:extLst>
                </a:gridCol>
                <a:gridCol w="3744416">
                  <a:extLst>
                    <a:ext uri="{9D8B030D-6E8A-4147-A177-3AD203B41FA5}">
                      <a16:colId xmlns:a16="http://schemas.microsoft.com/office/drawing/2014/main" val="128509110"/>
                    </a:ext>
                  </a:extLst>
                </a:gridCol>
                <a:gridCol w="2808312">
                  <a:extLst>
                    <a:ext uri="{9D8B030D-6E8A-4147-A177-3AD203B41FA5}">
                      <a16:colId xmlns:a16="http://schemas.microsoft.com/office/drawing/2014/main" val="786032934"/>
                    </a:ext>
                  </a:extLst>
                </a:gridCol>
                <a:gridCol w="1385999">
                  <a:extLst>
                    <a:ext uri="{9D8B030D-6E8A-4147-A177-3AD203B41FA5}">
                      <a16:colId xmlns:a16="http://schemas.microsoft.com/office/drawing/2014/main" val="20004"/>
                    </a:ext>
                  </a:extLst>
                </a:gridCol>
                <a:gridCol w="2061718">
                  <a:extLst>
                    <a:ext uri="{9D8B030D-6E8A-4147-A177-3AD203B41FA5}">
                      <a16:colId xmlns:a16="http://schemas.microsoft.com/office/drawing/2014/main" val="20005"/>
                    </a:ext>
                  </a:extLst>
                </a:gridCol>
              </a:tblGrid>
              <a:tr h="924560">
                <a:tc>
                  <a:txBody>
                    <a:bodyPr/>
                    <a:lstStyle/>
                    <a:p>
                      <a:pPr algn="ctr">
                        <a:spcAft>
                          <a:spcPts val="0"/>
                        </a:spcAft>
                      </a:pPr>
                      <a:r>
                        <a:rPr lang="zh-TW" sz="2000" kern="100" dirty="0" smtClean="0">
                          <a:effectLst/>
                          <a:latin typeface="+mj-lt"/>
                          <a:ea typeface="微軟正黑體" panose="020B0604030504040204" pitchFamily="34" charset="-120"/>
                        </a:rPr>
                        <a:t>日期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j-lt"/>
                          <a:ea typeface="微軟正黑體" panose="020B0604030504040204" pitchFamily="34" charset="-120"/>
                          <a:cs typeface="Times New Roman" panose="02020603050405020304" pitchFamily="18" charset="0"/>
                        </a:rPr>
                        <a:t>第二次</a:t>
                      </a:r>
                      <a:r>
                        <a:rPr lang="en-US" altLang="zh-TW" sz="2000" b="1" kern="100" dirty="0" smtClean="0">
                          <a:solidFill>
                            <a:schemeClr val="lt1"/>
                          </a:solidFill>
                          <a:effectLst/>
                          <a:latin typeface="+mj-lt"/>
                          <a:ea typeface="微軟正黑體" panose="020B0604030504040204" pitchFamily="34" charset="-120"/>
                          <a:cs typeface="Times New Roman" panose="02020603050405020304" pitchFamily="18" charset="0"/>
                        </a:rPr>
                        <a:t>COLO</a:t>
                      </a:r>
                      <a:r>
                        <a:rPr lang="zh-TW" altLang="en-US" sz="2000" b="1" kern="100" dirty="0" smtClean="0">
                          <a:solidFill>
                            <a:schemeClr val="lt1"/>
                          </a:solidFill>
                          <a:effectLst/>
                          <a:latin typeface="+mj-lt"/>
                          <a:ea typeface="微軟正黑體" panose="020B0604030504040204" pitchFamily="34" charset="-120"/>
                          <a:cs typeface="Times New Roman" panose="02020603050405020304" pitchFamily="18" charset="0"/>
                        </a:rPr>
                        <a:t>手術感染監測期</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症狀</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徵候</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檢驗結果</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effectLst/>
                          <a:latin typeface="+mj-lt"/>
                          <a:ea typeface="微軟正黑體" panose="020B0604030504040204" pitchFamily="34" charset="-120"/>
                          <a:cs typeface="Times New Roman" panose="02020603050405020304" pitchFamily="18" charset="0"/>
                        </a:rPr>
                        <a:t>手術部位感染</a:t>
                      </a:r>
                      <a:r>
                        <a:rPr lang="en-US" altLang="zh-TW" sz="2000" kern="100" dirty="0" smtClean="0">
                          <a:effectLst/>
                          <a:latin typeface="+mj-lt"/>
                          <a:ea typeface="微軟正黑體" panose="020B0604030504040204" pitchFamily="34" charset="-120"/>
                          <a:cs typeface="Times New Roman" panose="02020603050405020304" pitchFamily="18" charset="0"/>
                        </a:rPr>
                        <a:t>DOE</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lt1"/>
                          </a:solidFill>
                          <a:effectLst/>
                          <a:latin typeface="+mn-lt"/>
                          <a:ea typeface="微軟正黑體" panose="020B0604030504040204" pitchFamily="34" charset="-120"/>
                          <a:cs typeface="Times New Roman" panose="02020603050405020304" pitchFamily="18" charset="0"/>
                        </a:rPr>
                        <a:t>手術部位感染</a:t>
                      </a:r>
                      <a:r>
                        <a:rPr lang="zh-TW" altLang="zh-TW" sz="2000" kern="100" dirty="0" smtClean="0">
                          <a:effectLst/>
                          <a:latin typeface="微軟正黑體" panose="020B0604030504040204" pitchFamily="34" charset="-120"/>
                          <a:ea typeface="微軟正黑體" panose="020B0604030504040204" pitchFamily="34" charset="-120"/>
                        </a:rPr>
                        <a:t>之續發性血流感染可歸因期</a:t>
                      </a:r>
                      <a:endParaRPr lang="zh-TW" altLang="zh-TW" sz="2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532636182"/>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FF0000"/>
                          </a:solidFill>
                          <a:latin typeface="微軟正黑體" panose="020B0604030504040204" pitchFamily="34" charset="-120"/>
                          <a:ea typeface="微軟正黑體" panose="020B0604030504040204" pitchFamily="34" charset="-120"/>
                        </a:rPr>
                        <a:t>入院</a:t>
                      </a:r>
                      <a:endParaRPr lang="zh-TW" altLang="en-US" sz="2000" dirty="0" smtClean="0">
                        <a:solidFill>
                          <a:srgbClr val="FF0000"/>
                        </a:solidFill>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20110408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41808732"/>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4731199"/>
                  </a:ext>
                </a:extLst>
              </a:tr>
              <a:tr h="616373">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6/6</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COLO</a:t>
                      </a:r>
                      <a:r>
                        <a:rPr lang="zh-TW" altLang="en-US" sz="2000" kern="100" dirty="0" smtClean="0">
                          <a:effectLst/>
                          <a:latin typeface="+mj-lt"/>
                          <a:ea typeface="微軟正黑體" panose="020B0604030504040204" pitchFamily="34" charset="-120"/>
                          <a:cs typeface="Times New Roman" panose="02020603050405020304" pitchFamily="18" charset="0"/>
                        </a:rPr>
                        <a:t>當天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腹腔內吻合口滲漏處有膿瘍</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記載於手術紀錄</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299277360"/>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6/7</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2</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l">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713088215"/>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6/8</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3</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333854426"/>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6/9</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effectLst/>
                          <a:latin typeface="+mj-lt"/>
                          <a:ea typeface="微軟正黑體" panose="020B0604030504040204" pitchFamily="34" charset="-120"/>
                          <a:cs typeface="Times New Roman" panose="02020603050405020304" pitchFamily="18" charset="0"/>
                        </a:rPr>
                        <a:t>4</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910752035"/>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6/10</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5</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973157319"/>
                  </a:ext>
                </a:extLst>
              </a:tr>
              <a:tr h="1232747">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6/11</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6</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000" kern="100" dirty="0" smtClean="0">
                          <a:effectLst/>
                          <a:latin typeface="+mj-lt"/>
                          <a:ea typeface="微軟正黑體" panose="020B0604030504040204" pitchFamily="34" charset="-120"/>
                          <a:cs typeface="Times New Roman" panose="02020603050405020304" pitchFamily="18" charset="0"/>
                        </a:rPr>
                        <a:t>發燒</a:t>
                      </a:r>
                      <a:r>
                        <a:rPr lang="en-US" altLang="zh-TW" sz="2000" kern="100" dirty="0" smtClean="0">
                          <a:effectLst/>
                          <a:latin typeface="+mj-lt"/>
                          <a:ea typeface="微軟正黑體" panose="020B0604030504040204" pitchFamily="34" charset="-120"/>
                          <a:cs typeface="Times New Roman" panose="02020603050405020304" pitchFamily="18" charset="0"/>
                        </a:rPr>
                        <a:t>(38.3</a:t>
                      </a:r>
                      <a:r>
                        <a:rPr lang="en-US" altLang="zh-TW" sz="2000" kern="100" dirty="0" smtClean="0">
                          <a:effectLst/>
                          <a:latin typeface="+mj-lt"/>
                          <a:ea typeface="微軟正黑體" panose="020B0604030504040204" pitchFamily="34" charset="-120"/>
                          <a:cs typeface="Times New Roman" panose="02020603050405020304" pitchFamily="18" charset="0"/>
                          <a:sym typeface="Symbol"/>
                        </a:rPr>
                        <a:t>C</a:t>
                      </a:r>
                      <a:r>
                        <a:rPr lang="en-US" altLang="zh-TW" sz="2000" kern="100" dirty="0" smtClean="0">
                          <a:effectLst/>
                          <a:latin typeface="+mj-lt"/>
                          <a:ea typeface="微軟正黑體" panose="020B0604030504040204" pitchFamily="34" charset="-120"/>
                          <a:cs typeface="Times New Roman" panose="02020603050405020304" pitchFamily="18" charset="0"/>
                        </a:rPr>
                        <a:t>)</a:t>
                      </a:r>
                      <a:r>
                        <a:rPr lang="zh-TW" altLang="en-US" sz="2000" kern="100" dirty="0" smtClean="0">
                          <a:effectLst/>
                          <a:latin typeface="+mj-lt"/>
                          <a:ea typeface="微軟正黑體" panose="020B0604030504040204" pitchFamily="34" charset="-120"/>
                          <a:cs typeface="Times New Roman" panose="02020603050405020304" pitchFamily="18" charset="0"/>
                        </a:rPr>
                        <a:t>、噁心、嘔吐、腹脹、腹痛、觸診劇烈疼痛</a:t>
                      </a:r>
                      <a:endParaRPr lang="en-US" altLang="zh-TW" sz="2000" kern="100" dirty="0" smtClean="0">
                        <a:effectLst/>
                        <a:latin typeface="+mj-lt"/>
                        <a:ea typeface="微軟正黑體" panose="020B0604030504040204" pitchFamily="34" charset="-12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en-US" sz="2000" b="0" u="sng" kern="100" dirty="0" smtClean="0">
                          <a:effectLst/>
                          <a:latin typeface="+mj-lt"/>
                          <a:ea typeface="微軟正黑體" panose="020B0604030504040204" pitchFamily="34" charset="-120"/>
                          <a:cs typeface="Times New Roman" panose="02020603050405020304" pitchFamily="18" charset="0"/>
                        </a:rPr>
                        <a:t>電腦斷層掃描</a:t>
                      </a:r>
                      <a:r>
                        <a:rPr lang="zh-TW" altLang="en-US" sz="2000" dirty="0" smtClean="0">
                          <a:latin typeface="+mj-lt"/>
                          <a:ea typeface="微軟正黑體" panose="020B0604030504040204" pitchFamily="34" charset="-120"/>
                        </a:rPr>
                        <a:t>：升結腸外側有液體聚集</a:t>
                      </a:r>
                      <a:endParaRPr lang="zh-TW" altLang="zh-TW" sz="200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TW"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血液培養</a:t>
                      </a:r>
                      <a:r>
                        <a:rPr lang="zh-TW" altLang="en-US" sz="2000" dirty="0" smtClean="0">
                          <a:latin typeface="+mj-lt"/>
                          <a:ea typeface="微軟正黑體" panose="020B0604030504040204" pitchFamily="34" charset="-120"/>
                        </a:rPr>
                        <a:t>：</a:t>
                      </a:r>
                      <a:r>
                        <a:rPr lang="en-US" altLang="zh-TW" sz="2000" i="0" dirty="0" smtClean="0">
                          <a:latin typeface="+mj-lt"/>
                          <a:ea typeface="微軟正黑體" panose="020B0604030504040204" pitchFamily="34" charset="-120"/>
                        </a:rPr>
                        <a:t>MRSA</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serosanguinous fluid</a:t>
                      </a:r>
                      <a:r>
                        <a:rPr lang="zh-TW" altLang="zh-TW" sz="2000" b="0" u="sng" kern="100" dirty="0" smtClean="0">
                          <a:solidFill>
                            <a:schemeClr val="dk1"/>
                          </a:solidFill>
                          <a:effectLst/>
                          <a:latin typeface="+mj-lt"/>
                          <a:ea typeface="微軟正黑體" panose="020B0604030504040204" pitchFamily="34" charset="-120"/>
                          <a:cs typeface="Times New Roman" panose="02020603050405020304" pitchFamily="18" charset="0"/>
                        </a:rPr>
                        <a:t>培養</a:t>
                      </a:r>
                      <a:r>
                        <a:rPr lang="zh-TW" altLang="en-US" sz="2000" dirty="0" smtClean="0">
                          <a:latin typeface="+mj-lt"/>
                          <a:ea typeface="微軟正黑體" panose="020B0604030504040204" pitchFamily="34" charset="-120"/>
                        </a:rPr>
                        <a:t>：</a:t>
                      </a:r>
                      <a:r>
                        <a:rPr lang="en-US" altLang="zh-TW" sz="2000" i="1" dirty="0" smtClean="0">
                          <a:latin typeface="+mj-lt"/>
                          <a:ea typeface="微軟正黑體" panose="020B0604030504040204" pitchFamily="34" charset="-120"/>
                        </a:rPr>
                        <a:t>B. </a:t>
                      </a:r>
                      <a:r>
                        <a:rPr lang="en-US" altLang="zh-TW" sz="2000" i="1" dirty="0" err="1" smtClean="0">
                          <a:latin typeface="+mj-lt"/>
                          <a:ea typeface="微軟正黑體" panose="020B0604030504040204" pitchFamily="34" charset="-120"/>
                        </a:rPr>
                        <a:t>fragilis</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1626557851"/>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767885373"/>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601571341"/>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6/24</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19</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altLang="zh-TW" sz="200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00" cap="none" spc="0" normalizeH="0" baseline="0" noProof="0" dirty="0" smtClean="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sym typeface="Symbol" panose="05050102010706020507" pitchFamily="18" charset="2"/>
                        </a:rPr>
                        <a:t></a:t>
                      </a:r>
                      <a:endParaRPr lang="zh-TW" altLang="zh-TW" sz="2000" i="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2569773686"/>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8196999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743443878"/>
                  </a:ext>
                </a:extLst>
              </a:tr>
              <a:tr h="336389">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704016003"/>
                  </a:ext>
                </a:extLst>
              </a:tr>
              <a:tr h="336389">
                <a:tc>
                  <a:txBody>
                    <a:bodyPr/>
                    <a:lstStyle/>
                    <a:p>
                      <a:pPr algn="ctr">
                        <a:spcAft>
                          <a:spcPts val="0"/>
                        </a:spcAft>
                      </a:pPr>
                      <a:r>
                        <a:rPr lang="en-US" altLang="zh-TW" sz="2000" kern="100" dirty="0" smtClean="0">
                          <a:effectLst/>
                          <a:latin typeface="+mj-lt"/>
                          <a:ea typeface="微軟正黑體" panose="020B0604030504040204" pitchFamily="34" charset="-120"/>
                          <a:cs typeface="Times New Roman" panose="02020603050405020304" pitchFamily="18" charset="0"/>
                        </a:rPr>
                        <a:t>7/55</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lgn="ctr">
                        <a:spcAft>
                          <a:spcPts val="0"/>
                        </a:spcAft>
                      </a:pP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第</a:t>
                      </a:r>
                      <a:r>
                        <a:rPr lang="en-US" altLang="zh-TW" sz="2000" kern="100" dirty="0" smtClean="0">
                          <a:solidFill>
                            <a:schemeClr val="dk1"/>
                          </a:solidFill>
                          <a:effectLst/>
                          <a:latin typeface="+mn-lt"/>
                          <a:ea typeface="微軟正黑體" panose="020B0604030504040204" pitchFamily="34" charset="-120"/>
                          <a:cs typeface="Times New Roman" panose="02020603050405020304" pitchFamily="18" charset="0"/>
                        </a:rPr>
                        <a:t>30</a:t>
                      </a:r>
                      <a:r>
                        <a:rPr lang="zh-TW" altLang="en-US" sz="2000" kern="100" dirty="0" smtClean="0">
                          <a:solidFill>
                            <a:schemeClr val="dk1"/>
                          </a:solidFill>
                          <a:effectLst/>
                          <a:latin typeface="+mn-lt"/>
                          <a:ea typeface="微軟正黑體" panose="020B0604030504040204" pitchFamily="34" charset="-120"/>
                          <a:cs typeface="Times New Roman" panose="02020603050405020304" pitchFamily="18" charset="0"/>
                        </a:rPr>
                        <a:t>天</a:t>
                      </a:r>
                      <a:endParaRPr lang="zh-TW" sz="2000" kern="100" dirty="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a:spcAft>
                          <a:spcPts val="0"/>
                        </a:spcAft>
                      </a:pPr>
                      <a:endParaRPr lang="zh-TW" sz="2000" kern="100">
                        <a:effectLst/>
                        <a:latin typeface="+mj-lt"/>
                        <a:ea typeface="微軟正黑體" panose="020B0604030504040204" pitchFamily="34" charset="-120"/>
                        <a:cs typeface="Times New Roman" panose="02020603050405020304" pitchFamily="18" charset="0"/>
                      </a:endParaRPr>
                    </a:p>
                  </a:txBody>
                  <a:tcPr marL="99060" marR="9906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i="0" kern="100" dirty="0" smtClean="0">
                        <a:solidFill>
                          <a:schemeClr val="dk1"/>
                        </a:solidFill>
                        <a:effectLst/>
                        <a:latin typeface="+mn-lt"/>
                        <a:ea typeface="微軟正黑體" panose="020B0604030504040204" pitchFamily="34" charset="-120"/>
                        <a:cs typeface="Times New Roman" panose="02020603050405020304" pitchFamily="18" charset="0"/>
                      </a:endParaRPr>
                    </a:p>
                  </a:txBody>
                  <a:tcPr marL="99060" marR="99060" marT="0" marB="0" anchor="ctr"/>
                </a:tc>
                <a:extLst>
                  <a:ext uri="{0D108BD9-81ED-4DB2-BD59-A6C34878D82A}">
                    <a16:rowId xmlns:a16="http://schemas.microsoft.com/office/drawing/2014/main" val="3809075924"/>
                  </a:ext>
                </a:extLst>
              </a:tr>
            </a:tbl>
          </a:graphicData>
        </a:graphic>
      </p:graphicFrame>
      <p:sp>
        <p:nvSpPr>
          <p:cNvPr id="7" name="投影片編號版面配置區 6"/>
          <p:cNvSpPr>
            <a:spLocks noGrp="1"/>
          </p:cNvSpPr>
          <p:nvPr>
            <p:ph type="sldNum" sz="quarter" idx="12"/>
          </p:nvPr>
        </p:nvSpPr>
        <p:spPr/>
        <p:txBody>
          <a:bodyPr/>
          <a:lstStyle/>
          <a:p>
            <a:fld id="{4FB5DA62-ED4B-40B3-BED7-D46A73664029}" type="slidenum">
              <a:rPr lang="zh-TW" altLang="en-US" smtClean="0"/>
              <a:t>67</a:t>
            </a:fld>
            <a:endParaRPr lang="zh-TW" altLang="en-US"/>
          </a:p>
        </p:txBody>
      </p:sp>
      <p:cxnSp>
        <p:nvCxnSpPr>
          <p:cNvPr id="12" name="直線單箭頭接點 11"/>
          <p:cNvCxnSpPr/>
          <p:nvPr/>
        </p:nvCxnSpPr>
        <p:spPr>
          <a:xfrm>
            <a:off x="779353" y="6617186"/>
            <a:ext cx="0" cy="9648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779353" y="3134435"/>
            <a:ext cx="0" cy="57287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923480" y="3134435"/>
            <a:ext cx="0" cy="5728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1923480" y="6594823"/>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779353" y="8024866"/>
            <a:ext cx="0" cy="96484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907174" y="8004235"/>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11628774" y="6578909"/>
            <a:ext cx="0" cy="976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直線圖說文字 2 17"/>
          <p:cNvSpPr/>
          <p:nvPr/>
        </p:nvSpPr>
        <p:spPr>
          <a:xfrm>
            <a:off x="7063508" y="2774600"/>
            <a:ext cx="4107041" cy="2347846"/>
          </a:xfrm>
          <a:prstGeom prst="borderCallout2">
            <a:avLst>
              <a:gd name="adj1" fmla="val 105149"/>
              <a:gd name="adj2" fmla="val 1233"/>
              <a:gd name="adj3" fmla="val 115726"/>
              <a:gd name="adj4" fmla="val 1633"/>
              <a:gd name="adj5" fmla="val 128854"/>
              <a:gd name="adj6" fmla="val 23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2737" indent="-412737">
              <a:buFont typeface="Wingdings" panose="05000000000000000000" pitchFamily="2" charset="2"/>
              <a:buChar char="ü"/>
            </a:pPr>
            <a:r>
              <a:rPr lang="zh-TW" altLang="en-US" sz="2022" b="1" dirty="0">
                <a:ea typeface="微軟正黑體" panose="020B0604030504040204" pitchFamily="34" charset="-120"/>
              </a:rPr>
              <a:t>培養日期在</a:t>
            </a:r>
            <a:r>
              <a:rPr lang="zh-TW" altLang="en-US" sz="2022" b="1" kern="100" dirty="0">
                <a:ea typeface="微軟正黑體" panose="020B0604030504040204" pitchFamily="34" charset="-120"/>
                <a:cs typeface="Times New Roman" panose="02020603050405020304" pitchFamily="18" charset="0"/>
              </a:rPr>
              <a:t>手術部位感染</a:t>
            </a:r>
            <a:r>
              <a:rPr lang="zh-TW" altLang="zh-TW" sz="2022" b="1" kern="100" dirty="0">
                <a:ea typeface="微軟正黑體" panose="020B0604030504040204" pitchFamily="34" charset="-120"/>
              </a:rPr>
              <a:t>之續發性血流感染可歸因期</a:t>
            </a:r>
            <a:r>
              <a:rPr lang="zh-TW" altLang="en-US" sz="2022" b="1" kern="100" dirty="0">
                <a:ea typeface="微軟正黑體" panose="020B0604030504040204" pitchFamily="34" charset="-120"/>
              </a:rPr>
              <a:t>內，</a:t>
            </a:r>
            <a:r>
              <a:rPr lang="zh-TW" altLang="en-US" sz="2022" b="1" kern="100" dirty="0">
                <a:ea typeface="微軟正黑體" panose="020B0604030504040204" pitchFamily="34" charset="-120"/>
                <a:cs typeface="Times New Roman" panose="02020603050405020304" pitchFamily="18" charset="0"/>
              </a:rPr>
              <a:t>但</a:t>
            </a:r>
            <a:endParaRPr lang="en-US" altLang="zh-TW" sz="2022" b="1" kern="100" dirty="0">
              <a:ea typeface="微軟正黑體" panose="020B0604030504040204" pitchFamily="34" charset="-120"/>
              <a:cs typeface="Times New Roman" panose="02020603050405020304" pitchFamily="18" charset="0"/>
            </a:endParaRPr>
          </a:p>
          <a:p>
            <a:pPr marL="412737" indent="-412737">
              <a:buFont typeface="Wingdings" panose="05000000000000000000" pitchFamily="2" charset="2"/>
              <a:buChar char="ü"/>
            </a:pPr>
            <a:r>
              <a:rPr lang="zh-TW" altLang="en-US" sz="2022" b="1" kern="100" dirty="0">
                <a:ea typeface="微軟正黑體" panose="020B0604030504040204" pitchFamily="34" charset="-120"/>
                <a:cs typeface="Times New Roman" panose="02020603050405020304" pitchFamily="18" charset="0"/>
              </a:rPr>
              <a:t>菌種未與原發感染部位之培養菌種相符，亦不符合手術部位感染收案定義</a:t>
            </a:r>
            <a:endParaRPr lang="en-US" altLang="zh-TW" sz="2022" b="1" kern="100" dirty="0">
              <a:ea typeface="微軟正黑體" panose="020B0604030504040204" pitchFamily="34" charset="-120"/>
              <a:cs typeface="Times New Roman" panose="02020603050405020304" pitchFamily="18" charset="0"/>
            </a:endParaRPr>
          </a:p>
          <a:p>
            <a:pPr marL="412737" indent="-412737">
              <a:buFont typeface="Wingdings" panose="05000000000000000000" pitchFamily="2" charset="2"/>
              <a:buChar char="ü"/>
            </a:pPr>
            <a:r>
              <a:rPr lang="zh-TW" altLang="en-US" sz="2022" b="1" dirty="0">
                <a:ea typeface="微軟正黑體" panose="020B0604030504040204" pitchFamily="34" charset="-120"/>
              </a:rPr>
              <a:t>符合原發性血流收案定義</a:t>
            </a:r>
            <a:r>
              <a:rPr lang="en-US" altLang="zh-TW" sz="2022" b="1" dirty="0">
                <a:ea typeface="微軟正黑體" panose="020B0604030504040204" pitchFamily="34" charset="-120"/>
              </a:rPr>
              <a:t>1</a:t>
            </a:r>
            <a:r>
              <a:rPr lang="zh-TW" altLang="en-US" sz="2022" b="1" dirty="0">
                <a:ea typeface="微軟正黑體" panose="020B0604030504040204" pitchFamily="34" charset="-120"/>
              </a:rPr>
              <a:t> </a:t>
            </a:r>
            <a:r>
              <a:rPr lang="en-US" altLang="zh-TW" sz="2022" b="1" dirty="0">
                <a:ea typeface="微軟正黑體" panose="020B0604030504040204" pitchFamily="34" charset="-120"/>
              </a:rPr>
              <a:t>(LCBI</a:t>
            </a:r>
            <a:r>
              <a:rPr lang="zh-TW" altLang="en-US" sz="2022" b="1" dirty="0">
                <a:ea typeface="微軟正黑體" panose="020B0604030504040204" pitchFamily="34" charset="-120"/>
              </a:rPr>
              <a:t> </a:t>
            </a:r>
            <a:r>
              <a:rPr lang="en-US" altLang="zh-TW" sz="2022" b="1" dirty="0">
                <a:ea typeface="微軟正黑體" panose="020B0604030504040204" pitchFamily="34" charset="-120"/>
              </a:rPr>
              <a:t>1)</a:t>
            </a:r>
            <a:endParaRPr lang="zh-TW" altLang="en-US" sz="2022" b="1" dirty="0">
              <a:ea typeface="微軟正黑體" panose="020B0604030504040204" pitchFamily="34" charset="-120"/>
            </a:endParaRPr>
          </a:p>
        </p:txBody>
      </p:sp>
      <p:sp>
        <p:nvSpPr>
          <p:cNvPr id="20" name="矩形 19"/>
          <p:cNvSpPr/>
          <p:nvPr/>
        </p:nvSpPr>
        <p:spPr>
          <a:xfrm>
            <a:off x="6424073" y="5840164"/>
            <a:ext cx="2468183" cy="360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600"/>
          </a:p>
        </p:txBody>
      </p:sp>
    </p:spTree>
    <p:extLst>
      <p:ext uri="{BB962C8B-B14F-4D97-AF65-F5344CB8AC3E}">
        <p14:creationId xmlns:p14="http://schemas.microsoft.com/office/powerpoint/2010/main" val="23791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latin typeface="微軟正黑體" panose="020B0604030504040204" pitchFamily="34" charset="-120"/>
              </a:rPr>
              <a:t>問題</a:t>
            </a:r>
            <a:r>
              <a:rPr lang="zh-TW" altLang="en-US" dirty="0">
                <a:latin typeface="微軟正黑體" panose="020B0604030504040204" pitchFamily="34" charset="-120"/>
              </a:rPr>
              <a:t>六答案</a:t>
            </a:r>
            <a:endParaRPr lang="zh-TW" altLang="en-US" dirty="0"/>
          </a:p>
        </p:txBody>
      </p:sp>
      <p:sp>
        <p:nvSpPr>
          <p:cNvPr id="3" name="內容版面配置區 2"/>
          <p:cNvSpPr>
            <a:spLocks noGrp="1"/>
          </p:cNvSpPr>
          <p:nvPr>
            <p:ph idx="1"/>
          </p:nvPr>
        </p:nvSpPr>
        <p:spPr>
          <a:xfrm>
            <a:off x="987376" y="2144687"/>
            <a:ext cx="11560224" cy="7036708"/>
          </a:xfrm>
        </p:spPr>
        <p:txBody>
          <a:bodyPr>
            <a:normAutofit/>
          </a:bodyPr>
          <a:lstStyle/>
          <a:p>
            <a:pPr>
              <a:lnSpc>
                <a:spcPct val="110000"/>
              </a:lnSpc>
              <a:buFont typeface="Wingdings" panose="05000000000000000000" pitchFamily="2" charset="2"/>
              <a:buChar char="l"/>
            </a:pPr>
            <a:r>
              <a:rPr lang="zh-TW" altLang="en-US" sz="4333" dirty="0" smtClean="0"/>
              <a:t>假設手術醫師於</a:t>
            </a:r>
            <a:r>
              <a:rPr lang="en-US" altLang="zh-TW" sz="4333" dirty="0" smtClean="0"/>
              <a:t>6/6</a:t>
            </a:r>
            <a:r>
              <a:rPr lang="zh-TW" altLang="en-US" sz="4333" dirty="0" smtClean="0"/>
              <a:t>剖腹探查時，並未發現明顯感染情形，則病患於</a:t>
            </a:r>
            <a:r>
              <a:rPr lang="en-US" altLang="zh-TW" sz="4333" dirty="0" smtClean="0"/>
              <a:t>6/11</a:t>
            </a:r>
            <a:r>
              <a:rPr lang="zh-TW" altLang="en-US" sz="4333" dirty="0" smtClean="0"/>
              <a:t>後出現之相關症狀</a:t>
            </a:r>
            <a:endParaRPr lang="en-US" altLang="zh-TW" sz="4333" dirty="0" smtClean="0"/>
          </a:p>
          <a:p>
            <a:pPr lvl="1">
              <a:lnSpc>
                <a:spcPct val="110000"/>
              </a:lnSpc>
              <a:buFont typeface="Wingdings" panose="05000000000000000000" pitchFamily="2" charset="2"/>
              <a:buChar char="p"/>
            </a:pPr>
            <a:r>
              <a:rPr lang="zh-TW" altLang="en-US" sz="3933" dirty="0" smtClean="0"/>
              <a:t>是否符合手術部位感染收案標準？</a:t>
            </a:r>
            <a:r>
              <a:rPr lang="en-US" altLang="zh-TW" sz="3933" dirty="0" smtClean="0"/>
              <a:t/>
            </a:r>
            <a:br>
              <a:rPr lang="en-US" altLang="zh-TW" sz="3933" dirty="0" smtClean="0"/>
            </a:br>
            <a:r>
              <a:rPr lang="zh-TW" altLang="en-US" sz="3933" b="0" dirty="0" smtClean="0"/>
              <a:t>   </a:t>
            </a:r>
            <a:r>
              <a:rPr lang="en-US" altLang="zh-TW" sz="3933" b="0" dirty="0" smtClean="0"/>
              <a:t>ANS:</a:t>
            </a:r>
          </a:p>
          <a:p>
            <a:pPr lvl="1">
              <a:lnSpc>
                <a:spcPct val="110000"/>
              </a:lnSpc>
              <a:buFont typeface="Wingdings" panose="05000000000000000000" pitchFamily="2" charset="2"/>
              <a:buChar char="p"/>
            </a:pPr>
            <a:r>
              <a:rPr lang="zh-TW" altLang="en-US" sz="3933" dirty="0" smtClean="0"/>
              <a:t>若符合，應如何收案？</a:t>
            </a:r>
            <a:endParaRPr lang="en-US" altLang="zh-TW" sz="3933" dirty="0" smtClean="0"/>
          </a:p>
          <a:p>
            <a:pPr marL="1733520" lvl="2" indent="-742950">
              <a:lnSpc>
                <a:spcPct val="110000"/>
              </a:lnSpc>
              <a:buFont typeface="+mj-lt"/>
              <a:buAutoNum type="arabicPeriod"/>
            </a:pPr>
            <a:r>
              <a:rPr lang="zh-TW" altLang="en-US" dirty="0"/>
              <a:t>手術部位感染</a:t>
            </a:r>
            <a:r>
              <a:rPr lang="en-US" altLang="zh-TW" dirty="0"/>
              <a:t>-</a:t>
            </a:r>
            <a:r>
              <a:rPr lang="zh-TW" altLang="en-US" dirty="0"/>
              <a:t>器官腔室感染</a:t>
            </a:r>
            <a:r>
              <a:rPr lang="en-US" altLang="zh-TW" dirty="0"/>
              <a:t>(</a:t>
            </a:r>
            <a:r>
              <a:rPr lang="zh-TW" altLang="en-US" dirty="0"/>
              <a:t>腹腔內感染</a:t>
            </a:r>
            <a:r>
              <a:rPr lang="en-US" altLang="zh-TW" dirty="0"/>
              <a:t>)</a:t>
            </a:r>
            <a:br>
              <a:rPr lang="en-US" altLang="zh-TW" dirty="0"/>
            </a:br>
            <a:r>
              <a:rPr lang="zh-TW" altLang="en-US" dirty="0"/>
              <a:t>判定標準</a:t>
            </a:r>
            <a:r>
              <a:rPr lang="en-US" altLang="zh-TW" dirty="0"/>
              <a:t>3a</a:t>
            </a:r>
            <a:r>
              <a:rPr lang="zh-TW" altLang="en-US" dirty="0"/>
              <a:t>，沒有續發性血流</a:t>
            </a:r>
            <a:r>
              <a:rPr lang="zh-TW" altLang="en-US" dirty="0" smtClean="0"/>
              <a:t>感染</a:t>
            </a:r>
            <a:endParaRPr lang="en-US" altLang="zh-TW" dirty="0" smtClean="0"/>
          </a:p>
          <a:p>
            <a:pPr marL="1733520" lvl="2" indent="-742950">
              <a:lnSpc>
                <a:spcPct val="110000"/>
              </a:lnSpc>
              <a:buFont typeface="+mj-lt"/>
              <a:buAutoNum type="arabicPeriod"/>
            </a:pPr>
            <a:r>
              <a:rPr lang="zh-TW" altLang="en-US" dirty="0" smtClean="0"/>
              <a:t>原發性血流感染</a:t>
            </a:r>
            <a:r>
              <a:rPr lang="en-US" altLang="zh-TW" dirty="0" smtClean="0"/>
              <a:t>(LCBI1</a:t>
            </a:r>
            <a:r>
              <a:rPr lang="zh-TW" altLang="en-US" dirty="0" smtClean="0"/>
              <a:t>，病原菌</a:t>
            </a:r>
            <a:r>
              <a:rPr lang="en-US" altLang="zh-TW" dirty="0" smtClean="0"/>
              <a:t>:</a:t>
            </a:r>
            <a:r>
              <a:rPr lang="zh-TW" altLang="en-US" dirty="0" smtClean="0"/>
              <a:t> </a:t>
            </a:r>
            <a:r>
              <a:rPr lang="en-US" altLang="zh-TW" dirty="0" smtClean="0"/>
              <a:t>MRSA)</a:t>
            </a:r>
            <a:endParaRPr lang="zh-TW" altLang="en-US" sz="3533" b="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68</a:t>
            </a:fld>
            <a:endParaRPr lang="zh-TW" altLang="en-US"/>
          </a:p>
        </p:txBody>
      </p:sp>
      <p:sp>
        <p:nvSpPr>
          <p:cNvPr id="5" name="文字方塊 4"/>
          <p:cNvSpPr txBox="1"/>
          <p:nvPr/>
        </p:nvSpPr>
        <p:spPr>
          <a:xfrm>
            <a:off x="3134541" y="4416515"/>
            <a:ext cx="934720" cy="646331"/>
          </a:xfrm>
          <a:prstGeom prst="rect">
            <a:avLst/>
          </a:prstGeom>
          <a:noFill/>
        </p:spPr>
        <p:txBody>
          <a:bodyPr wrap="square" rtlCol="0">
            <a:spAutoFit/>
          </a:bodyPr>
          <a:lstStyle/>
          <a:p>
            <a:r>
              <a:rPr lang="zh-TW" altLang="en-US" sz="3600" b="1" dirty="0" smtClean="0">
                <a:latin typeface="微軟正黑體" panose="020B0604030504040204" pitchFamily="34" charset="-120"/>
                <a:ea typeface="微軟正黑體" panose="020B0604030504040204" pitchFamily="34" charset="-120"/>
              </a:rPr>
              <a:t>是</a:t>
            </a:r>
            <a:endParaRPr lang="zh-TW"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1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案例二</a:t>
            </a:r>
            <a:endParaRPr lang="zh-TW" altLang="en-US" dirty="0"/>
          </a:p>
        </p:txBody>
      </p:sp>
      <p:sp>
        <p:nvSpPr>
          <p:cNvPr id="3" name="內容版面配置區 2"/>
          <p:cNvSpPr>
            <a:spLocks noGrp="1"/>
          </p:cNvSpPr>
          <p:nvPr>
            <p:ph idx="1"/>
          </p:nvPr>
        </p:nvSpPr>
        <p:spPr>
          <a:xfrm>
            <a:off x="987376" y="2144687"/>
            <a:ext cx="11560224" cy="7036708"/>
          </a:xfrm>
        </p:spPr>
        <p:txBody>
          <a:bodyPr>
            <a:normAutofit fontScale="85000" lnSpcReduction="10000"/>
          </a:bodyPr>
          <a:lstStyle/>
          <a:p>
            <a:pPr>
              <a:lnSpc>
                <a:spcPct val="110000"/>
              </a:lnSpc>
            </a:pPr>
            <a:r>
              <a:rPr lang="en-US" altLang="zh-TW" sz="4333" dirty="0" smtClean="0"/>
              <a:t>6</a:t>
            </a:r>
            <a:r>
              <a:rPr lang="zh-TW" altLang="en-US" sz="4333" dirty="0" smtClean="0"/>
              <a:t>月</a:t>
            </a:r>
            <a:r>
              <a:rPr lang="en-US" altLang="zh-TW" sz="4333" dirty="0" smtClean="0"/>
              <a:t>6</a:t>
            </a:r>
            <a:r>
              <a:rPr lang="zh-TW" altLang="en-US" sz="4333" dirty="0" smtClean="0"/>
              <a:t>日</a:t>
            </a:r>
            <a:endParaRPr lang="en-US" altLang="zh-TW" sz="4333" dirty="0" smtClean="0"/>
          </a:p>
          <a:p>
            <a:pPr lvl="1">
              <a:lnSpc>
                <a:spcPct val="110000"/>
              </a:lnSpc>
            </a:pPr>
            <a:r>
              <a:rPr lang="zh-TW" altLang="en-US" sz="3933" dirty="0" smtClean="0"/>
              <a:t>患者因糖尿病合併腎衰竭接受人工血管植入術</a:t>
            </a:r>
            <a:r>
              <a:rPr lang="en-US" altLang="zh-TW" sz="3933" dirty="0" smtClean="0"/>
              <a:t>(AV</a:t>
            </a:r>
            <a:r>
              <a:rPr lang="zh-TW" altLang="en-US" sz="3933" dirty="0" smtClean="0"/>
              <a:t> </a:t>
            </a:r>
            <a:r>
              <a:rPr lang="en-US" altLang="zh-TW" sz="3933" dirty="0" smtClean="0"/>
              <a:t>graft)</a:t>
            </a:r>
            <a:r>
              <a:rPr lang="zh-TW" altLang="en-US" sz="3933" dirty="0" smtClean="0"/>
              <a:t>手術</a:t>
            </a:r>
            <a:endParaRPr lang="en-US" altLang="zh-TW" sz="3933" dirty="0" smtClean="0"/>
          </a:p>
          <a:p>
            <a:pPr>
              <a:lnSpc>
                <a:spcPct val="110000"/>
              </a:lnSpc>
            </a:pPr>
            <a:r>
              <a:rPr lang="en-US" altLang="zh-TW" sz="4333" dirty="0" smtClean="0"/>
              <a:t>7</a:t>
            </a:r>
            <a:r>
              <a:rPr lang="zh-TW" altLang="en-US" sz="4333" dirty="0" smtClean="0"/>
              <a:t>月</a:t>
            </a:r>
            <a:r>
              <a:rPr lang="en-US" altLang="zh-TW" sz="4333" dirty="0" smtClean="0"/>
              <a:t>15</a:t>
            </a:r>
            <a:r>
              <a:rPr lang="zh-TW" altLang="en-US" sz="4333" dirty="0" smtClean="0"/>
              <a:t>日</a:t>
            </a:r>
            <a:endParaRPr lang="en-US" altLang="zh-TW" sz="4333" dirty="0" smtClean="0"/>
          </a:p>
          <a:p>
            <a:pPr lvl="1">
              <a:lnSpc>
                <a:spcPct val="110000"/>
              </a:lnSpc>
            </a:pPr>
            <a:r>
              <a:rPr lang="zh-TW" altLang="en-US" sz="3933" dirty="0" smtClean="0"/>
              <a:t>患者於門診返診時主訴前天手術部位出現腫痛症狀，且有發燒</a:t>
            </a:r>
            <a:r>
              <a:rPr lang="en-US" altLang="zh-TW" sz="3933" dirty="0" smtClean="0"/>
              <a:t>(&gt;</a:t>
            </a:r>
            <a:r>
              <a:rPr lang="zh-TW" altLang="en-US" sz="3933" dirty="0" smtClean="0"/>
              <a:t> 攝氏</a:t>
            </a:r>
            <a:r>
              <a:rPr lang="en-US" altLang="zh-TW" sz="3933" dirty="0" smtClean="0"/>
              <a:t>38</a:t>
            </a:r>
            <a:r>
              <a:rPr lang="zh-TW" altLang="en-US" sz="3933" dirty="0" smtClean="0"/>
              <a:t>度</a:t>
            </a:r>
            <a:r>
              <a:rPr lang="en-US" altLang="zh-TW" sz="3933" dirty="0" smtClean="0"/>
              <a:t>)</a:t>
            </a:r>
          </a:p>
          <a:p>
            <a:pPr lvl="1">
              <a:lnSpc>
                <a:spcPct val="110000"/>
              </a:lnSpc>
            </a:pPr>
            <a:r>
              <a:rPr lang="zh-TW" altLang="en-US" sz="3933" dirty="0" smtClean="0"/>
              <a:t>醫師予以安排住院，並於抽取血液培養後給予抗生素治療</a:t>
            </a:r>
            <a:endParaRPr lang="en-US" altLang="zh-TW" sz="3933" dirty="0" smtClean="0"/>
          </a:p>
          <a:p>
            <a:pPr>
              <a:lnSpc>
                <a:spcPct val="110000"/>
              </a:lnSpc>
            </a:pPr>
            <a:r>
              <a:rPr lang="en-US" altLang="zh-TW" sz="4333" dirty="0" smtClean="0"/>
              <a:t>7</a:t>
            </a:r>
            <a:r>
              <a:rPr lang="zh-TW" altLang="en-US" sz="4333" dirty="0" smtClean="0"/>
              <a:t>月</a:t>
            </a:r>
            <a:r>
              <a:rPr lang="en-US" altLang="zh-TW" sz="4333" dirty="0" smtClean="0"/>
              <a:t>16</a:t>
            </a:r>
            <a:r>
              <a:rPr lang="zh-TW" altLang="en-US" sz="4333" dirty="0" smtClean="0"/>
              <a:t>日</a:t>
            </a:r>
            <a:endParaRPr lang="en-US" altLang="zh-TW" sz="4333" dirty="0" smtClean="0"/>
          </a:p>
          <a:p>
            <a:pPr lvl="1">
              <a:lnSpc>
                <a:spcPct val="110000"/>
              </a:lnSpc>
            </a:pPr>
            <a:r>
              <a:rPr lang="zh-TW" altLang="en-US" sz="3933" dirty="0" smtClean="0"/>
              <a:t>開刀取出人工血管後，大體解剖</a:t>
            </a:r>
            <a:r>
              <a:rPr lang="zh-TW" altLang="en-US" sz="3933" dirty="0" smtClean="0"/>
              <a:t>顯示人工血管有</a:t>
            </a:r>
            <a:r>
              <a:rPr lang="zh-TW" altLang="en-US" sz="3933" dirty="0" smtClean="0"/>
              <a:t>膿瘍形成</a:t>
            </a:r>
            <a:endParaRPr lang="en-US" altLang="zh-TW" sz="3933" dirty="0" smtClean="0"/>
          </a:p>
          <a:p>
            <a:pPr>
              <a:lnSpc>
                <a:spcPct val="110000"/>
              </a:lnSpc>
            </a:pPr>
            <a:r>
              <a:rPr lang="en-US" altLang="zh-TW" sz="4300" dirty="0" smtClean="0"/>
              <a:t>7</a:t>
            </a:r>
            <a:r>
              <a:rPr lang="zh-TW" altLang="en-US" sz="4300" dirty="0" smtClean="0"/>
              <a:t>月</a:t>
            </a:r>
            <a:r>
              <a:rPr lang="en-US" altLang="zh-TW" sz="4300" dirty="0" smtClean="0"/>
              <a:t>19</a:t>
            </a:r>
            <a:r>
              <a:rPr lang="zh-TW" altLang="en-US" sz="4300" dirty="0" smtClean="0"/>
              <a:t>日</a:t>
            </a:r>
            <a:endParaRPr lang="en-US" altLang="zh-TW" sz="4300" dirty="0" smtClean="0"/>
          </a:p>
          <a:p>
            <a:pPr lvl="1">
              <a:lnSpc>
                <a:spcPct val="110000"/>
              </a:lnSpc>
            </a:pPr>
            <a:r>
              <a:rPr lang="zh-TW" altLang="en-US" sz="3900" dirty="0" smtClean="0"/>
              <a:t>血液培養報告為綠膿桿菌</a:t>
            </a:r>
            <a:endParaRPr lang="zh-TW" altLang="en-US" sz="390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69</a:t>
            </a:fld>
            <a:endParaRPr lang="zh-TW" altLang="en-US"/>
          </a:p>
        </p:txBody>
      </p:sp>
    </p:spTree>
    <p:extLst>
      <p:ext uri="{BB962C8B-B14F-4D97-AF65-F5344CB8AC3E}">
        <p14:creationId xmlns:p14="http://schemas.microsoft.com/office/powerpoint/2010/main" val="233499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新版醫療</a:t>
            </a:r>
            <a:r>
              <a:rPr lang="zh-TW" altLang="en-US" dirty="0"/>
              <a:t>照護相關</a:t>
            </a:r>
            <a:r>
              <a:rPr lang="zh-TW" altLang="en-US" dirty="0" smtClean="0"/>
              <a:t>感染監測定義修改</a:t>
            </a:r>
            <a:endParaRPr lang="zh-TW" altLang="en-US" dirty="0"/>
          </a:p>
        </p:txBody>
      </p:sp>
      <p:sp>
        <p:nvSpPr>
          <p:cNvPr id="3" name="內容版面配置區 2"/>
          <p:cNvSpPr>
            <a:spLocks noGrp="1"/>
          </p:cNvSpPr>
          <p:nvPr>
            <p:ph idx="1"/>
          </p:nvPr>
        </p:nvSpPr>
        <p:spPr/>
        <p:txBody>
          <a:bodyPr>
            <a:normAutofit fontScale="92500"/>
          </a:bodyPr>
          <a:lstStyle/>
          <a:p>
            <a:pPr>
              <a:lnSpc>
                <a:spcPct val="110000"/>
              </a:lnSpc>
            </a:pPr>
            <a:r>
              <a:rPr lang="zh-TW" altLang="en-US" b="1" dirty="0" smtClean="0"/>
              <a:t>目的</a:t>
            </a:r>
            <a:endParaRPr lang="en-US" altLang="zh-TW" b="1" dirty="0" smtClean="0"/>
          </a:p>
          <a:p>
            <a:pPr lvl="1">
              <a:lnSpc>
                <a:spcPct val="110000"/>
              </a:lnSpc>
            </a:pPr>
            <a:r>
              <a:rPr lang="zh-TW" altLang="en-US" dirty="0" smtClean="0"/>
              <a:t>降低監測主觀性，並且不脫離流行病學和臨床關聯性</a:t>
            </a:r>
            <a:endParaRPr lang="en-US" altLang="zh-TW" dirty="0" smtClean="0"/>
          </a:p>
          <a:p>
            <a:pPr lvl="1">
              <a:lnSpc>
                <a:spcPct val="110000"/>
              </a:lnSpc>
            </a:pPr>
            <a:r>
              <a:rPr lang="zh-TW" altLang="en-US" dirty="0" smtClean="0"/>
              <a:t>解決包括相同部位重複感染、不同部位併發感染和多種致病原等情況</a:t>
            </a:r>
            <a:endParaRPr lang="en-US" altLang="zh-TW" dirty="0" smtClean="0"/>
          </a:p>
          <a:p>
            <a:pPr>
              <a:lnSpc>
                <a:spcPct val="110000"/>
              </a:lnSpc>
            </a:pPr>
            <a:r>
              <a:rPr lang="zh-TW" altLang="en-US" b="1" dirty="0" smtClean="0"/>
              <a:t>緣由</a:t>
            </a:r>
            <a:endParaRPr lang="en-US" altLang="zh-TW" b="1" dirty="0" smtClean="0"/>
          </a:p>
          <a:p>
            <a:pPr lvl="1">
              <a:lnSpc>
                <a:spcPct val="110000"/>
              </a:lnSpc>
            </a:pPr>
            <a:r>
              <a:rPr lang="en-US" altLang="zh-TW" dirty="0" smtClean="0"/>
              <a:t>2017</a:t>
            </a:r>
            <a:r>
              <a:rPr lang="zh-TW" altLang="en-US" dirty="0"/>
              <a:t>年邀請台灣感染管制學會推派專家協助編譯</a:t>
            </a:r>
            <a:r>
              <a:rPr lang="en-US" altLang="zh-TW" dirty="0"/>
              <a:t>2017</a:t>
            </a:r>
            <a:r>
              <a:rPr lang="zh-TW" altLang="en-US" dirty="0"/>
              <a:t>年美國</a:t>
            </a:r>
            <a:r>
              <a:rPr lang="en-US" altLang="zh-TW" dirty="0"/>
              <a:t>NHSN</a:t>
            </a:r>
            <a:r>
              <a:rPr lang="zh-TW" altLang="en-US" dirty="0"/>
              <a:t>監測定義，提供本次醫療照護感染監測定義編修之</a:t>
            </a:r>
            <a:r>
              <a:rPr lang="zh-TW" altLang="en-US" dirty="0" smtClean="0"/>
              <a:t>參考</a:t>
            </a:r>
            <a:endParaRPr lang="zh-TW" altLang="en-US" dirty="0"/>
          </a:p>
          <a:p>
            <a:pPr lvl="1">
              <a:lnSpc>
                <a:spcPct val="110000"/>
              </a:lnSpc>
            </a:pPr>
            <a:r>
              <a:rPr lang="zh-TW" altLang="en-US" dirty="0"/>
              <a:t>監測定義草案於</a:t>
            </a:r>
            <a:r>
              <a:rPr lang="en-US" altLang="zh-TW" dirty="0"/>
              <a:t>2017</a:t>
            </a:r>
            <a:r>
              <a:rPr lang="zh-TW" altLang="en-US" dirty="0"/>
              <a:t>年</a:t>
            </a:r>
            <a:r>
              <a:rPr lang="en-US" altLang="zh-TW" dirty="0"/>
              <a:t>10</a:t>
            </a:r>
            <a:r>
              <a:rPr lang="zh-TW" altLang="en-US" dirty="0"/>
              <a:t>月</a:t>
            </a:r>
            <a:r>
              <a:rPr lang="en-US" altLang="zh-TW" dirty="0"/>
              <a:t>20</a:t>
            </a:r>
            <a:r>
              <a:rPr lang="zh-TW" altLang="en-US" dirty="0"/>
              <a:t>日提報衛生福利部傳染病防治諮詢會感染控制組會議討論後修正公布</a:t>
            </a:r>
          </a:p>
        </p:txBody>
      </p:sp>
    </p:spTree>
    <p:extLst>
      <p:ext uri="{BB962C8B-B14F-4D97-AF65-F5344CB8AC3E}">
        <p14:creationId xmlns:p14="http://schemas.microsoft.com/office/powerpoint/2010/main" val="1540504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問題七</a:t>
            </a:r>
            <a:endParaRPr lang="zh-TW" altLang="en-US" dirty="0"/>
          </a:p>
        </p:txBody>
      </p:sp>
      <p:sp>
        <p:nvSpPr>
          <p:cNvPr id="3" name="內容版面配置區 2"/>
          <p:cNvSpPr>
            <a:spLocks noGrp="1"/>
          </p:cNvSpPr>
          <p:nvPr>
            <p:ph idx="1"/>
          </p:nvPr>
        </p:nvSpPr>
        <p:spPr>
          <a:xfrm>
            <a:off x="987376" y="2144687"/>
            <a:ext cx="11560224" cy="7036708"/>
          </a:xfrm>
        </p:spPr>
        <p:txBody>
          <a:bodyPr>
            <a:normAutofit/>
          </a:bodyPr>
          <a:lstStyle/>
          <a:p>
            <a:pPr>
              <a:lnSpc>
                <a:spcPct val="110000"/>
              </a:lnSpc>
            </a:pPr>
            <a:r>
              <a:rPr lang="zh-TW" altLang="en-US" sz="3933" dirty="0" smtClean="0"/>
              <a:t>患者符合何種收案標準？</a:t>
            </a:r>
            <a:endParaRPr lang="en-US" altLang="zh-TW" sz="3933" dirty="0" smtClean="0"/>
          </a:p>
          <a:p>
            <a:pPr lvl="1">
              <a:lnSpc>
                <a:spcPct val="110000"/>
              </a:lnSpc>
            </a:pPr>
            <a:r>
              <a:rPr lang="zh-TW" altLang="en-US" sz="3933" dirty="0" smtClean="0"/>
              <a:t>不符合任何醫療照護相關感染，無須收案</a:t>
            </a:r>
            <a:endParaRPr lang="en-US" altLang="zh-TW" sz="3933" dirty="0" smtClean="0"/>
          </a:p>
          <a:p>
            <a:pPr lvl="1">
              <a:lnSpc>
                <a:spcPct val="110000"/>
              </a:lnSpc>
            </a:pPr>
            <a:r>
              <a:rPr lang="zh-TW" altLang="en-US" sz="3933" dirty="0" smtClean="0"/>
              <a:t>原發性血流感染 </a:t>
            </a:r>
            <a:r>
              <a:rPr lang="en-US" altLang="zh-TW" sz="3933" dirty="0" smtClean="0"/>
              <a:t>(LCBI1)</a:t>
            </a:r>
          </a:p>
          <a:p>
            <a:pPr lvl="1">
              <a:lnSpc>
                <a:spcPct val="110000"/>
              </a:lnSpc>
            </a:pPr>
            <a:r>
              <a:rPr lang="zh-TW" altLang="en-US" sz="3933" dirty="0" smtClean="0"/>
              <a:t>手術部位感染 </a:t>
            </a:r>
            <a:r>
              <a:rPr lang="en-US" altLang="zh-TW" sz="3933" dirty="0" smtClean="0"/>
              <a:t>-</a:t>
            </a:r>
            <a:r>
              <a:rPr lang="zh-TW" altLang="en-US" sz="4000" dirty="0"/>
              <a:t>器官腔室感染</a:t>
            </a:r>
            <a:r>
              <a:rPr lang="en-US" altLang="zh-TW" sz="4000" dirty="0" smtClean="0"/>
              <a:t>(VASC)</a:t>
            </a:r>
            <a:r>
              <a:rPr lang="zh-TW" altLang="en-US" sz="4000" dirty="0" smtClean="0"/>
              <a:t> </a:t>
            </a:r>
            <a:r>
              <a:rPr lang="en-US" altLang="zh-TW" sz="4000" dirty="0" smtClean="0"/>
              <a:t>+</a:t>
            </a:r>
            <a:r>
              <a:rPr lang="zh-TW" altLang="en-US" sz="4000" dirty="0" smtClean="0"/>
              <a:t> </a:t>
            </a:r>
            <a:r>
              <a:rPr lang="en-US" altLang="zh-TW" sz="4000" dirty="0"/>
              <a:t/>
            </a:r>
            <a:br>
              <a:rPr lang="en-US" altLang="zh-TW" sz="4000" dirty="0"/>
            </a:br>
            <a:r>
              <a:rPr lang="zh-TW" altLang="en-US" sz="4000" dirty="0"/>
              <a:t>原</a:t>
            </a:r>
            <a:r>
              <a:rPr lang="zh-TW" altLang="en-US" sz="4000" dirty="0" smtClean="0"/>
              <a:t>發</a:t>
            </a:r>
            <a:r>
              <a:rPr lang="zh-TW" altLang="en-US" sz="4000" dirty="0"/>
              <a:t>性血流</a:t>
            </a:r>
            <a:r>
              <a:rPr lang="zh-TW" altLang="en-US" sz="4000" dirty="0" smtClean="0"/>
              <a:t>感染</a:t>
            </a:r>
            <a:endParaRPr lang="en-US" altLang="zh-TW" sz="4000" dirty="0" smtClean="0"/>
          </a:p>
          <a:p>
            <a:pPr lvl="1">
              <a:lnSpc>
                <a:spcPct val="110000"/>
              </a:lnSpc>
            </a:pPr>
            <a:r>
              <a:rPr lang="zh-TW" altLang="en-US" sz="3933" dirty="0"/>
              <a:t>手術部位感染 </a:t>
            </a:r>
            <a:r>
              <a:rPr lang="en-US" altLang="zh-TW" sz="3933" dirty="0"/>
              <a:t>-</a:t>
            </a:r>
            <a:r>
              <a:rPr lang="zh-TW" altLang="en-US" sz="4000" dirty="0"/>
              <a:t>器官腔室感染</a:t>
            </a:r>
            <a:r>
              <a:rPr lang="en-US" altLang="zh-TW" sz="4000" dirty="0"/>
              <a:t>(VASC</a:t>
            </a:r>
            <a:r>
              <a:rPr lang="en-US" altLang="zh-TW" sz="4000" dirty="0" smtClean="0"/>
              <a:t>)</a:t>
            </a:r>
            <a:r>
              <a:rPr lang="zh-TW" altLang="en-US" sz="4000" dirty="0" smtClean="0"/>
              <a:t>，併續發性血流感染</a:t>
            </a:r>
            <a:endParaRPr lang="zh-TW" altLang="en-US" sz="390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70</a:t>
            </a:fld>
            <a:endParaRPr lang="zh-TW" altLang="en-US"/>
          </a:p>
        </p:txBody>
      </p:sp>
    </p:spTree>
    <p:extLst>
      <p:ext uri="{BB962C8B-B14F-4D97-AF65-F5344CB8AC3E}">
        <p14:creationId xmlns:p14="http://schemas.microsoft.com/office/powerpoint/2010/main" val="40342320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動脈</a:t>
            </a:r>
            <a:r>
              <a:rPr lang="zh-TW" altLang="en-US" dirty="0"/>
              <a:t>或靜脈</a:t>
            </a:r>
            <a:r>
              <a:rPr lang="zh-TW" altLang="en-US" dirty="0" smtClean="0"/>
              <a:t>感染 </a:t>
            </a:r>
            <a:r>
              <a:rPr lang="en-US" altLang="zh-TW" dirty="0" smtClean="0"/>
              <a:t>(</a:t>
            </a:r>
            <a:r>
              <a:rPr lang="en-US" altLang="zh-TW" dirty="0"/>
              <a:t>VASC- Arterial or venous infection</a:t>
            </a:r>
            <a:r>
              <a:rPr lang="en-US" altLang="zh-TW" dirty="0" smtClean="0"/>
              <a:t>) </a:t>
            </a:r>
            <a:r>
              <a:rPr lang="zh-TW" altLang="en-US" dirty="0" smtClean="0"/>
              <a:t>收案標準</a:t>
            </a:r>
            <a:endParaRPr lang="zh-TW" altLang="en-US" dirty="0"/>
          </a:p>
        </p:txBody>
      </p:sp>
      <p:pic>
        <p:nvPicPr>
          <p:cNvPr id="4" name="圖片 3"/>
          <p:cNvPicPr>
            <a:picLocks noChangeAspect="1"/>
          </p:cNvPicPr>
          <p:nvPr/>
        </p:nvPicPr>
        <p:blipFill>
          <a:blip r:embed="rId2"/>
          <a:stretch>
            <a:fillRect/>
          </a:stretch>
        </p:blipFill>
        <p:spPr>
          <a:xfrm>
            <a:off x="1574800" y="2494773"/>
            <a:ext cx="9723120" cy="6970619"/>
          </a:xfrm>
          <a:prstGeom prst="rect">
            <a:avLst/>
          </a:prstGeom>
        </p:spPr>
      </p:pic>
      <p:sp>
        <p:nvSpPr>
          <p:cNvPr id="5" name="文字方塊 4"/>
          <p:cNvSpPr txBox="1"/>
          <p:nvPr/>
        </p:nvSpPr>
        <p:spPr>
          <a:xfrm>
            <a:off x="1814034" y="4585104"/>
            <a:ext cx="639011" cy="492443"/>
          </a:xfrm>
          <a:prstGeom prst="rect">
            <a:avLst/>
          </a:prstGeom>
          <a:noFill/>
        </p:spPr>
        <p:txBody>
          <a:bodyPr wrap="square" rtlCol="0">
            <a:spAutoFit/>
          </a:bodyPr>
          <a:lstStyle/>
          <a:p>
            <a:r>
              <a:rPr lang="zh-TW" altLang="en-US" sz="2600" b="1" dirty="0">
                <a:solidFill>
                  <a:srgbClr val="FF0000"/>
                </a:solidFill>
                <a:sym typeface="Wingdings 2" panose="05020102010507070707" pitchFamily="18" charset="2"/>
              </a:rPr>
              <a:t></a:t>
            </a:r>
            <a:endParaRPr lang="zh-TW" altLang="en-US" sz="2600" b="1" dirty="0">
              <a:solidFill>
                <a:srgbClr val="FF0000"/>
              </a:solidFill>
            </a:endParaRPr>
          </a:p>
        </p:txBody>
      </p:sp>
    </p:spTree>
    <p:extLst>
      <p:ext uri="{BB962C8B-B14F-4D97-AF65-F5344CB8AC3E}">
        <p14:creationId xmlns:p14="http://schemas.microsoft.com/office/powerpoint/2010/main" val="23395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25046" y="2410233"/>
            <a:ext cx="12057784" cy="6285266"/>
          </a:xfrm>
          <a:prstGeom prst="rect">
            <a:avLst/>
          </a:prstGeom>
        </p:spPr>
      </p:pic>
    </p:spTree>
    <p:extLst>
      <p:ext uri="{BB962C8B-B14F-4D97-AF65-F5344CB8AC3E}">
        <p14:creationId xmlns:p14="http://schemas.microsoft.com/office/powerpoint/2010/main" val="198151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問題</a:t>
            </a:r>
            <a:r>
              <a:rPr lang="zh-TW" altLang="en-US" dirty="0" smtClean="0">
                <a:latin typeface="微軟正黑體" panose="020B0604030504040204" pitchFamily="34" charset="-120"/>
              </a:rPr>
              <a:t>七答案</a:t>
            </a:r>
            <a:endParaRPr lang="zh-TW" altLang="en-US" dirty="0"/>
          </a:p>
        </p:txBody>
      </p:sp>
      <p:sp>
        <p:nvSpPr>
          <p:cNvPr id="3" name="內容版面配置區 2"/>
          <p:cNvSpPr>
            <a:spLocks noGrp="1"/>
          </p:cNvSpPr>
          <p:nvPr>
            <p:ph idx="1"/>
          </p:nvPr>
        </p:nvSpPr>
        <p:spPr>
          <a:xfrm>
            <a:off x="987376" y="2144687"/>
            <a:ext cx="11560224" cy="7036708"/>
          </a:xfrm>
        </p:spPr>
        <p:txBody>
          <a:bodyPr>
            <a:normAutofit/>
          </a:bodyPr>
          <a:lstStyle/>
          <a:p>
            <a:pPr>
              <a:lnSpc>
                <a:spcPct val="110000"/>
              </a:lnSpc>
            </a:pPr>
            <a:r>
              <a:rPr lang="zh-TW" altLang="en-US" sz="3933" dirty="0" smtClean="0"/>
              <a:t>患者符合何種收案標準？</a:t>
            </a:r>
            <a:endParaRPr lang="en-US" altLang="zh-TW" sz="3933" dirty="0" smtClean="0"/>
          </a:p>
          <a:p>
            <a:pPr lvl="1">
              <a:lnSpc>
                <a:spcPct val="110000"/>
              </a:lnSpc>
            </a:pPr>
            <a:r>
              <a:rPr lang="zh-TW" altLang="en-US" sz="3933" dirty="0" smtClean="0"/>
              <a:t>不符合任何醫療照護相關感染，無須收案</a:t>
            </a:r>
            <a:endParaRPr lang="en-US" altLang="zh-TW" sz="3933" dirty="0" smtClean="0"/>
          </a:p>
          <a:p>
            <a:pPr lvl="1">
              <a:lnSpc>
                <a:spcPct val="110000"/>
              </a:lnSpc>
            </a:pPr>
            <a:r>
              <a:rPr lang="zh-TW" altLang="en-US" sz="3933" dirty="0" smtClean="0"/>
              <a:t>原發性血流感染 </a:t>
            </a:r>
            <a:r>
              <a:rPr lang="en-US" altLang="zh-TW" sz="3933" dirty="0" smtClean="0"/>
              <a:t>(LCBI1)</a:t>
            </a:r>
          </a:p>
          <a:p>
            <a:pPr lvl="1">
              <a:lnSpc>
                <a:spcPct val="110000"/>
              </a:lnSpc>
            </a:pPr>
            <a:r>
              <a:rPr lang="zh-TW" altLang="en-US" sz="3933" dirty="0" smtClean="0"/>
              <a:t>手術部位感染 </a:t>
            </a:r>
            <a:r>
              <a:rPr lang="en-US" altLang="zh-TW" sz="3933" dirty="0" smtClean="0"/>
              <a:t>-</a:t>
            </a:r>
            <a:r>
              <a:rPr lang="zh-TW" altLang="en-US" sz="4000" dirty="0"/>
              <a:t>器官腔室感染</a:t>
            </a:r>
            <a:r>
              <a:rPr lang="en-US" altLang="zh-TW" sz="4000" dirty="0" smtClean="0"/>
              <a:t>(VASC)</a:t>
            </a:r>
            <a:r>
              <a:rPr lang="zh-TW" altLang="en-US" sz="4000" dirty="0" smtClean="0"/>
              <a:t> </a:t>
            </a:r>
            <a:r>
              <a:rPr lang="en-US" altLang="zh-TW" sz="4000" dirty="0" smtClean="0"/>
              <a:t>+</a:t>
            </a:r>
            <a:r>
              <a:rPr lang="zh-TW" altLang="en-US" sz="4000" dirty="0" smtClean="0"/>
              <a:t> </a:t>
            </a:r>
            <a:r>
              <a:rPr lang="en-US" altLang="zh-TW" sz="4000" dirty="0"/>
              <a:t/>
            </a:r>
            <a:br>
              <a:rPr lang="en-US" altLang="zh-TW" sz="4000" dirty="0"/>
            </a:br>
            <a:r>
              <a:rPr lang="zh-TW" altLang="en-US" sz="4000" dirty="0"/>
              <a:t>原</a:t>
            </a:r>
            <a:r>
              <a:rPr lang="zh-TW" altLang="en-US" sz="4000" dirty="0" smtClean="0"/>
              <a:t>發</a:t>
            </a:r>
            <a:r>
              <a:rPr lang="zh-TW" altLang="en-US" sz="4000" dirty="0"/>
              <a:t>性血流</a:t>
            </a:r>
            <a:r>
              <a:rPr lang="zh-TW" altLang="en-US" sz="4000" dirty="0" smtClean="0"/>
              <a:t>感染</a:t>
            </a:r>
            <a:endParaRPr lang="en-US" altLang="zh-TW" sz="4000" dirty="0" smtClean="0"/>
          </a:p>
          <a:p>
            <a:pPr lvl="1">
              <a:lnSpc>
                <a:spcPct val="110000"/>
              </a:lnSpc>
            </a:pPr>
            <a:r>
              <a:rPr lang="zh-TW" altLang="en-US" sz="3933" dirty="0"/>
              <a:t>手術部位感染 </a:t>
            </a:r>
            <a:r>
              <a:rPr lang="en-US" altLang="zh-TW" sz="3933" dirty="0"/>
              <a:t>-</a:t>
            </a:r>
            <a:r>
              <a:rPr lang="zh-TW" altLang="en-US" sz="4000" dirty="0"/>
              <a:t>器官腔室感染</a:t>
            </a:r>
            <a:r>
              <a:rPr lang="en-US" altLang="zh-TW" sz="4000" dirty="0"/>
              <a:t>(VASC</a:t>
            </a:r>
            <a:r>
              <a:rPr lang="en-US" altLang="zh-TW" sz="4000" dirty="0" smtClean="0"/>
              <a:t>)</a:t>
            </a:r>
            <a:r>
              <a:rPr lang="zh-TW" altLang="en-US" sz="4000" dirty="0" smtClean="0"/>
              <a:t>，併續發性血流感染</a:t>
            </a:r>
            <a:endParaRPr lang="zh-TW" altLang="en-US" sz="3900" dirty="0"/>
          </a:p>
        </p:txBody>
      </p:sp>
      <p:sp>
        <p:nvSpPr>
          <p:cNvPr id="4" name="投影片編號版面配置區 3"/>
          <p:cNvSpPr>
            <a:spLocks noGrp="1"/>
          </p:cNvSpPr>
          <p:nvPr>
            <p:ph type="sldNum" sz="quarter" idx="12"/>
          </p:nvPr>
        </p:nvSpPr>
        <p:spPr/>
        <p:txBody>
          <a:bodyPr/>
          <a:lstStyle/>
          <a:p>
            <a:fld id="{4FB5DA62-ED4B-40B3-BED7-D46A73664029}" type="slidenum">
              <a:rPr lang="zh-TW" altLang="en-US" smtClean="0"/>
              <a:t>73</a:t>
            </a:fld>
            <a:endParaRPr lang="zh-TW" altLang="en-US"/>
          </a:p>
        </p:txBody>
      </p:sp>
      <p:sp>
        <p:nvSpPr>
          <p:cNvPr id="5" name="圓角矩形 4"/>
          <p:cNvSpPr/>
          <p:nvPr/>
        </p:nvSpPr>
        <p:spPr>
          <a:xfrm>
            <a:off x="1361440" y="4368800"/>
            <a:ext cx="10938510" cy="130048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5787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smtClean="0">
                <a:latin typeface="微軟正黑體" panose="020B0604030504040204" pitchFamily="34" charset="-120"/>
                <a:ea typeface="微軟正黑體" panose="020B0604030504040204" pitchFamily="34" charset="-120"/>
              </a:rPr>
              <a:t>謝謝聆聽</a:t>
            </a:r>
            <a:endParaRPr lang="zh-TW" altLang="en-US" b="1" dirty="0">
              <a:latin typeface="微軟正黑體" panose="020B0604030504040204" pitchFamily="34" charset="-120"/>
              <a:ea typeface="微軟正黑體" panose="020B0604030504040204" pitchFamily="34" charset="-120"/>
            </a:endParaRPr>
          </a:p>
        </p:txBody>
      </p:sp>
      <p:sp>
        <p:nvSpPr>
          <p:cNvPr id="5" name="文字版面配置區 4"/>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021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nSpc>
                <a:spcPct val="150000"/>
              </a:lnSpc>
            </a:pPr>
            <a:r>
              <a:rPr lang="zh-TW" altLang="en-US" dirty="0"/>
              <a:t>手術部位</a:t>
            </a:r>
            <a:r>
              <a:rPr lang="zh-TW" altLang="zh-TW" dirty="0"/>
              <a:t>感染</a:t>
            </a:r>
            <a:r>
              <a:rPr lang="zh-TW" altLang="en-US" dirty="0"/>
              <a:t>監測</a:t>
            </a:r>
            <a:r>
              <a:rPr lang="zh-TW" altLang="zh-TW" dirty="0"/>
              <a:t>名詞解釋</a:t>
            </a:r>
            <a:endParaRPr lang="en-US" altLang="zh-TW" dirty="0"/>
          </a:p>
        </p:txBody>
      </p:sp>
      <p:sp>
        <p:nvSpPr>
          <p:cNvPr id="3" name="內容版面配置區 2"/>
          <p:cNvSpPr>
            <a:spLocks noGrp="1"/>
          </p:cNvSpPr>
          <p:nvPr>
            <p:ph idx="1"/>
          </p:nvPr>
        </p:nvSpPr>
        <p:spPr/>
        <p:txBody>
          <a:bodyPr/>
          <a:lstStyle/>
          <a:p>
            <a:pPr marL="0" indent="0">
              <a:buNone/>
            </a:pPr>
            <a:r>
              <a:rPr lang="zh-TW" altLang="en-US" b="1" dirty="0"/>
              <a:t>子路曰</a:t>
            </a:r>
            <a:r>
              <a:rPr lang="zh-TW" altLang="en-US" dirty="0"/>
              <a:t>：「衛</a:t>
            </a:r>
            <a:r>
              <a:rPr lang="zh-TW" altLang="en-US" dirty="0" smtClean="0"/>
              <a:t>君待</a:t>
            </a:r>
            <a:r>
              <a:rPr lang="zh-TW" altLang="en-US" dirty="0"/>
              <a:t>子為政，子將</a:t>
            </a:r>
            <a:r>
              <a:rPr lang="zh-TW" altLang="en-US" dirty="0" smtClean="0"/>
              <a:t>奚先</a:t>
            </a:r>
            <a:r>
              <a:rPr lang="zh-TW" altLang="en-US" dirty="0"/>
              <a:t>？</a:t>
            </a:r>
            <a:r>
              <a:rPr lang="zh-TW" altLang="en-US" dirty="0" smtClean="0"/>
              <a:t>」</a:t>
            </a:r>
            <a:endParaRPr lang="en-US" altLang="zh-TW" dirty="0" smtClean="0"/>
          </a:p>
          <a:p>
            <a:pPr marL="0" indent="0">
              <a:buNone/>
            </a:pPr>
            <a:r>
              <a:rPr lang="zh-TW" altLang="en-US" b="1" dirty="0" smtClean="0"/>
              <a:t>子</a:t>
            </a:r>
            <a:r>
              <a:rPr lang="zh-TW" altLang="en-US" b="1" dirty="0"/>
              <a:t>曰</a:t>
            </a:r>
            <a:r>
              <a:rPr lang="zh-TW" altLang="en-US" dirty="0"/>
              <a:t>：「必也</a:t>
            </a:r>
            <a:r>
              <a:rPr lang="zh-TW" altLang="en-US" dirty="0" smtClean="0"/>
              <a:t>正名乎</a:t>
            </a:r>
            <a:r>
              <a:rPr lang="zh-TW" altLang="en-US" dirty="0"/>
              <a:t>！</a:t>
            </a:r>
            <a:r>
              <a:rPr lang="zh-TW" altLang="en-US" dirty="0" smtClean="0"/>
              <a:t>」</a:t>
            </a:r>
            <a:endParaRPr lang="en-US" altLang="zh-TW" dirty="0" smtClean="0"/>
          </a:p>
          <a:p>
            <a:pPr marL="0" indent="0">
              <a:buNone/>
            </a:pPr>
            <a:r>
              <a:rPr lang="zh-TW" altLang="en-US" b="1" dirty="0" smtClean="0"/>
              <a:t>子</a:t>
            </a:r>
            <a:r>
              <a:rPr lang="zh-TW" altLang="en-US" b="1" dirty="0"/>
              <a:t>路曰</a:t>
            </a:r>
            <a:r>
              <a:rPr lang="zh-TW" altLang="en-US" dirty="0"/>
              <a:t>：「有是哉，子之</a:t>
            </a:r>
            <a:r>
              <a:rPr lang="zh-TW" altLang="en-US" dirty="0" smtClean="0"/>
              <a:t>迂也</a:t>
            </a:r>
            <a:r>
              <a:rPr lang="en-US" altLang="zh-TW" dirty="0" smtClean="0"/>
              <a:t/>
            </a:r>
            <a:br>
              <a:rPr lang="en-US" altLang="zh-TW" dirty="0" smtClean="0"/>
            </a:br>
            <a:r>
              <a:rPr lang="zh-TW" altLang="en-US" dirty="0" smtClean="0"/>
              <a:t>！</a:t>
            </a:r>
            <a:r>
              <a:rPr lang="zh-TW" altLang="en-US" dirty="0"/>
              <a:t>奚其</a:t>
            </a:r>
            <a:r>
              <a:rPr lang="zh-TW" altLang="en-US" dirty="0" smtClean="0"/>
              <a:t>正？」</a:t>
            </a:r>
            <a:endParaRPr lang="en-US" altLang="zh-TW" dirty="0" smtClean="0"/>
          </a:p>
          <a:p>
            <a:pPr marL="0" indent="0">
              <a:buNone/>
            </a:pPr>
            <a:r>
              <a:rPr lang="zh-TW" altLang="en-US" b="1" dirty="0" smtClean="0"/>
              <a:t>子</a:t>
            </a:r>
            <a:r>
              <a:rPr lang="zh-TW" altLang="en-US" b="1" dirty="0"/>
              <a:t>曰</a:t>
            </a:r>
            <a:r>
              <a:rPr lang="zh-TW" altLang="en-US" dirty="0"/>
              <a:t>：「野哉，由也！君子</a:t>
            </a:r>
            <a:r>
              <a:rPr lang="zh-TW" altLang="en-US" dirty="0" smtClean="0"/>
              <a:t>於</a:t>
            </a:r>
            <a:r>
              <a:rPr lang="en-US" altLang="zh-TW" dirty="0" smtClean="0"/>
              <a:t/>
            </a:r>
            <a:br>
              <a:rPr lang="en-US" altLang="zh-TW" dirty="0" smtClean="0"/>
            </a:br>
            <a:r>
              <a:rPr lang="zh-TW" altLang="en-US" dirty="0" smtClean="0"/>
              <a:t>其</a:t>
            </a:r>
            <a:r>
              <a:rPr lang="zh-TW" altLang="en-US" dirty="0"/>
              <a:t>所不知，</a:t>
            </a:r>
            <a:r>
              <a:rPr lang="zh-TW" altLang="en-US" dirty="0" smtClean="0"/>
              <a:t>蓋闕如也</a:t>
            </a:r>
            <a:r>
              <a:rPr lang="zh-TW" altLang="en-US" dirty="0"/>
              <a:t>。</a:t>
            </a:r>
            <a:r>
              <a:rPr lang="zh-TW" altLang="en-US" b="1" dirty="0">
                <a:solidFill>
                  <a:srgbClr val="00B0F0"/>
                </a:solidFill>
              </a:rPr>
              <a:t>名不</a:t>
            </a:r>
            <a:r>
              <a:rPr lang="zh-TW" altLang="en-US" b="1" dirty="0" smtClean="0">
                <a:solidFill>
                  <a:srgbClr val="00B0F0"/>
                </a:solidFill>
              </a:rPr>
              <a:t>正</a:t>
            </a:r>
            <a:r>
              <a:rPr lang="en-US" altLang="zh-TW" b="1" dirty="0" smtClean="0">
                <a:solidFill>
                  <a:srgbClr val="00B0F0"/>
                </a:solidFill>
              </a:rPr>
              <a:t/>
            </a:r>
            <a:br>
              <a:rPr lang="en-US" altLang="zh-TW" b="1" dirty="0" smtClean="0">
                <a:solidFill>
                  <a:srgbClr val="00B0F0"/>
                </a:solidFill>
              </a:rPr>
            </a:br>
            <a:r>
              <a:rPr lang="zh-TW" altLang="en-US" b="1" dirty="0" smtClean="0">
                <a:solidFill>
                  <a:srgbClr val="00B0F0"/>
                </a:solidFill>
              </a:rPr>
              <a:t>則</a:t>
            </a:r>
            <a:r>
              <a:rPr lang="zh-TW" altLang="en-US" b="1" dirty="0">
                <a:solidFill>
                  <a:srgbClr val="00B0F0"/>
                </a:solidFill>
              </a:rPr>
              <a:t>言不順，言不順則事</a:t>
            </a:r>
            <a:r>
              <a:rPr lang="zh-TW" altLang="en-US" b="1" dirty="0" smtClean="0">
                <a:solidFill>
                  <a:srgbClr val="00B0F0"/>
                </a:solidFill>
              </a:rPr>
              <a:t>不成</a:t>
            </a:r>
            <a:r>
              <a:rPr lang="en-US" altLang="zh-TW" dirty="0" smtClean="0"/>
              <a:t>…</a:t>
            </a:r>
            <a:br>
              <a:rPr lang="en-US" altLang="zh-TW" dirty="0" smtClean="0"/>
            </a:br>
            <a:r>
              <a:rPr lang="zh-TW" altLang="en-US" dirty="0"/>
              <a:t>君子於其言，無所</a:t>
            </a:r>
            <a:r>
              <a:rPr lang="zh-TW" altLang="en-US" dirty="0" smtClean="0"/>
              <a:t>苟而已矣 </a:t>
            </a:r>
            <a:r>
              <a:rPr lang="zh-TW" altLang="en-US" dirty="0"/>
              <a:t>」</a:t>
            </a:r>
          </a:p>
        </p:txBody>
      </p:sp>
      <p:pic>
        <p:nvPicPr>
          <p:cNvPr id="4" name="圖片 3"/>
          <p:cNvPicPr>
            <a:picLocks noChangeAspect="1"/>
          </p:cNvPicPr>
          <p:nvPr/>
        </p:nvPicPr>
        <p:blipFill>
          <a:blip r:embed="rId3"/>
          <a:stretch>
            <a:fillRect/>
          </a:stretch>
        </p:blipFill>
        <p:spPr>
          <a:xfrm>
            <a:off x="7903029" y="4347906"/>
            <a:ext cx="5060042" cy="5325487"/>
          </a:xfrm>
          <a:prstGeom prst="rect">
            <a:avLst/>
          </a:prstGeom>
        </p:spPr>
      </p:pic>
      <p:sp>
        <p:nvSpPr>
          <p:cNvPr id="5" name="文字方塊 4"/>
          <p:cNvSpPr txBox="1"/>
          <p:nvPr/>
        </p:nvSpPr>
        <p:spPr>
          <a:xfrm>
            <a:off x="1326243" y="8717078"/>
            <a:ext cx="3314700" cy="400110"/>
          </a:xfrm>
          <a:prstGeom prst="rect">
            <a:avLst/>
          </a:prstGeom>
          <a:noFill/>
        </p:spPr>
        <p:txBody>
          <a:bodyPr wrap="square" rtlCol="0">
            <a:spAutoFit/>
          </a:bodyPr>
          <a:lstStyle/>
          <a:p>
            <a:r>
              <a:rPr lang="en-US" altLang="ja-JP" sz="2000" b="1" dirty="0">
                <a:latin typeface="微軟正黑體" panose="020B0604030504040204" pitchFamily="34" charset="-120"/>
                <a:ea typeface="微軟正黑體" panose="020B0604030504040204" pitchFamily="34" charset="-120"/>
              </a:rPr>
              <a:t>《</a:t>
            </a:r>
            <a:r>
              <a:rPr lang="ja-JP" altLang="en-US" sz="2000" b="1" dirty="0">
                <a:latin typeface="微軟正黑體" panose="020B0604030504040204" pitchFamily="34" charset="-120"/>
                <a:ea typeface="微軟正黑體" panose="020B0604030504040204" pitchFamily="34" charset="-120"/>
              </a:rPr>
              <a:t>論語・子路第十三</a:t>
            </a:r>
            <a:r>
              <a:rPr lang="en-US" altLang="ja-JP"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699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5000" dirty="0" smtClean="0"/>
              <a:t>名詞解釋</a:t>
            </a:r>
            <a:r>
              <a:rPr lang="en-US" altLang="zh-TW" sz="5000" dirty="0" smtClean="0"/>
              <a:t> – </a:t>
            </a:r>
            <a:r>
              <a:rPr lang="zh-TW" altLang="zh-TW" sz="5000" dirty="0" smtClean="0"/>
              <a:t>醫療</a:t>
            </a:r>
            <a:r>
              <a:rPr lang="zh-TW" altLang="zh-TW" sz="5000" dirty="0"/>
              <a:t>照護相關感染判定</a:t>
            </a:r>
            <a:r>
              <a:rPr lang="zh-TW" altLang="zh-TW" sz="5000" dirty="0" smtClean="0"/>
              <a:t>準則</a:t>
            </a:r>
            <a:endParaRPr lang="zh-TW" altLang="en-US" sz="5000" baseline="-25000" dirty="0"/>
          </a:p>
        </p:txBody>
      </p:sp>
      <p:sp>
        <p:nvSpPr>
          <p:cNvPr id="4" name="投影片編號版面配置區 3"/>
          <p:cNvSpPr>
            <a:spLocks noGrp="1"/>
          </p:cNvSpPr>
          <p:nvPr>
            <p:ph type="sldNum" sz="quarter" idx="12"/>
          </p:nvPr>
        </p:nvSpPr>
        <p:spPr/>
        <p:txBody>
          <a:bodyPr/>
          <a:lstStyle/>
          <a:p>
            <a:pPr>
              <a:defRPr/>
            </a:pPr>
            <a:fld id="{172235ED-97B0-4539-93B6-6914D8025386}" type="slidenum">
              <a:rPr lang="zh-TW" altLang="en-US" smtClean="0"/>
              <a:pPr>
                <a:defRPr/>
              </a:pPr>
              <a:t>9</a:t>
            </a:fld>
            <a:endParaRPr lang="en-US" altLang="zh-TW"/>
          </a:p>
        </p:txBody>
      </p:sp>
      <p:pic>
        <p:nvPicPr>
          <p:cNvPr id="7" name="圖片 6"/>
          <p:cNvPicPr>
            <a:picLocks noChangeAspect="1"/>
          </p:cNvPicPr>
          <p:nvPr/>
        </p:nvPicPr>
        <p:blipFill>
          <a:blip r:embed="rId2"/>
          <a:stretch>
            <a:fillRect/>
          </a:stretch>
        </p:blipFill>
        <p:spPr>
          <a:xfrm>
            <a:off x="0" y="2442106"/>
            <a:ext cx="13208000" cy="6054881"/>
          </a:xfrm>
          <a:prstGeom prst="rect">
            <a:avLst/>
          </a:prstGeom>
        </p:spPr>
      </p:pic>
      <p:sp>
        <p:nvSpPr>
          <p:cNvPr id="8" name="矩形 7"/>
          <p:cNvSpPr/>
          <p:nvPr/>
        </p:nvSpPr>
        <p:spPr>
          <a:xfrm>
            <a:off x="5391807" y="3452648"/>
            <a:ext cx="1166648" cy="376795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1870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4705</TotalTime>
  <Words>7861</Words>
  <Application>Microsoft Office PowerPoint</Application>
  <PresentationFormat>自訂</PresentationFormat>
  <Paragraphs>851</Paragraphs>
  <Slides>74</Slides>
  <Notes>12</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74</vt:i4>
      </vt:variant>
    </vt:vector>
  </HeadingPairs>
  <TitlesOfParts>
    <vt:vector size="87" baseType="lpstr">
      <vt:lpstr>ＭＳ Ｐゴシック</vt:lpstr>
      <vt:lpstr>游ゴシック</vt:lpstr>
      <vt:lpstr>微軟正黑體</vt:lpstr>
      <vt:lpstr>新細明體</vt:lpstr>
      <vt:lpstr>標楷體</vt:lpstr>
      <vt:lpstr>Arial</vt:lpstr>
      <vt:lpstr>Calibri</vt:lpstr>
      <vt:lpstr>Calibri Light</vt:lpstr>
      <vt:lpstr>Symbol</vt:lpstr>
      <vt:lpstr>Times New Roman</vt:lpstr>
      <vt:lpstr>Wingdings</vt:lpstr>
      <vt:lpstr>Wingdings 2</vt:lpstr>
      <vt:lpstr>Office 佈景主題</vt:lpstr>
      <vt:lpstr>PowerPoint 簡報</vt:lpstr>
      <vt:lpstr>課程大綱</vt:lpstr>
      <vt:lpstr>手術部位感染 (Surgical Site Infection, SSI)</vt:lpstr>
      <vt:lpstr>影響手術部位感染發生之因素</vt:lpstr>
      <vt:lpstr>手術部位感染組合式照護</vt:lpstr>
      <vt:lpstr>手術部位感染流行病學</vt:lpstr>
      <vt:lpstr>新版醫療照護相關感染監測定義修改</vt:lpstr>
      <vt:lpstr>手術部位感染監測名詞解釋</vt:lpstr>
      <vt:lpstr>名詞解釋 – 醫療照護相關感染判定準則</vt:lpstr>
      <vt:lpstr>名詞解釋 – 醫療照護相關感染判定準則</vt:lpstr>
      <vt:lpstr>名詞解釋 – 醫療照護相關感染判定準則</vt:lpstr>
      <vt:lpstr>名詞解釋 – 手術</vt:lpstr>
      <vt:lpstr>名詞解釋 – 手術</vt:lpstr>
      <vt:lpstr>名詞解釋 – 手術室</vt:lpstr>
      <vt:lpstr>名詞解釋 – 手術期間</vt:lpstr>
      <vt:lpstr>名詞解釋 – 傷口分類</vt:lpstr>
      <vt:lpstr>傷口分類範例</vt:lpstr>
      <vt:lpstr>名詞解釋 – 手術時出現感染</vt:lpstr>
      <vt:lpstr>PATOS相關注意事項 1</vt:lpstr>
      <vt:lpstr>PATOS相關注意事項 2</vt:lpstr>
      <vt:lpstr>手術時出現感染範例 1 </vt:lpstr>
      <vt:lpstr>手術時出現感染範例 2 </vt:lpstr>
      <vt:lpstr>手術時出現感染範例 3 </vt:lpstr>
      <vt:lpstr>手術時出現感染範例 4 </vt:lpstr>
      <vt:lpstr>名詞解釋</vt:lpstr>
      <vt:lpstr>監測排除條件</vt:lpstr>
      <vt:lpstr>手術部位感染監測</vt:lpstr>
      <vt:lpstr>「監測定義」說明</vt:lpstr>
      <vt:lpstr>手術部位感染收案標準 – 表淺切口</vt:lpstr>
      <vt:lpstr>不符合表淺切口之手術部位感染判定標準1</vt:lpstr>
      <vt:lpstr>不符合表淺切口之手術部位感染判定標準2</vt:lpstr>
      <vt:lpstr>手術部位感染收案標準 – 深部切口</vt:lpstr>
      <vt:lpstr>手術部位感染收案標準 – 器官/腔室</vt:lpstr>
      <vt:lpstr>器官/腔室手術部位感染之特定部位列表</vt:lpstr>
      <vt:lpstr>新版與舊版手術部位感染收案標準之主要差異</vt:lpstr>
      <vt:lpstr>新版與舊版手術部位感染收案標準之比較 – 表淺切口</vt:lpstr>
      <vt:lpstr>新版與舊版手術部位感染收案標準之比較 –– 深部切口</vt:lpstr>
      <vt:lpstr>新版與舊版手術部位感染收案標準之比較 –– 器官/腔室</vt:lpstr>
      <vt:lpstr>我國新版與2017年美國NHSN 手術部位感染監測定義與收案標準之差異</vt:lpstr>
      <vt:lpstr>通報注意事項 – 手術部位感染需排除微生物</vt:lpstr>
      <vt:lpstr>通報注意事項 – 感染涉及多個組織層的術式歸因原則 </vt:lpstr>
      <vt:lpstr>通報注意事項 – 感染涉及多個主要切口的術式歸因原則  </vt:lpstr>
      <vt:lpstr>通報注意事項 – 感染涉及次要切口的術式歸因原則  </vt:lpstr>
      <vt:lpstr>通報注意事項 – 感染涉及次要切口的術式歸因範例 </vt:lpstr>
      <vt:lpstr>通報注意事項 – 感染涉及多項手術的術式歸因原則  </vt:lpstr>
      <vt:lpstr>表3 同時接受多項手術時，手術部位感染的術式歸因原則 (分類是由高排序到低)</vt:lpstr>
      <vt:lpstr>通報注意事項 – 術後接受侵入性操作/評估後發生手術部位感染  </vt:lpstr>
      <vt:lpstr>案例討論</vt:lpstr>
      <vt:lpstr>案例一病情描述 (1/3)</vt:lpstr>
      <vt:lpstr>案例一病情描述 (2/3)</vt:lpstr>
      <vt:lpstr>問題一</vt:lpstr>
      <vt:lpstr>問題二</vt:lpstr>
      <vt:lpstr>收案邏輯表</vt:lpstr>
      <vt:lpstr>腹腔內感染(IAB)收案條件</vt:lpstr>
      <vt:lpstr>收案邏輯表 </vt:lpstr>
      <vt:lpstr>收案邏輯表</vt:lpstr>
      <vt:lpstr>問題二答案</vt:lpstr>
      <vt:lpstr>問題三</vt:lpstr>
      <vt:lpstr>案例一病情描述 (3/3)</vt:lpstr>
      <vt:lpstr>問題四</vt:lpstr>
      <vt:lpstr>問題五</vt:lpstr>
      <vt:lpstr>問題六</vt:lpstr>
      <vt:lpstr>收案邏輯表</vt:lpstr>
      <vt:lpstr>腹腔內感染(IAB)收案條件</vt:lpstr>
      <vt:lpstr>腹腔內感染(IAB)收案條件</vt:lpstr>
      <vt:lpstr>收案邏輯表</vt:lpstr>
      <vt:lpstr>收案邏輯表</vt:lpstr>
      <vt:lpstr>問題六答案</vt:lpstr>
      <vt:lpstr>案例二</vt:lpstr>
      <vt:lpstr>問題七</vt:lpstr>
      <vt:lpstr>動脈或靜脈感染 (VASC- Arterial or venous infection) 收案標準</vt:lpstr>
      <vt:lpstr>PowerPoint 簡報</vt:lpstr>
      <vt:lpstr>問題七答案</vt:lpstr>
      <vt:lpstr>謝謝聆聽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白銀勇太</dc:creator>
  <cp:lastModifiedBy>asus</cp:lastModifiedBy>
  <cp:revision>377</cp:revision>
  <cp:lastPrinted>2018-01-15T06:11:24Z</cp:lastPrinted>
  <dcterms:created xsi:type="dcterms:W3CDTF">2015-11-27T03:56:27Z</dcterms:created>
  <dcterms:modified xsi:type="dcterms:W3CDTF">2018-01-15T07:43:38Z</dcterms:modified>
</cp:coreProperties>
</file>