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charts/chart30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31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  <p:sldId id="267" r:id="rId15"/>
    <p:sldId id="271" r:id="rId16"/>
    <p:sldId id="270" r:id="rId17"/>
    <p:sldId id="272" r:id="rId18"/>
    <p:sldId id="273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3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B4"/>
    <a:srgbClr val="0000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5184" autoAdjust="0"/>
  </p:normalViewPr>
  <p:slideViewPr>
    <p:cSldViewPr snapToGrid="0">
      <p:cViewPr>
        <p:scale>
          <a:sx n="66" d="100"/>
          <a:sy n="66" d="100"/>
        </p:scale>
        <p:origin x="-164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9678;&#32156;&#21512;&#24037;&#20316;\&#23460;&#21209;&#26371;&#35696;&#22577;&#21578;\&#25991;&#26360;&#21508;&#38917;&#22577;&#34920;\112&#25991;&#26360;&#22577;&#34920;\112&#24180;&#25991;&#26360;&#32068;&#20316;&#26989;&#25104;&#25928;&#32113;&#35336;(&#32047;&#35336;&#33267;112&#24180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'!$C$2:$N$2,'111-112年總務室文書組 '!$P$2)</c:f>
              <c:numCache>
                <c:formatCode>#,##0_ </c:formatCode>
                <c:ptCount val="13"/>
                <c:pt idx="0">
                  <c:v>64</c:v>
                </c:pt>
                <c:pt idx="1">
                  <c:v>69</c:v>
                </c:pt>
                <c:pt idx="2">
                  <c:v>67</c:v>
                </c:pt>
                <c:pt idx="3">
                  <c:v>47</c:v>
                </c:pt>
                <c:pt idx="4">
                  <c:v>60</c:v>
                </c:pt>
                <c:pt idx="5">
                  <c:v>51</c:v>
                </c:pt>
                <c:pt idx="6">
                  <c:v>33</c:v>
                </c:pt>
                <c:pt idx="7">
                  <c:v>46</c:v>
                </c:pt>
                <c:pt idx="8">
                  <c:v>37</c:v>
                </c:pt>
                <c:pt idx="9">
                  <c:v>46</c:v>
                </c:pt>
                <c:pt idx="10">
                  <c:v>46</c:v>
                </c:pt>
                <c:pt idx="12">
                  <c:v>51.454545454545439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01-428C-9A56-07F5EA804EBA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'!$C$3:$N$3,'111-112年總務室文書組 '!$P$3)</c:f>
              <c:numCache>
                <c:formatCode>#,##0_ </c:formatCode>
                <c:ptCount val="13"/>
                <c:pt idx="0">
                  <c:v>280</c:v>
                </c:pt>
                <c:pt idx="1">
                  <c:v>192</c:v>
                </c:pt>
                <c:pt idx="2">
                  <c:v>316</c:v>
                </c:pt>
                <c:pt idx="3">
                  <c:v>113</c:v>
                </c:pt>
                <c:pt idx="4">
                  <c:v>93</c:v>
                </c:pt>
                <c:pt idx="5" formatCode="General">
                  <c:v>103</c:v>
                </c:pt>
                <c:pt idx="6">
                  <c:v>121</c:v>
                </c:pt>
                <c:pt idx="7">
                  <c:v>115</c:v>
                </c:pt>
                <c:pt idx="8">
                  <c:v>98</c:v>
                </c:pt>
                <c:pt idx="9">
                  <c:v>76</c:v>
                </c:pt>
                <c:pt idx="10">
                  <c:v>79</c:v>
                </c:pt>
                <c:pt idx="11">
                  <c:v>78</c:v>
                </c:pt>
                <c:pt idx="12">
                  <c:v>138.66666666666663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01-428C-9A56-07F5EA804EBA}"/>
            </c:ext>
          </c:extLst>
        </c:ser>
        <c:dLbls>
          <c:showVal val="1"/>
        </c:dLbls>
        <c:marker val="1"/>
        <c:axId val="113314432"/>
        <c:axId val="113277184"/>
      </c:lineChart>
      <c:catAx>
        <c:axId val="1133144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13277184"/>
        <c:crosses val="autoZero"/>
        <c:auto val="1"/>
        <c:lblAlgn val="ctr"/>
        <c:lblOffset val="100"/>
      </c:catAx>
      <c:valAx>
        <c:axId val="113277184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13314432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prstDash val="sysDash"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5.1476985131287574E-2"/>
                  <c:y val="-5.304827498246285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5E-4152-A095-CE3185B1A369}"/>
                </c:ext>
              </c:extLst>
            </c:dLbl>
            <c:dLbl>
              <c:idx val="7"/>
              <c:layout>
                <c:manualLayout>
                  <c:x val="-2.9398148148148149E-2"/>
                  <c:y val="-3.5549145299145296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'!$C$20:$N$20,'111-112年總務室文書組 '!$P$20)</c:f>
              <c:numCache>
                <c:formatCode>#,##0.00_ </c:formatCode>
                <c:ptCount val="13"/>
                <c:pt idx="0">
                  <c:v>3.3299999999999996</c:v>
                </c:pt>
                <c:pt idx="1">
                  <c:v>3.04</c:v>
                </c:pt>
                <c:pt idx="2">
                  <c:v>3.4699999999999998</c:v>
                </c:pt>
                <c:pt idx="3">
                  <c:v>3.11</c:v>
                </c:pt>
                <c:pt idx="4">
                  <c:v>3.1</c:v>
                </c:pt>
                <c:pt idx="5">
                  <c:v>3.27</c:v>
                </c:pt>
                <c:pt idx="6">
                  <c:v>3.13</c:v>
                </c:pt>
                <c:pt idx="7">
                  <c:v>3.2</c:v>
                </c:pt>
                <c:pt idx="8">
                  <c:v>3.2600000000000002</c:v>
                </c:pt>
                <c:pt idx="9">
                  <c:v>3.42</c:v>
                </c:pt>
                <c:pt idx="10">
                  <c:v>3.4699999999999998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5E-4152-A095-CE3185B1A369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0000FF"/>
              </a:soli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3.1388405567858275E-2"/>
                  <c:y val="0.10974108794082175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5E-4152-A095-CE3185B1A369}"/>
                </c:ext>
              </c:extLst>
            </c:dLbl>
            <c:dLbl>
              <c:idx val="7"/>
              <c:layout>
                <c:manualLayout>
                  <c:x val="-2.6458333333333341E-2"/>
                  <c:y val="4.9117521367521497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E2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'!$C$21:$N$21,'111-112年總務室文書組 '!$P$21)</c:f>
              <c:numCache>
                <c:formatCode>#,##0.00_ </c:formatCode>
                <c:ptCount val="13"/>
                <c:pt idx="0">
                  <c:v>2.0299999999999998</c:v>
                </c:pt>
                <c:pt idx="1">
                  <c:v>3.61</c:v>
                </c:pt>
                <c:pt idx="2">
                  <c:v>3.21</c:v>
                </c:pt>
                <c:pt idx="3">
                  <c:v>3.06</c:v>
                </c:pt>
                <c:pt idx="4">
                  <c:v>3.22</c:v>
                </c:pt>
                <c:pt idx="5" formatCode="General">
                  <c:v>3.38</c:v>
                </c:pt>
                <c:pt idx="6">
                  <c:v>3.3</c:v>
                </c:pt>
                <c:pt idx="7">
                  <c:v>3.12</c:v>
                </c:pt>
                <c:pt idx="8">
                  <c:v>3.27</c:v>
                </c:pt>
                <c:pt idx="9">
                  <c:v>3.32</c:v>
                </c:pt>
                <c:pt idx="10">
                  <c:v>3.2600000000000002</c:v>
                </c:pt>
                <c:pt idx="11">
                  <c:v>3.23</c:v>
                </c:pt>
                <c:pt idx="12">
                  <c:v>3.1675000000000004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5E-4152-A095-CE3185B1A369}"/>
            </c:ext>
          </c:extLst>
        </c:ser>
        <c:dLbls>
          <c:showVal val="1"/>
        </c:dLbls>
        <c:marker val="1"/>
        <c:axId val="164467072"/>
        <c:axId val="164468608"/>
      </c:lineChart>
      <c:catAx>
        <c:axId val="1644670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468608"/>
        <c:crosses val="autoZero"/>
        <c:auto val="1"/>
        <c:lblAlgn val="ctr"/>
        <c:lblOffset val="100"/>
      </c:catAx>
      <c:valAx>
        <c:axId val="164468608"/>
        <c:scaling>
          <c:orientation val="minMax"/>
        </c:scaling>
        <c:axPos val="l"/>
        <c:numFmt formatCode="#,##0_ 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4670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2"/>
              <c:layout>
                <c:manualLayout>
                  <c:x val="-5.5241682360326415E-2"/>
                  <c:y val="8.508904488564929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F5-469A-9B5B-AC8832560F70}"/>
                </c:ext>
              </c:extLst>
            </c:dLbl>
            <c:dLbl>
              <c:idx val="3"/>
              <c:layout>
                <c:manualLayout>
                  <c:x val="-3.1294328703703835E-2"/>
                  <c:y val="5.660641025641047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F5-469A-9B5B-AC8832560F70}"/>
                </c:ext>
              </c:extLst>
            </c:dLbl>
            <c:dLbl>
              <c:idx val="4"/>
              <c:layout>
                <c:manualLayout>
                  <c:x val="-3.380787037037046E-2"/>
                  <c:y val="-3.554914529914535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3805439814814812E-2"/>
                  <c:y val="5.8727350427350417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F5-469A-9B5B-AC8832560F70}"/>
                </c:ext>
              </c:extLst>
            </c:dLbl>
            <c:dLbl>
              <c:idx val="6"/>
              <c:layout>
                <c:manualLayout>
                  <c:x val="-4.0129629629629633E-2"/>
                  <c:y val="6.231111111111117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F5-469A-9B5B-AC8832560F70}"/>
                </c:ext>
              </c:extLst>
            </c:dLbl>
            <c:dLbl>
              <c:idx val="8"/>
              <c:layout>
                <c:manualLayout>
                  <c:x val="-3.699328703703704E-2"/>
                  <c:y val="6.293803418803431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F5-469A-9B5B-AC8832560F70}"/>
                </c:ext>
              </c:extLst>
            </c:dLbl>
            <c:dLbl>
              <c:idx val="10"/>
              <c:layout>
                <c:manualLayout>
                  <c:x val="1.0043750000000001E-2"/>
                  <c:y val="7.2115384615384377E-3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F5-469A-9B5B-AC8832560F70}"/>
                </c:ext>
              </c:extLst>
            </c:dLbl>
            <c:dLbl>
              <c:idx val="12"/>
              <c:layout>
                <c:manualLayout>
                  <c:x val="-1.9138292944921306E-2"/>
                  <c:y val="9.125000000000002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F5-469A-9B5B-AC8832560F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'!$C$22:$N$22,'111-112年總務室文書組 '!$P$22)</c:f>
              <c:numCache>
                <c:formatCode>#,##0_ </c:formatCode>
                <c:ptCount val="13"/>
                <c:pt idx="0">
                  <c:v>3044</c:v>
                </c:pt>
                <c:pt idx="1">
                  <c:v>3899</c:v>
                </c:pt>
                <c:pt idx="2">
                  <c:v>4212</c:v>
                </c:pt>
                <c:pt idx="3">
                  <c:v>3380</c:v>
                </c:pt>
                <c:pt idx="4">
                  <c:v>4041</c:v>
                </c:pt>
                <c:pt idx="5">
                  <c:v>3591</c:v>
                </c:pt>
                <c:pt idx="6">
                  <c:v>3622</c:v>
                </c:pt>
                <c:pt idx="7">
                  <c:v>3983</c:v>
                </c:pt>
                <c:pt idx="8">
                  <c:v>3425</c:v>
                </c:pt>
                <c:pt idx="9">
                  <c:v>3632</c:v>
                </c:pt>
                <c:pt idx="10">
                  <c:v>3840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CF5-469A-9B5B-AC8832560F70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6.2774639045827654E-2"/>
                  <c:y val="-0.17058521438797641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F5-469A-9B5B-AC8832560F70}"/>
                </c:ext>
              </c:extLst>
            </c:dLbl>
            <c:dLbl>
              <c:idx val="1"/>
              <c:layout>
                <c:manualLayout>
                  <c:x val="-8.2862523540490243E-2"/>
                  <c:y val="-6.8804060218539381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F5-469A-9B5B-AC8832560F70}"/>
                </c:ext>
              </c:extLst>
            </c:dLbl>
            <c:dLbl>
              <c:idx val="3"/>
              <c:layout>
                <c:manualLayout>
                  <c:x val="-3.5153797865662272E-2"/>
                  <c:y val="-5.65903217182069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F5-469A-9B5B-AC8832560F70}"/>
                </c:ext>
              </c:extLst>
            </c:dLbl>
            <c:dLbl>
              <c:idx val="4"/>
              <c:layout>
                <c:manualLayout>
                  <c:x val="-3.2337962962963103E-2"/>
                  <c:y val="5.725854700854701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'!$C$23:$N$23,'111-112年總務室文書組 '!$P$23)</c:f>
              <c:numCache>
                <c:formatCode>#,##0_ </c:formatCode>
                <c:ptCount val="13"/>
                <c:pt idx="0">
                  <c:v>3071</c:v>
                </c:pt>
                <c:pt idx="1">
                  <c:v>3065</c:v>
                </c:pt>
                <c:pt idx="2">
                  <c:v>4422</c:v>
                </c:pt>
                <c:pt idx="3">
                  <c:v>3705</c:v>
                </c:pt>
                <c:pt idx="4">
                  <c:v>3856</c:v>
                </c:pt>
                <c:pt idx="5" formatCode="General">
                  <c:v>3771</c:v>
                </c:pt>
                <c:pt idx="6">
                  <c:v>4021</c:v>
                </c:pt>
                <c:pt idx="7">
                  <c:v>4245</c:v>
                </c:pt>
                <c:pt idx="8">
                  <c:v>4174</c:v>
                </c:pt>
                <c:pt idx="9">
                  <c:v>3862</c:v>
                </c:pt>
                <c:pt idx="10">
                  <c:v>4036</c:v>
                </c:pt>
                <c:pt idx="11">
                  <c:v>3942</c:v>
                </c:pt>
                <c:pt idx="12">
                  <c:v>3847.5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CF5-469A-9B5B-AC8832560F70}"/>
            </c:ext>
          </c:extLst>
        </c:ser>
        <c:dLbls>
          <c:showVal val="1"/>
        </c:dLbls>
        <c:marker val="1"/>
        <c:axId val="164352000"/>
        <c:axId val="164353536"/>
      </c:lineChart>
      <c:catAx>
        <c:axId val="1643520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353536"/>
        <c:crosses val="autoZero"/>
        <c:auto val="1"/>
        <c:lblAlgn val="ctr"/>
        <c:lblOffset val="100"/>
      </c:catAx>
      <c:valAx>
        <c:axId val="164353536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35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'!$C$24:$N$24,'111-112年總務室文書組 '!$P$24)</c:f>
              <c:numCache>
                <c:formatCode>#,##0_ </c:formatCode>
                <c:ptCount val="13"/>
                <c:pt idx="0">
                  <c:v>465</c:v>
                </c:pt>
                <c:pt idx="1">
                  <c:v>562</c:v>
                </c:pt>
                <c:pt idx="2">
                  <c:v>536</c:v>
                </c:pt>
                <c:pt idx="3">
                  <c:v>515</c:v>
                </c:pt>
                <c:pt idx="4">
                  <c:v>490</c:v>
                </c:pt>
                <c:pt idx="5">
                  <c:v>554</c:v>
                </c:pt>
                <c:pt idx="6">
                  <c:v>518</c:v>
                </c:pt>
                <c:pt idx="7">
                  <c:v>503</c:v>
                </c:pt>
                <c:pt idx="8">
                  <c:v>565</c:v>
                </c:pt>
                <c:pt idx="9">
                  <c:v>548</c:v>
                </c:pt>
                <c:pt idx="10">
                  <c:v>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24-49CF-8D9F-7D8C58BBE215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2.8663194444444446E-2"/>
                  <c:y val="-0.1082756410256416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'!$C$25:$N$25,'111-112年總務室文書組 '!$P$25)</c:f>
              <c:numCache>
                <c:formatCode>#,##0_ </c:formatCode>
                <c:ptCount val="13"/>
                <c:pt idx="0">
                  <c:v>396</c:v>
                </c:pt>
                <c:pt idx="1">
                  <c:v>599</c:v>
                </c:pt>
                <c:pt idx="2">
                  <c:v>561</c:v>
                </c:pt>
                <c:pt idx="3">
                  <c:v>572</c:v>
                </c:pt>
                <c:pt idx="4">
                  <c:v>597</c:v>
                </c:pt>
                <c:pt idx="5" formatCode="General">
                  <c:v>588</c:v>
                </c:pt>
                <c:pt idx="6">
                  <c:v>564</c:v>
                </c:pt>
                <c:pt idx="7">
                  <c:v>535</c:v>
                </c:pt>
                <c:pt idx="8">
                  <c:v>578</c:v>
                </c:pt>
                <c:pt idx="9">
                  <c:v>550</c:v>
                </c:pt>
                <c:pt idx="10">
                  <c:v>530</c:v>
                </c:pt>
                <c:pt idx="11">
                  <c:v>543</c:v>
                </c:pt>
                <c:pt idx="12">
                  <c:v>551.0833333333336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024-49CF-8D9F-7D8C58BBE215}"/>
            </c:ext>
          </c:extLst>
        </c:ser>
        <c:dLbls>
          <c:showVal val="1"/>
        </c:dLbls>
        <c:marker val="1"/>
        <c:axId val="164638080"/>
        <c:axId val="164639872"/>
      </c:lineChart>
      <c:catAx>
        <c:axId val="164638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639872"/>
        <c:crosses val="autoZero"/>
        <c:auto val="1"/>
        <c:lblAlgn val="ctr"/>
        <c:lblOffset val="100"/>
      </c:catAx>
      <c:valAx>
        <c:axId val="164639872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638080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公文稽催單張數</a:t>
            </a:r>
            <a:endParaRPr lang="zh-TW" sz="1400"/>
          </a:p>
        </c:rich>
      </c:tx>
      <c:layout>
        <c:manualLayout>
          <c:xMode val="edge"/>
          <c:yMode val="edge"/>
          <c:x val="0.35846156061244994"/>
          <c:y val="2.3502272631623885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4"/>
              <c:layout>
                <c:manualLayout>
                  <c:x val="-2.2783564814814816E-2"/>
                  <c:y val="-4.0976495726495733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'!$C$26:$N$26,'111-112年總務室文書組 '!$P$26)</c:f>
              <c:numCache>
                <c:formatCode>#,##0_ </c:formatCode>
                <c:ptCount val="13"/>
                <c:pt idx="0">
                  <c:v>21</c:v>
                </c:pt>
                <c:pt idx="1">
                  <c:v>12</c:v>
                </c:pt>
                <c:pt idx="2">
                  <c:v>22</c:v>
                </c:pt>
                <c:pt idx="3">
                  <c:v>12</c:v>
                </c:pt>
                <c:pt idx="4">
                  <c:v>22</c:v>
                </c:pt>
                <c:pt idx="5">
                  <c:v>16</c:v>
                </c:pt>
                <c:pt idx="6">
                  <c:v>14</c:v>
                </c:pt>
                <c:pt idx="7">
                  <c:v>18</c:v>
                </c:pt>
                <c:pt idx="8">
                  <c:v>13</c:v>
                </c:pt>
                <c:pt idx="9">
                  <c:v>16</c:v>
                </c:pt>
                <c:pt idx="1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1D-4730-BD49-75BB1C6B4040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'!$C$27:$N$27,'111-112年總務室文書組 '!$P$27)</c:f>
              <c:numCache>
                <c:formatCode>#,##0_ </c:formatCode>
                <c:ptCount val="13"/>
                <c:pt idx="0">
                  <c:v>0</c:v>
                </c:pt>
                <c:pt idx="1">
                  <c:v>33</c:v>
                </c:pt>
                <c:pt idx="2">
                  <c:v>28</c:v>
                </c:pt>
                <c:pt idx="3">
                  <c:v>19</c:v>
                </c:pt>
                <c:pt idx="4">
                  <c:v>14</c:v>
                </c:pt>
                <c:pt idx="5" formatCode="General">
                  <c:v>21</c:v>
                </c:pt>
                <c:pt idx="6">
                  <c:v>18</c:v>
                </c:pt>
                <c:pt idx="7">
                  <c:v>27</c:v>
                </c:pt>
                <c:pt idx="8">
                  <c:v>20</c:v>
                </c:pt>
                <c:pt idx="9">
                  <c:v>15</c:v>
                </c:pt>
                <c:pt idx="10">
                  <c:v>20</c:v>
                </c:pt>
                <c:pt idx="11">
                  <c:v>16</c:v>
                </c:pt>
                <c:pt idx="12">
                  <c:v>19.25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1D-4730-BD49-75BB1C6B4040}"/>
            </c:ext>
          </c:extLst>
        </c:ser>
        <c:dLbls>
          <c:showVal val="1"/>
        </c:dLbls>
        <c:marker val="1"/>
        <c:axId val="164781056"/>
        <c:axId val="164795136"/>
      </c:lineChart>
      <c:catAx>
        <c:axId val="1647810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795136"/>
        <c:crosses val="autoZero"/>
        <c:auto val="1"/>
        <c:lblAlgn val="ctr"/>
        <c:lblOffset val="100"/>
      </c:catAx>
      <c:valAx>
        <c:axId val="164795136"/>
        <c:scaling>
          <c:orientation val="minMax"/>
          <c:max val="5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7810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逾期</a:t>
            </a:r>
            <a:r>
              <a:rPr lang="en-US" altLang="zh-TW" sz="1400"/>
              <a:t>15</a:t>
            </a:r>
            <a:r>
              <a:rPr lang="zh-TW" altLang="en-US" sz="1400"/>
              <a:t>日以上公文件數</a:t>
            </a:r>
            <a:endParaRPr lang="zh-TW" sz="1400"/>
          </a:p>
        </c:rich>
      </c:tx>
      <c:layout>
        <c:manualLayout>
          <c:xMode val="edge"/>
          <c:yMode val="edge"/>
          <c:x val="0.31892519454928203"/>
          <c:y val="2.3502272631623885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2"/>
              <c:layout>
                <c:manualLayout>
                  <c:x val="-3.0887785986848802E-2"/>
                  <c:y val="-0.1039748695341105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AF-4951-AB1F-F37C45735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'!$C$28:$N$28,'111-112年總務室文書組 '!$P$28)</c:f>
              <c:numCache>
                <c:formatCode>#,##0_ 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AF-4951-AB1F-F37C45735CBB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2"/>
              <c:layout>
                <c:manualLayout>
                  <c:x val="6.1775571973697423E-3"/>
                  <c:y val="2.547175518707211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AF-4951-AB1F-F37C45735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'!$C$29:$N$29,'111-112年總務室文書組 '!$P$29)</c:f>
              <c:numCache>
                <c:formatCode>#,##0_ 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2</c:v>
                </c:pt>
                <c:pt idx="12">
                  <c:v>0.75000000000000011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4AF-4951-AB1F-F37C45735CBB}"/>
            </c:ext>
          </c:extLst>
        </c:ser>
        <c:dLbls>
          <c:showVal val="1"/>
        </c:dLbls>
        <c:marker val="1"/>
        <c:axId val="164876288"/>
        <c:axId val="164877824"/>
      </c:lineChart>
      <c:catAx>
        <c:axId val="164876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877824"/>
        <c:crosses val="autoZero"/>
        <c:auto val="1"/>
        <c:lblAlgn val="ctr"/>
        <c:lblOffset val="100"/>
      </c:catAx>
      <c:valAx>
        <c:axId val="164877824"/>
        <c:scaling>
          <c:orientation val="minMax"/>
          <c:max val="3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8762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逾期</a:t>
            </a:r>
            <a:r>
              <a:rPr lang="en-US" altLang="zh-TW" sz="1400"/>
              <a:t>30</a:t>
            </a:r>
            <a:r>
              <a:rPr lang="zh-TW" altLang="en-US" sz="1400"/>
              <a:t>日以上公文件數</a:t>
            </a:r>
            <a:endParaRPr lang="zh-TW" sz="1400"/>
          </a:p>
        </c:rich>
      </c:tx>
      <c:layout>
        <c:manualLayout>
          <c:xMode val="edge"/>
          <c:yMode val="edge"/>
          <c:x val="0.31892519454928203"/>
          <c:y val="2.3502272631623885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'111-112年總務室文書組 '!$C$30:$N$30</c:f>
              <c:numCache>
                <c:formatCode>#,##0_ 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87-44EF-BBC0-098E17B24C68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'!$C$31:$N$31,'111-112年總務室文書組 '!$P$31)</c:f>
              <c:numCache>
                <c:formatCode>#,##0_ 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87-44EF-BBC0-098E17B24C68}"/>
            </c:ext>
          </c:extLst>
        </c:ser>
        <c:dLbls>
          <c:showVal val="1"/>
        </c:dLbls>
        <c:marker val="1"/>
        <c:axId val="164928896"/>
        <c:axId val="164930688"/>
      </c:lineChart>
      <c:catAx>
        <c:axId val="164928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930688"/>
        <c:crosses val="autoZero"/>
        <c:auto val="1"/>
        <c:lblAlgn val="ctr"/>
        <c:lblOffset val="100"/>
      </c:catAx>
      <c:valAx>
        <c:axId val="164930688"/>
        <c:scaling>
          <c:orientation val="minMax"/>
          <c:max val="3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92889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逾期公文件數</a:t>
            </a:r>
            <a:endParaRPr lang="zh-TW" sz="1400"/>
          </a:p>
        </c:rich>
      </c:tx>
      <c:layout>
        <c:manualLayout>
          <c:xMode val="edge"/>
          <c:yMode val="edge"/>
          <c:x val="0.39305588091771987"/>
          <c:y val="2.3502272631623885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'!$C$32:$N$32,'111-112年總務室文書組 '!$P$32)</c:f>
              <c:numCache>
                <c:formatCode>#,##0_ </c:formatCode>
                <c:ptCount val="13"/>
                <c:pt idx="0">
                  <c:v>28</c:v>
                </c:pt>
                <c:pt idx="1">
                  <c:v>47</c:v>
                </c:pt>
                <c:pt idx="2">
                  <c:v>31</c:v>
                </c:pt>
                <c:pt idx="3">
                  <c:v>35</c:v>
                </c:pt>
                <c:pt idx="4">
                  <c:v>36</c:v>
                </c:pt>
                <c:pt idx="5">
                  <c:v>31</c:v>
                </c:pt>
                <c:pt idx="6">
                  <c:v>14</c:v>
                </c:pt>
                <c:pt idx="7">
                  <c:v>30</c:v>
                </c:pt>
                <c:pt idx="8">
                  <c:v>56</c:v>
                </c:pt>
                <c:pt idx="9">
                  <c:v>32</c:v>
                </c:pt>
                <c:pt idx="10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89-4046-87D1-2BF21F7CDBD7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'!$C$33:$N$33,'111-112年總務室文書組 '!$P$33)</c:f>
              <c:numCache>
                <c:formatCode>#,##0_ </c:formatCode>
                <c:ptCount val="13"/>
                <c:pt idx="0">
                  <c:v>68</c:v>
                </c:pt>
                <c:pt idx="1">
                  <c:v>50</c:v>
                </c:pt>
                <c:pt idx="2">
                  <c:v>36</c:v>
                </c:pt>
                <c:pt idx="3">
                  <c:v>58</c:v>
                </c:pt>
                <c:pt idx="4">
                  <c:v>61</c:v>
                </c:pt>
                <c:pt idx="5" formatCode="General">
                  <c:v>46</c:v>
                </c:pt>
                <c:pt idx="6">
                  <c:v>54</c:v>
                </c:pt>
                <c:pt idx="7">
                  <c:v>46</c:v>
                </c:pt>
                <c:pt idx="8">
                  <c:v>35</c:v>
                </c:pt>
                <c:pt idx="9">
                  <c:v>24</c:v>
                </c:pt>
                <c:pt idx="10">
                  <c:v>33</c:v>
                </c:pt>
                <c:pt idx="11">
                  <c:v>56</c:v>
                </c:pt>
                <c:pt idx="12">
                  <c:v>47.25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89-4046-87D1-2BF21F7CDBD7}"/>
            </c:ext>
          </c:extLst>
        </c:ser>
        <c:dLbls>
          <c:showVal val="1"/>
        </c:dLbls>
        <c:marker val="1"/>
        <c:axId val="164727808"/>
        <c:axId val="164733696"/>
      </c:lineChart>
      <c:catAx>
        <c:axId val="164727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733696"/>
        <c:crosses val="autoZero"/>
        <c:auto val="1"/>
        <c:lblAlgn val="ctr"/>
        <c:lblOffset val="100"/>
      </c:catAx>
      <c:valAx>
        <c:axId val="164733696"/>
        <c:scaling>
          <c:orientation val="minMax"/>
          <c:max val="10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72780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未歸檔總件數</a:t>
            </a:r>
            <a:endParaRPr lang="zh-TW" sz="1400"/>
          </a:p>
        </c:rich>
      </c:tx>
      <c:layout>
        <c:manualLayout>
          <c:xMode val="edge"/>
          <c:yMode val="edge"/>
          <c:x val="0.39347668612572551"/>
          <c:y val="2.3503315556686302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5.3645654977002417E-2"/>
                  <c:y val="-5.119876524012731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F1-4405-B545-1E8C21DD549A}"/>
                </c:ext>
              </c:extLst>
            </c:dLbl>
            <c:dLbl>
              <c:idx val="1"/>
              <c:layout>
                <c:manualLayout>
                  <c:x val="-6.2378668577910013E-3"/>
                  <c:y val="-4.259393074598913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F1-4405-B545-1E8C21DD54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'!$C$36:$N$36,'111-112年總務室文書組 '!$P$36)</c:f>
              <c:numCache>
                <c:formatCode>#,##0_ </c:formatCode>
                <c:ptCount val="13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F1-4405-B545-1E8C21DD549A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2"/>
              <c:layout>
                <c:manualLayout>
                  <c:x val="-4.6160214747653312E-2"/>
                  <c:y val="-6.840843422840728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F1-4405-B545-1E8C21DD54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'!$C$37:$N$37,'111-112年總務室文書組 '!$P$37)</c:f>
              <c:numCache>
                <c:formatCode>#,##0_ 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F1-4405-B545-1E8C21DD549A}"/>
            </c:ext>
          </c:extLst>
        </c:ser>
        <c:dLbls>
          <c:showVal val="1"/>
        </c:dLbls>
        <c:marker val="1"/>
        <c:axId val="165118336"/>
        <c:axId val="165119872"/>
      </c:lineChart>
      <c:catAx>
        <c:axId val="1651183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119872"/>
        <c:crosses val="autoZero"/>
        <c:auto val="1"/>
        <c:lblAlgn val="ctr"/>
        <c:lblOffset val="100"/>
      </c:catAx>
      <c:valAx>
        <c:axId val="165119872"/>
        <c:scaling>
          <c:orientation val="minMax"/>
          <c:max val="1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11833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歸檔總件數</a:t>
            </a:r>
            <a:endParaRPr lang="zh-TW" sz="1400"/>
          </a:p>
        </c:rich>
      </c:tx>
      <c:layout>
        <c:manualLayout>
          <c:xMode val="edge"/>
          <c:yMode val="edge"/>
          <c:x val="0.40046894955456247"/>
          <c:y val="6.5259248348133493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5.6866376474880381E-2"/>
                  <c:y val="7.932723052685593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BA-409A-97C5-FEE13B03FE06}"/>
                </c:ext>
              </c:extLst>
            </c:dLbl>
            <c:dLbl>
              <c:idx val="1"/>
              <c:layout>
                <c:manualLayout>
                  <c:x val="-5.6866376474880409E-2"/>
                  <c:y val="0.12129931017069409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A-409A-97C5-FEE13B03FE06}"/>
                </c:ext>
              </c:extLst>
            </c:dLbl>
            <c:dLbl>
              <c:idx val="2"/>
              <c:layout>
                <c:manualLayout>
                  <c:x val="-5.686637647488043E-2"/>
                  <c:y val="0.12129931017069409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BA-409A-97C5-FEE13B03FE06}"/>
                </c:ext>
              </c:extLst>
            </c:dLbl>
            <c:dLbl>
              <c:idx val="5"/>
              <c:layout>
                <c:manualLayout>
                  <c:x val="-5.6866376474880381E-2"/>
                  <c:y val="0.11290489424192633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BA-409A-97C5-FEE13B03FE06}"/>
                </c:ext>
              </c:extLst>
            </c:dLbl>
            <c:dLbl>
              <c:idx val="7"/>
              <c:layout>
                <c:manualLayout>
                  <c:x val="-5.6866376474880381E-2"/>
                  <c:y val="0.10031327034877477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BA-409A-97C5-FEE13B03FE06}"/>
                </c:ext>
              </c:extLst>
            </c:dLbl>
            <c:dLbl>
              <c:idx val="8"/>
              <c:layout>
                <c:manualLayout>
                  <c:x val="-5.6866376474880471E-2"/>
                  <c:y val="0.14648255795699741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BA-409A-97C5-FEE13B03FE06}"/>
                </c:ext>
              </c:extLst>
            </c:dLbl>
            <c:dLbl>
              <c:idx val="9"/>
              <c:layout>
                <c:manualLayout>
                  <c:x val="-5.6316207423467123E-2"/>
                  <c:y val="8.772164645562320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BA-409A-97C5-FEE13B03FE06}"/>
                </c:ext>
              </c:extLst>
            </c:dLbl>
            <c:dLbl>
              <c:idx val="11"/>
              <c:layout>
                <c:manualLayout>
                  <c:x val="-2.2122986728777782E-2"/>
                  <c:y val="8.3524438491244371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BA-409A-97C5-FEE13B03FE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'111-112年總務室文書組 '!$C$34:$N$34</c:f>
              <c:numCache>
                <c:formatCode>#,##0_ </c:formatCode>
                <c:ptCount val="12"/>
                <c:pt idx="0">
                  <c:v>3025</c:v>
                </c:pt>
                <c:pt idx="1">
                  <c:v>2836</c:v>
                </c:pt>
                <c:pt idx="2">
                  <c:v>3736</c:v>
                </c:pt>
                <c:pt idx="3">
                  <c:v>3254</c:v>
                </c:pt>
                <c:pt idx="4">
                  <c:v>3571</c:v>
                </c:pt>
                <c:pt idx="5">
                  <c:v>3212</c:v>
                </c:pt>
                <c:pt idx="6">
                  <c:v>3122</c:v>
                </c:pt>
                <c:pt idx="7">
                  <c:v>3515</c:v>
                </c:pt>
                <c:pt idx="8">
                  <c:v>3027</c:v>
                </c:pt>
                <c:pt idx="9">
                  <c:v>3099</c:v>
                </c:pt>
                <c:pt idx="10">
                  <c:v>3377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4BA-409A-97C5-FEE13B03FE06}"/>
            </c:ext>
          </c:extLst>
        </c:ser>
        <c:ser>
          <c:idx val="1"/>
          <c:order val="1"/>
          <c:tx>
            <c:v>111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5.6866376474880381E-2"/>
                  <c:y val="-9.611606238439385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BA-409A-97C5-FEE13B03FE06}"/>
                </c:ext>
              </c:extLst>
            </c:dLbl>
            <c:dLbl>
              <c:idx val="1"/>
              <c:layout>
                <c:manualLayout>
                  <c:x val="-5.9338827625962182E-2"/>
                  <c:y val="-9.61160623843938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BA-409A-97C5-FEE13B03FE06}"/>
                </c:ext>
              </c:extLst>
            </c:dLbl>
            <c:dLbl>
              <c:idx val="2"/>
              <c:layout>
                <c:manualLayout>
                  <c:x val="-5.686637647488043E-2"/>
                  <c:y val="-0.10870768627754269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BA-409A-97C5-FEE13B03FE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'111-112年總務室文書組 '!$C$35:$N$35</c:f>
              <c:numCache>
                <c:formatCode>#,##0_ </c:formatCode>
                <c:ptCount val="12"/>
                <c:pt idx="0">
                  <c:v>3148</c:v>
                </c:pt>
                <c:pt idx="1">
                  <c:v>2662</c:v>
                </c:pt>
                <c:pt idx="2">
                  <c:v>4171</c:v>
                </c:pt>
                <c:pt idx="3">
                  <c:v>3206</c:v>
                </c:pt>
                <c:pt idx="4">
                  <c:v>3389</c:v>
                </c:pt>
                <c:pt idx="5">
                  <c:v>3208</c:v>
                </c:pt>
                <c:pt idx="6">
                  <c:v>3708</c:v>
                </c:pt>
                <c:pt idx="7">
                  <c:v>3969</c:v>
                </c:pt>
                <c:pt idx="8">
                  <c:v>3760</c:v>
                </c:pt>
                <c:pt idx="9">
                  <c:v>3509</c:v>
                </c:pt>
                <c:pt idx="10">
                  <c:v>3846</c:v>
                </c:pt>
                <c:pt idx="11">
                  <c:v>3195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4BA-409A-97C5-FEE13B03FE06}"/>
            </c:ext>
          </c:extLst>
        </c:ser>
        <c:dLbls>
          <c:showVal val="1"/>
        </c:dLbls>
        <c:marker val="1"/>
        <c:axId val="165069184"/>
        <c:axId val="165070720"/>
      </c:lineChart>
      <c:catAx>
        <c:axId val="165069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070720"/>
        <c:crosses val="autoZero"/>
        <c:auto val="1"/>
        <c:lblAlgn val="ctr"/>
        <c:lblOffset val="100"/>
      </c:catAx>
      <c:valAx>
        <c:axId val="165070720"/>
        <c:scaling>
          <c:orientation val="minMax"/>
          <c:max val="5000"/>
          <c:min val="200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069184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'!$C$38:$N$38,'111-112年總務室文書組 '!$P$38)</c:f>
              <c:numCache>
                <c:formatCode>#,##0_ </c:formatCode>
                <c:ptCount val="13"/>
                <c:pt idx="0">
                  <c:v>2824</c:v>
                </c:pt>
                <c:pt idx="1">
                  <c:v>2960</c:v>
                </c:pt>
                <c:pt idx="2">
                  <c:v>5151</c:v>
                </c:pt>
                <c:pt idx="3">
                  <c:v>2056</c:v>
                </c:pt>
                <c:pt idx="4">
                  <c:v>2893</c:v>
                </c:pt>
                <c:pt idx="5">
                  <c:v>2588</c:v>
                </c:pt>
                <c:pt idx="6">
                  <c:v>2960</c:v>
                </c:pt>
                <c:pt idx="7">
                  <c:v>3139</c:v>
                </c:pt>
                <c:pt idx="8">
                  <c:v>2495</c:v>
                </c:pt>
                <c:pt idx="9">
                  <c:v>2903</c:v>
                </c:pt>
                <c:pt idx="10">
                  <c:v>2690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41-44C4-902E-2687414691F5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val>
            <c:numRef>
              <c:f>('111-112年總務室文書組 '!$C$39:$N$39,'111-112年總務室文書組 '!$P$39)</c:f>
              <c:numCache>
                <c:formatCode>#,##0_ </c:formatCode>
                <c:ptCount val="13"/>
                <c:pt idx="0">
                  <c:v>2583</c:v>
                </c:pt>
                <c:pt idx="1">
                  <c:v>2459</c:v>
                </c:pt>
                <c:pt idx="2">
                  <c:v>3221</c:v>
                </c:pt>
                <c:pt idx="3">
                  <c:v>2604</c:v>
                </c:pt>
                <c:pt idx="4">
                  <c:v>1731</c:v>
                </c:pt>
                <c:pt idx="5">
                  <c:v>1942</c:v>
                </c:pt>
                <c:pt idx="6">
                  <c:v>2898</c:v>
                </c:pt>
                <c:pt idx="7">
                  <c:v>4938</c:v>
                </c:pt>
                <c:pt idx="8">
                  <c:v>4988</c:v>
                </c:pt>
                <c:pt idx="9">
                  <c:v>4334</c:v>
                </c:pt>
                <c:pt idx="10">
                  <c:v>4513</c:v>
                </c:pt>
                <c:pt idx="11">
                  <c:v>3715</c:v>
                </c:pt>
                <c:pt idx="12">
                  <c:v>3327.1666666666656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41-44C4-902E-2687414691F5}"/>
            </c:ext>
          </c:extLst>
        </c:ser>
        <c:marker val="1"/>
        <c:axId val="164989952"/>
        <c:axId val="165012608"/>
      </c:lineChart>
      <c:catAx>
        <c:axId val="1649899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012608"/>
        <c:crosses val="autoZero"/>
        <c:auto val="1"/>
        <c:lblAlgn val="ctr"/>
        <c:lblOffset val="100"/>
      </c:catAx>
      <c:valAx>
        <c:axId val="165012608"/>
        <c:scaling>
          <c:orientation val="minMax"/>
          <c:max val="600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989952"/>
        <c:crosses val="autoZero"/>
        <c:crossBetween val="between"/>
        <c:majorUnit val="200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'!$C$4:$N$4,'111-112年總務室文書組 '!$P$4)</c:f>
              <c:numCache>
                <c:formatCode>#,##0_ </c:formatCode>
                <c:ptCount val="13"/>
                <c:pt idx="0">
                  <c:v>256</c:v>
                </c:pt>
                <c:pt idx="1">
                  <c:v>326</c:v>
                </c:pt>
                <c:pt idx="2">
                  <c:v>420</c:v>
                </c:pt>
                <c:pt idx="3">
                  <c:v>335</c:v>
                </c:pt>
                <c:pt idx="4">
                  <c:v>385</c:v>
                </c:pt>
                <c:pt idx="5">
                  <c:v>334</c:v>
                </c:pt>
                <c:pt idx="6">
                  <c:v>333</c:v>
                </c:pt>
                <c:pt idx="7">
                  <c:v>394</c:v>
                </c:pt>
                <c:pt idx="8">
                  <c:v>334</c:v>
                </c:pt>
                <c:pt idx="9">
                  <c:v>344</c:v>
                </c:pt>
                <c:pt idx="10">
                  <c:v>368</c:v>
                </c:pt>
                <c:pt idx="12">
                  <c:v>348.09090909090901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ED-4A87-AC98-653BDE14F37E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'!$C$5:$N$5,'111-112年總務室文書組 '!$P$5)</c:f>
              <c:numCache>
                <c:formatCode>#,##0_ </c:formatCode>
                <c:ptCount val="13"/>
                <c:pt idx="0">
                  <c:v>299</c:v>
                </c:pt>
                <c:pt idx="1">
                  <c:v>230</c:v>
                </c:pt>
                <c:pt idx="2">
                  <c:v>373</c:v>
                </c:pt>
                <c:pt idx="3">
                  <c:v>395</c:v>
                </c:pt>
                <c:pt idx="4">
                  <c:v>455</c:v>
                </c:pt>
                <c:pt idx="5" formatCode="General">
                  <c:v>448</c:v>
                </c:pt>
                <c:pt idx="6">
                  <c:v>444</c:v>
                </c:pt>
                <c:pt idx="7">
                  <c:v>440</c:v>
                </c:pt>
                <c:pt idx="8">
                  <c:v>368</c:v>
                </c:pt>
                <c:pt idx="9">
                  <c:v>393</c:v>
                </c:pt>
                <c:pt idx="10">
                  <c:v>369</c:v>
                </c:pt>
                <c:pt idx="11">
                  <c:v>393</c:v>
                </c:pt>
                <c:pt idx="12">
                  <c:v>383.91666666666674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ED-4A87-AC98-653BDE14F37E}"/>
            </c:ext>
          </c:extLst>
        </c:ser>
        <c:dLbls>
          <c:showVal val="1"/>
        </c:dLbls>
        <c:marker val="1"/>
        <c:axId val="163864576"/>
        <c:axId val="163866112"/>
      </c:lineChart>
      <c:catAx>
        <c:axId val="1638645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3866112"/>
        <c:crosses val="autoZero"/>
        <c:auto val="1"/>
        <c:lblAlgn val="ctr"/>
        <c:lblOffset val="100"/>
      </c:catAx>
      <c:valAx>
        <c:axId val="163866112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3864576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'!$C$40:$N$40,'111-112年總務室文書組 '!$P$40)</c:f>
              <c:numCache>
                <c:formatCode>#,##0_ </c:formatCode>
                <c:ptCount val="13"/>
                <c:pt idx="0">
                  <c:v>3025</c:v>
                </c:pt>
                <c:pt idx="1">
                  <c:v>2836</c:v>
                </c:pt>
                <c:pt idx="2">
                  <c:v>3736</c:v>
                </c:pt>
                <c:pt idx="3">
                  <c:v>3254</c:v>
                </c:pt>
                <c:pt idx="4">
                  <c:v>3571</c:v>
                </c:pt>
                <c:pt idx="5">
                  <c:v>3212</c:v>
                </c:pt>
                <c:pt idx="6">
                  <c:v>3122</c:v>
                </c:pt>
                <c:pt idx="7">
                  <c:v>3515</c:v>
                </c:pt>
                <c:pt idx="8">
                  <c:v>3023</c:v>
                </c:pt>
                <c:pt idx="9">
                  <c:v>3099</c:v>
                </c:pt>
                <c:pt idx="10">
                  <c:v>3377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A7-4D2A-BCCE-5C81A58FDCD2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val>
            <c:numRef>
              <c:f>('111-112年總務室文書組 '!$C$41:$N$41,'111-112年總務室文書組 '!$P$41)</c:f>
              <c:numCache>
                <c:formatCode>#,##0_ </c:formatCode>
                <c:ptCount val="13"/>
                <c:pt idx="0">
                  <c:v>2554</c:v>
                </c:pt>
                <c:pt idx="1">
                  <c:v>2518</c:v>
                </c:pt>
                <c:pt idx="2">
                  <c:v>4324</c:v>
                </c:pt>
                <c:pt idx="3">
                  <c:v>3204</c:v>
                </c:pt>
                <c:pt idx="4">
                  <c:v>3383</c:v>
                </c:pt>
                <c:pt idx="5">
                  <c:v>3208</c:v>
                </c:pt>
                <c:pt idx="6">
                  <c:v>3708</c:v>
                </c:pt>
                <c:pt idx="7">
                  <c:v>3969</c:v>
                </c:pt>
                <c:pt idx="8">
                  <c:v>3760</c:v>
                </c:pt>
                <c:pt idx="9">
                  <c:v>3509</c:v>
                </c:pt>
                <c:pt idx="10">
                  <c:v>3846</c:v>
                </c:pt>
                <c:pt idx="11">
                  <c:v>3217</c:v>
                </c:pt>
                <c:pt idx="12">
                  <c:v>3433.3333333333348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A7-4D2A-BCCE-5C81A58FDCD2}"/>
            </c:ext>
          </c:extLst>
        </c:ser>
        <c:marker val="1"/>
        <c:axId val="165195136"/>
        <c:axId val="165213696"/>
      </c:lineChart>
      <c:catAx>
        <c:axId val="1651951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213696"/>
        <c:crosses val="autoZero"/>
        <c:auto val="1"/>
        <c:lblAlgn val="ctr"/>
        <c:lblOffset val="100"/>
      </c:catAx>
      <c:valAx>
        <c:axId val="165213696"/>
        <c:scaling>
          <c:orientation val="minMax"/>
          <c:max val="5000"/>
          <c:min val="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195136"/>
        <c:crosses val="autoZero"/>
        <c:crossBetween val="between"/>
        <c:majorUnit val="200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'!$C$46:$N$46,'111-112年總務室文書組 '!$P$46)</c:f>
              <c:numCache>
                <c:formatCode>#,##0_ </c:formatCode>
                <c:ptCount val="13"/>
                <c:pt idx="0">
                  <c:v>68</c:v>
                </c:pt>
                <c:pt idx="1">
                  <c:v>60</c:v>
                </c:pt>
                <c:pt idx="2">
                  <c:v>54</c:v>
                </c:pt>
                <c:pt idx="3">
                  <c:v>57</c:v>
                </c:pt>
                <c:pt idx="4">
                  <c:v>24</c:v>
                </c:pt>
                <c:pt idx="5">
                  <c:v>56</c:v>
                </c:pt>
                <c:pt idx="6">
                  <c:v>67</c:v>
                </c:pt>
                <c:pt idx="7">
                  <c:v>62</c:v>
                </c:pt>
                <c:pt idx="8">
                  <c:v>64</c:v>
                </c:pt>
                <c:pt idx="9">
                  <c:v>69</c:v>
                </c:pt>
                <c:pt idx="10">
                  <c:v>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F3-4EF6-B9F1-7B7A4DCA52DC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'!$C$47:$N$47,'111-112年總務室文書組 '!$P$47)</c:f>
              <c:numCache>
                <c:formatCode>#,##0_ </c:formatCode>
                <c:ptCount val="13"/>
                <c:pt idx="0">
                  <c:v>6</c:v>
                </c:pt>
                <c:pt idx="1">
                  <c:v>17</c:v>
                </c:pt>
                <c:pt idx="2">
                  <c:v>15</c:v>
                </c:pt>
                <c:pt idx="3">
                  <c:v>9</c:v>
                </c:pt>
                <c:pt idx="4">
                  <c:v>109</c:v>
                </c:pt>
                <c:pt idx="5">
                  <c:v>73</c:v>
                </c:pt>
                <c:pt idx="6">
                  <c:v>92</c:v>
                </c:pt>
                <c:pt idx="7">
                  <c:v>72</c:v>
                </c:pt>
                <c:pt idx="8">
                  <c:v>79</c:v>
                </c:pt>
                <c:pt idx="9">
                  <c:v>70</c:v>
                </c:pt>
                <c:pt idx="10">
                  <c:v>64</c:v>
                </c:pt>
                <c:pt idx="11">
                  <c:v>71</c:v>
                </c:pt>
                <c:pt idx="12">
                  <c:v>56.416666666666643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F3-4EF6-B9F1-7B7A4DCA52DC}"/>
            </c:ext>
          </c:extLst>
        </c:ser>
        <c:dLbls>
          <c:showVal val="1"/>
        </c:dLbls>
        <c:marker val="1"/>
        <c:axId val="165282944"/>
        <c:axId val="165284480"/>
      </c:lineChart>
      <c:catAx>
        <c:axId val="1652829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284480"/>
        <c:crosses val="autoZero"/>
        <c:auto val="1"/>
        <c:lblAlgn val="ctr"/>
        <c:lblOffset val="100"/>
      </c:catAx>
      <c:valAx>
        <c:axId val="165284480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28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'!$C$50:$N$50,'111-112年總務室文書組 '!$P$50)</c:f>
              <c:numCache>
                <c:formatCode>#,##0_ 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51-4B05-A3DD-C95F6B7D44B0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'!$C$51:$N$51,'111-112年總務室文書組 '!$P$51)</c:f>
              <c:numCache>
                <c:formatCode>#,##0_ 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0.83333333333333348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51-4B05-A3DD-C95F6B7D44B0}"/>
            </c:ext>
          </c:extLst>
        </c:ser>
        <c:dLbls>
          <c:showVal val="1"/>
        </c:dLbls>
        <c:marker val="1"/>
        <c:axId val="165434112"/>
        <c:axId val="165435648"/>
      </c:lineChart>
      <c:catAx>
        <c:axId val="165434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435648"/>
        <c:crosses val="autoZero"/>
        <c:auto val="1"/>
        <c:lblAlgn val="ctr"/>
        <c:lblOffset val="100"/>
      </c:catAx>
      <c:valAx>
        <c:axId val="165435648"/>
        <c:scaling>
          <c:orientation val="minMax"/>
          <c:max val="3"/>
          <c:min val="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4341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0"/>
              <c:layout>
                <c:manualLayout>
                  <c:x val="-4.6233699890452014E-2"/>
                  <c:y val="-7.180806573567895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37-421E-9AB3-4EBB9D9AD6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'111-112年總務室文書組 '!$C$52:$N$52</c:f>
              <c:numCache>
                <c:formatCode>#,##0_ 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37-421E-9AB3-4EBB9D9AD6B6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3"/>
              <c:layout>
                <c:manualLayout>
                  <c:x val="-3.6237224238462346E-2"/>
                  <c:y val="-3.3567083982950559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37-421E-9AB3-4EBB9D9AD6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'111-112年總務室文書組 '!$C$53:$N$53</c:f>
              <c:numCache>
                <c:formatCode>#,##0_ 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B37-421E-9AB3-4EBB9D9AD6B6}"/>
            </c:ext>
          </c:extLst>
        </c:ser>
        <c:dLbls>
          <c:showVal val="1"/>
        </c:dLbls>
        <c:marker val="1"/>
        <c:axId val="165520512"/>
        <c:axId val="165522048"/>
      </c:lineChart>
      <c:catAx>
        <c:axId val="165520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522048"/>
        <c:crosses val="autoZero"/>
        <c:auto val="1"/>
        <c:lblAlgn val="ctr"/>
        <c:lblOffset val="100"/>
      </c:catAx>
      <c:valAx>
        <c:axId val="165522048"/>
        <c:scaling>
          <c:orientation val="minMax"/>
          <c:max val="5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5205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barChart>
        <c:barDir val="col"/>
        <c:grouping val="clustered"/>
        <c:ser>
          <c:idx val="0"/>
          <c:order val="0"/>
          <c:tx>
            <c:v>112年</c:v>
          </c:tx>
          <c:spPr>
            <a:pattFill prst="pct60">
              <a:fgClr>
                <a:srgbClr val="00B0F0"/>
              </a:fgClr>
              <a:bgClr>
                <a:schemeClr val="bg1"/>
              </a:bgClr>
            </a:patt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'!$C$62:$N$62,'111-112年總務室文書組 '!$P$62)</c:f>
              <c:numCache>
                <c:formatCode>#,##0_ </c:formatCode>
                <c:ptCount val="13"/>
                <c:pt idx="0">
                  <c:v>81013</c:v>
                </c:pt>
                <c:pt idx="1">
                  <c:v>92475</c:v>
                </c:pt>
                <c:pt idx="2">
                  <c:v>128593</c:v>
                </c:pt>
                <c:pt idx="3">
                  <c:v>89034</c:v>
                </c:pt>
                <c:pt idx="4">
                  <c:v>116887</c:v>
                </c:pt>
                <c:pt idx="5">
                  <c:v>97923</c:v>
                </c:pt>
                <c:pt idx="6">
                  <c:v>94317</c:v>
                </c:pt>
                <c:pt idx="7">
                  <c:v>111861</c:v>
                </c:pt>
                <c:pt idx="8">
                  <c:v>89393</c:v>
                </c:pt>
                <c:pt idx="9">
                  <c:v>104549</c:v>
                </c:pt>
                <c:pt idx="10">
                  <c:v>99696</c:v>
                </c:pt>
                <c:pt idx="12">
                  <c:v>100521.90909090909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D2-4C05-A6A5-0C95C8A0EA93}"/>
            </c:ext>
          </c:extLst>
        </c:ser>
        <c:ser>
          <c:idx val="1"/>
          <c:order val="1"/>
          <c:tx>
            <c:v>111年</c:v>
          </c:tx>
          <c:spPr>
            <a:solidFill>
              <a:srgbClr val="0000C4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1"/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'!$C$63:$N$63,'111-112年總務室文書組 '!$P$63)</c:f>
              <c:numCache>
                <c:formatCode>#,##0_ </c:formatCode>
                <c:ptCount val="13"/>
                <c:pt idx="0">
                  <c:v>95099</c:v>
                </c:pt>
                <c:pt idx="1">
                  <c:v>77862</c:v>
                </c:pt>
                <c:pt idx="2">
                  <c:v>120660</c:v>
                </c:pt>
                <c:pt idx="3">
                  <c:v>102654</c:v>
                </c:pt>
                <c:pt idx="4">
                  <c:v>112075</c:v>
                </c:pt>
                <c:pt idx="5">
                  <c:v>100696</c:v>
                </c:pt>
                <c:pt idx="6">
                  <c:v>95442</c:v>
                </c:pt>
                <c:pt idx="7">
                  <c:v>123801</c:v>
                </c:pt>
                <c:pt idx="8">
                  <c:v>105306</c:v>
                </c:pt>
                <c:pt idx="9">
                  <c:v>113239</c:v>
                </c:pt>
                <c:pt idx="10">
                  <c:v>109459</c:v>
                </c:pt>
                <c:pt idx="11">
                  <c:v>111107</c:v>
                </c:pt>
                <c:pt idx="12">
                  <c:v>105616.66666666667</c:v>
                </c:pt>
              </c:numCache>
            </c:numRef>
          </c:val>
          <c:extLst xmlns:c16r2="http://schemas.microsoft.com/office/drawing/2015/06/chart"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14:spPr>
              </c14:invertSolidFillFmt>
            </c:ext>
            <c:ext xmlns:c16="http://schemas.microsoft.com/office/drawing/2014/chart" uri="{C3380CC4-5D6E-409C-BE32-E72D297353CC}">
              <c16:uniqueId val="{00000001-B0D2-4C05-A6A5-0C95C8A0EA93}"/>
            </c:ext>
          </c:extLst>
        </c:ser>
        <c:gapWidth val="75"/>
        <c:axId val="165405056"/>
        <c:axId val="165406592"/>
      </c:barChart>
      <c:catAx>
        <c:axId val="1654050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406592"/>
        <c:crosses val="autoZero"/>
        <c:auto val="1"/>
        <c:lblAlgn val="ctr"/>
        <c:lblOffset val="100"/>
      </c:catAx>
      <c:valAx>
        <c:axId val="165406592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405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快捷</a:t>
            </a:r>
            <a:endParaRPr lang="zh-TW" sz="1400"/>
          </a:p>
        </c:rich>
      </c:tx>
      <c:layout>
        <c:manualLayout>
          <c:xMode val="edge"/>
          <c:yMode val="edge"/>
          <c:x val="0.45835395434405563"/>
          <c:y val="2.3503315556686289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3.8736343151459816E-2"/>
                  <c:y val="9.390285519281406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7B-4FDA-B2D8-E8385BD96246}"/>
                </c:ext>
              </c:extLst>
            </c:dLbl>
            <c:dLbl>
              <c:idx val="1"/>
              <c:layout>
                <c:manualLayout>
                  <c:x val="-3.6237224238462394E-2"/>
                  <c:y val="8.540485924776007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7B-4FDA-B2D8-E8385BD96246}"/>
                </c:ext>
              </c:extLst>
            </c:dLbl>
            <c:dLbl>
              <c:idx val="3"/>
              <c:layout>
                <c:manualLayout>
                  <c:x val="-3.8736343151459816E-2"/>
                  <c:y val="7.265786533018386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7B-4FDA-B2D8-E8385BD96246}"/>
                </c:ext>
              </c:extLst>
            </c:dLbl>
            <c:dLbl>
              <c:idx val="12"/>
              <c:layout>
                <c:manualLayout>
                  <c:x val="-6.2893180770322923E-3"/>
                  <c:y val="-6.7559067763153485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7B-4FDA-B2D8-E8385BD96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'!$C$66:$N$66,'111-112年總務室文書組 '!$P$66)</c:f>
              <c:numCache>
                <c:formatCode>#,##0_ </c:formatCode>
                <c:ptCount val="13"/>
                <c:pt idx="0">
                  <c:v>85</c:v>
                </c:pt>
                <c:pt idx="1">
                  <c:v>48</c:v>
                </c:pt>
                <c:pt idx="2">
                  <c:v>83</c:v>
                </c:pt>
                <c:pt idx="3">
                  <c:v>78</c:v>
                </c:pt>
                <c:pt idx="4">
                  <c:v>76</c:v>
                </c:pt>
                <c:pt idx="5">
                  <c:v>107</c:v>
                </c:pt>
                <c:pt idx="6">
                  <c:v>69</c:v>
                </c:pt>
                <c:pt idx="7">
                  <c:v>119</c:v>
                </c:pt>
                <c:pt idx="8">
                  <c:v>94</c:v>
                </c:pt>
                <c:pt idx="9">
                  <c:v>154</c:v>
                </c:pt>
                <c:pt idx="10">
                  <c:v>88</c:v>
                </c:pt>
                <c:pt idx="12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7B-4FDA-B2D8-E8385BD96246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5.3731056629444239E-2"/>
                  <c:y val="-0.12789483897301387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7B-4FDA-B2D8-E8385BD96246}"/>
                </c:ext>
              </c:extLst>
            </c:dLbl>
            <c:dLbl>
              <c:idx val="1"/>
              <c:layout>
                <c:manualLayout>
                  <c:x val="-3.6237224238462394E-2"/>
                  <c:y val="-0.10664984911038704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7B-4FDA-B2D8-E8385BD96246}"/>
                </c:ext>
              </c:extLst>
            </c:dLbl>
            <c:dLbl>
              <c:idx val="3"/>
              <c:layout>
                <c:manualLayout>
                  <c:x val="-4.6233699890452014E-2"/>
                  <c:y val="-0.11939684302796316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7B-4FDA-B2D8-E8385BD96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'!$C$67:$N$67,'111-112年總務室文書組 '!$P$67)</c:f>
              <c:numCache>
                <c:formatCode>#,##0_ </c:formatCode>
                <c:ptCount val="13"/>
                <c:pt idx="0">
                  <c:v>123</c:v>
                </c:pt>
                <c:pt idx="1">
                  <c:v>90</c:v>
                </c:pt>
                <c:pt idx="2">
                  <c:v>97</c:v>
                </c:pt>
                <c:pt idx="3">
                  <c:v>98</c:v>
                </c:pt>
                <c:pt idx="4">
                  <c:v>113</c:v>
                </c:pt>
                <c:pt idx="5">
                  <c:v>114</c:v>
                </c:pt>
                <c:pt idx="6">
                  <c:v>79</c:v>
                </c:pt>
                <c:pt idx="7">
                  <c:v>93</c:v>
                </c:pt>
                <c:pt idx="8">
                  <c:v>100</c:v>
                </c:pt>
                <c:pt idx="9">
                  <c:v>84</c:v>
                </c:pt>
                <c:pt idx="10">
                  <c:v>112</c:v>
                </c:pt>
                <c:pt idx="11">
                  <c:v>107</c:v>
                </c:pt>
                <c:pt idx="12">
                  <c:v>100.83333333333331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B7B-4FDA-B2D8-E8385BD96246}"/>
            </c:ext>
          </c:extLst>
        </c:ser>
        <c:dLbls>
          <c:showVal val="1"/>
        </c:dLbls>
        <c:marker val="1"/>
        <c:axId val="165683584"/>
        <c:axId val="165685120"/>
      </c:lineChart>
      <c:catAx>
        <c:axId val="165683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685120"/>
        <c:crosses val="autoZero"/>
        <c:auto val="1"/>
        <c:lblAlgn val="ctr"/>
        <c:lblOffset val="100"/>
      </c:catAx>
      <c:valAx>
        <c:axId val="165685120"/>
        <c:scaling>
          <c:orientation val="minMax"/>
          <c:max val="200"/>
          <c:min val="0"/>
        </c:scaling>
        <c:axPos val="l"/>
        <c:majorGridlines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683584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掛號</a:t>
            </a:r>
            <a:endParaRPr lang="zh-TW" sz="1400"/>
          </a:p>
        </c:rich>
      </c:tx>
      <c:layout>
        <c:manualLayout>
          <c:xMode val="edge"/>
          <c:yMode val="edge"/>
          <c:x val="0.46575460553306541"/>
          <c:y val="6.5259460817594424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'!$C$64:$N$64,'111-112年總務室文書組 '!$P$64)</c:f>
              <c:numCache>
                <c:formatCode>#,##0_ </c:formatCode>
                <c:ptCount val="13"/>
                <c:pt idx="0">
                  <c:v>1324</c:v>
                </c:pt>
                <c:pt idx="1">
                  <c:v>1529</c:v>
                </c:pt>
                <c:pt idx="2">
                  <c:v>1922</c:v>
                </c:pt>
                <c:pt idx="3">
                  <c:v>1476</c:v>
                </c:pt>
                <c:pt idx="4">
                  <c:v>2037</c:v>
                </c:pt>
                <c:pt idx="5">
                  <c:v>1767</c:v>
                </c:pt>
                <c:pt idx="6">
                  <c:v>1750</c:v>
                </c:pt>
                <c:pt idx="7">
                  <c:v>1939</c:v>
                </c:pt>
                <c:pt idx="8">
                  <c:v>1489</c:v>
                </c:pt>
                <c:pt idx="9">
                  <c:v>1911</c:v>
                </c:pt>
                <c:pt idx="10">
                  <c:v>2049</c:v>
                </c:pt>
                <c:pt idx="12">
                  <c:v>1744.8181818181818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5C-476C-B1E7-4F4F0A624BE1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val>
            <c:numRef>
              <c:f>('111-112年總務室文書組 '!$C$65:$N$65,'111-112年總務室文書組 '!$P$65)</c:f>
              <c:numCache>
                <c:formatCode>#,##0_ </c:formatCode>
                <c:ptCount val="13"/>
                <c:pt idx="0">
                  <c:v>2071</c:v>
                </c:pt>
                <c:pt idx="1">
                  <c:v>1404</c:v>
                </c:pt>
                <c:pt idx="2">
                  <c:v>2060</c:v>
                </c:pt>
                <c:pt idx="3">
                  <c:v>1808</c:v>
                </c:pt>
                <c:pt idx="4">
                  <c:v>1994</c:v>
                </c:pt>
                <c:pt idx="5">
                  <c:v>1867</c:v>
                </c:pt>
                <c:pt idx="6">
                  <c:v>1830</c:v>
                </c:pt>
                <c:pt idx="7">
                  <c:v>2251</c:v>
                </c:pt>
                <c:pt idx="8">
                  <c:v>1919</c:v>
                </c:pt>
                <c:pt idx="9">
                  <c:v>1868</c:v>
                </c:pt>
                <c:pt idx="10">
                  <c:v>2013</c:v>
                </c:pt>
                <c:pt idx="11">
                  <c:v>2723</c:v>
                </c:pt>
                <c:pt idx="12">
                  <c:v>1984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5C-476C-B1E7-4F4F0A624BE1}"/>
            </c:ext>
          </c:extLst>
        </c:ser>
        <c:marker val="1"/>
        <c:axId val="165853824"/>
        <c:axId val="165868288"/>
      </c:lineChart>
      <c:catAx>
        <c:axId val="1658538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868288"/>
        <c:crosses val="autoZero"/>
        <c:auto val="1"/>
        <c:lblAlgn val="ctr"/>
        <c:lblOffset val="100"/>
      </c:catAx>
      <c:valAx>
        <c:axId val="165868288"/>
        <c:scaling>
          <c:orientation val="minMax"/>
          <c:max val="300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853824"/>
        <c:crosses val="autoZero"/>
        <c:crossBetween val="between"/>
        <c:majorUnit val="100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民間郵局</a:t>
            </a:r>
            <a:endParaRPr lang="zh-TW" sz="1400"/>
          </a:p>
        </c:rich>
      </c:tx>
      <c:layout>
        <c:manualLayout>
          <c:xMode val="edge"/>
          <c:yMode val="edge"/>
          <c:x val="0.45835395434405563"/>
          <c:y val="2.3503315556686289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7"/>
              <c:layout>
                <c:manualLayout>
                  <c:x val="-2.719328703703704E-2"/>
                  <c:y val="7.609920634920644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8736343151459816E-2"/>
                  <c:y val="9.390285519281406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06-4099-AB57-643A420FD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'!$C$70:$N$70,'111-112年總務室文書組 '!$P$70)</c:f>
              <c:numCache>
                <c:formatCode>#,##0_ </c:formatCode>
                <c:ptCount val="13"/>
                <c:pt idx="0">
                  <c:v>144</c:v>
                </c:pt>
                <c:pt idx="1">
                  <c:v>82</c:v>
                </c:pt>
                <c:pt idx="2">
                  <c:v>108</c:v>
                </c:pt>
                <c:pt idx="3">
                  <c:v>100</c:v>
                </c:pt>
                <c:pt idx="4">
                  <c:v>107</c:v>
                </c:pt>
                <c:pt idx="5">
                  <c:v>116</c:v>
                </c:pt>
                <c:pt idx="6">
                  <c:v>110</c:v>
                </c:pt>
                <c:pt idx="7">
                  <c:v>103</c:v>
                </c:pt>
                <c:pt idx="8">
                  <c:v>150</c:v>
                </c:pt>
                <c:pt idx="9">
                  <c:v>93</c:v>
                </c:pt>
                <c:pt idx="10">
                  <c:v>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06-4099-AB57-643A420FD2B8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7"/>
              <c:layout>
                <c:manualLayout>
                  <c:x val="-2.4253472222222242E-2"/>
                  <c:y val="-7.6099206349206416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'!$C$71:$N$71,'111-112年總務室文書組 '!$P$71)</c:f>
              <c:numCache>
                <c:formatCode>#,##0_ </c:formatCode>
                <c:ptCount val="13"/>
                <c:pt idx="0">
                  <c:v>102</c:v>
                </c:pt>
                <c:pt idx="1">
                  <c:v>79</c:v>
                </c:pt>
                <c:pt idx="2">
                  <c:v>141</c:v>
                </c:pt>
                <c:pt idx="3">
                  <c:v>107</c:v>
                </c:pt>
                <c:pt idx="4">
                  <c:v>107</c:v>
                </c:pt>
                <c:pt idx="5">
                  <c:v>116</c:v>
                </c:pt>
                <c:pt idx="6">
                  <c:v>119</c:v>
                </c:pt>
                <c:pt idx="7">
                  <c:v>169</c:v>
                </c:pt>
                <c:pt idx="8">
                  <c:v>122</c:v>
                </c:pt>
                <c:pt idx="9">
                  <c:v>108</c:v>
                </c:pt>
                <c:pt idx="10">
                  <c:v>88</c:v>
                </c:pt>
                <c:pt idx="11">
                  <c:v>94</c:v>
                </c:pt>
                <c:pt idx="12">
                  <c:v>112.66666666666667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606-4099-AB57-643A420FD2B8}"/>
            </c:ext>
          </c:extLst>
        </c:ser>
        <c:dLbls>
          <c:showVal val="1"/>
        </c:dLbls>
        <c:marker val="1"/>
        <c:axId val="165766656"/>
        <c:axId val="165767808"/>
      </c:lineChart>
      <c:catAx>
        <c:axId val="1657666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767808"/>
        <c:crosses val="autoZero"/>
        <c:auto val="1"/>
        <c:lblAlgn val="ctr"/>
        <c:lblOffset val="100"/>
      </c:catAx>
      <c:valAx>
        <c:axId val="165767808"/>
        <c:scaling>
          <c:orientation val="minMax"/>
          <c:max val="200"/>
          <c:min val="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76665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r>
              <a:rPr lang="zh-TW" altLang="en-US" sz="1400"/>
              <a:t>包裹</a:t>
            </a:r>
            <a:endParaRPr lang="zh-TW" sz="1400"/>
          </a:p>
        </c:rich>
      </c:tx>
      <c:layout>
        <c:manualLayout>
          <c:xMode val="edge"/>
          <c:yMode val="edge"/>
          <c:x val="0.45835395434405624"/>
          <c:y val="2.3503315556686346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2"/>
              <c:layout>
                <c:manualLayout>
                  <c:x val="-4.6233699890452014E-2"/>
                  <c:y val="-8.880405762578054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B1-43F5-B786-E583D32CC6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'111-112年總務室文書組 '!$C$68:$N$68</c:f>
              <c:numCache>
                <c:formatCode>#,##0_ </c:formatCode>
                <c:ptCount val="12"/>
                <c:pt idx="0">
                  <c:v>172</c:v>
                </c:pt>
                <c:pt idx="1">
                  <c:v>144</c:v>
                </c:pt>
                <c:pt idx="2">
                  <c:v>183</c:v>
                </c:pt>
                <c:pt idx="3">
                  <c:v>129</c:v>
                </c:pt>
                <c:pt idx="4">
                  <c:v>159</c:v>
                </c:pt>
                <c:pt idx="5">
                  <c:v>182</c:v>
                </c:pt>
                <c:pt idx="6">
                  <c:v>159</c:v>
                </c:pt>
                <c:pt idx="7">
                  <c:v>161</c:v>
                </c:pt>
                <c:pt idx="8">
                  <c:v>261</c:v>
                </c:pt>
                <c:pt idx="9">
                  <c:v>160</c:v>
                </c:pt>
                <c:pt idx="10">
                  <c:v>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B1-43F5-B786-E583D32CC62B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2"/>
              <c:layout>
                <c:manualLayout>
                  <c:x val="-4.1235462064456746E-2"/>
                  <c:y val="0.105800049515882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C00000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defRPr>
                  </a:pPr>
                  <a:endParaRPr lang="zh-TW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9975329563927366E-2"/>
                      <c:h val="7.13831659384263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BB1-43F5-B786-E583D32CC6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'!$C$69:$N$69,'111-112年總務室文書組 '!$P$69)</c:f>
              <c:numCache>
                <c:formatCode>#,##0_ </c:formatCode>
                <c:ptCount val="13"/>
                <c:pt idx="0">
                  <c:v>75</c:v>
                </c:pt>
                <c:pt idx="1">
                  <c:v>122</c:v>
                </c:pt>
                <c:pt idx="2">
                  <c:v>182</c:v>
                </c:pt>
                <c:pt idx="3">
                  <c:v>153</c:v>
                </c:pt>
                <c:pt idx="4">
                  <c:v>224</c:v>
                </c:pt>
                <c:pt idx="5">
                  <c:v>212</c:v>
                </c:pt>
                <c:pt idx="6">
                  <c:v>164</c:v>
                </c:pt>
                <c:pt idx="7">
                  <c:v>277</c:v>
                </c:pt>
                <c:pt idx="8">
                  <c:v>259</c:v>
                </c:pt>
                <c:pt idx="9">
                  <c:v>182</c:v>
                </c:pt>
                <c:pt idx="10">
                  <c:v>235</c:v>
                </c:pt>
                <c:pt idx="11">
                  <c:v>283</c:v>
                </c:pt>
                <c:pt idx="12">
                  <c:v>197.33333333333337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BB1-43F5-B786-E583D32CC62B}"/>
            </c:ext>
          </c:extLst>
        </c:ser>
        <c:dLbls>
          <c:showVal val="1"/>
        </c:dLbls>
        <c:marker val="1"/>
        <c:axId val="165898112"/>
        <c:axId val="165899648"/>
      </c:lineChart>
      <c:catAx>
        <c:axId val="165898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899648"/>
        <c:crosses val="autoZero"/>
        <c:auto val="1"/>
        <c:lblAlgn val="ctr"/>
        <c:lblOffset val="100"/>
      </c:catAx>
      <c:valAx>
        <c:axId val="165899648"/>
        <c:scaling>
          <c:orientation val="minMax"/>
          <c:max val="300"/>
          <c:min val="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89811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'!$C$76:$N$76,'111-112年總務室文書組 '!$P$76)</c:f>
              <c:numCache>
                <c:formatCode>#,##0_ </c:formatCode>
                <c:ptCount val="13"/>
                <c:pt idx="0">
                  <c:v>4830</c:v>
                </c:pt>
                <c:pt idx="1">
                  <c:v>5408</c:v>
                </c:pt>
                <c:pt idx="2">
                  <c:v>8103</c:v>
                </c:pt>
                <c:pt idx="3">
                  <c:v>5463</c:v>
                </c:pt>
                <c:pt idx="4">
                  <c:v>7027</c:v>
                </c:pt>
                <c:pt idx="5">
                  <c:v>5741</c:v>
                </c:pt>
                <c:pt idx="6">
                  <c:v>5440</c:v>
                </c:pt>
                <c:pt idx="7">
                  <c:v>6404</c:v>
                </c:pt>
                <c:pt idx="8">
                  <c:v>5387</c:v>
                </c:pt>
                <c:pt idx="9">
                  <c:v>5632</c:v>
                </c:pt>
                <c:pt idx="10">
                  <c:v>5918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D-4E78-A3E9-1B5D8EFCA2B5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val>
            <c:numRef>
              <c:f>('111-112年總務室文書組 '!$C$77:$N$77,'111-112年總務室文書組 '!$P$77)</c:f>
              <c:numCache>
                <c:formatCode>#,##0_ </c:formatCode>
                <c:ptCount val="13"/>
                <c:pt idx="0">
                  <c:v>5749</c:v>
                </c:pt>
                <c:pt idx="1">
                  <c:v>4388</c:v>
                </c:pt>
                <c:pt idx="2">
                  <c:v>7614</c:v>
                </c:pt>
                <c:pt idx="3">
                  <c:v>6714</c:v>
                </c:pt>
                <c:pt idx="4">
                  <c:v>7064</c:v>
                </c:pt>
                <c:pt idx="5">
                  <c:v>6905</c:v>
                </c:pt>
                <c:pt idx="6">
                  <c:v>5756</c:v>
                </c:pt>
                <c:pt idx="7">
                  <c:v>6795</c:v>
                </c:pt>
                <c:pt idx="8">
                  <c:v>6194</c:v>
                </c:pt>
                <c:pt idx="9">
                  <c:v>6484</c:v>
                </c:pt>
                <c:pt idx="10">
                  <c:v>6392</c:v>
                </c:pt>
                <c:pt idx="11">
                  <c:v>6344</c:v>
                </c:pt>
                <c:pt idx="12">
                  <c:v>6366.5833333333321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D-4E78-A3E9-1B5D8EFCA2B5}"/>
            </c:ext>
          </c:extLst>
        </c:ser>
        <c:marker val="1"/>
        <c:axId val="165950208"/>
        <c:axId val="165952128"/>
      </c:lineChart>
      <c:catAx>
        <c:axId val="1659502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952128"/>
        <c:crosses val="autoZero"/>
        <c:auto val="1"/>
        <c:lblAlgn val="ctr"/>
        <c:lblOffset val="100"/>
      </c:catAx>
      <c:valAx>
        <c:axId val="165952128"/>
        <c:scaling>
          <c:orientation val="minMax"/>
          <c:max val="9000"/>
          <c:min val="0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5950208"/>
        <c:crosses val="autoZero"/>
        <c:crossBetween val="between"/>
        <c:majorUnit val="200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'!$C$6:$N$6,'111-112年總務室文書組 '!$P$6)</c:f>
              <c:numCache>
                <c:formatCode>#,##0_ </c:formatCode>
                <c:ptCount val="13"/>
                <c:pt idx="0">
                  <c:v>978</c:v>
                </c:pt>
                <c:pt idx="1">
                  <c:v>1221</c:v>
                </c:pt>
                <c:pt idx="2">
                  <c:v>1579</c:v>
                </c:pt>
                <c:pt idx="3">
                  <c:v>1188</c:v>
                </c:pt>
                <c:pt idx="4">
                  <c:v>1529</c:v>
                </c:pt>
                <c:pt idx="5">
                  <c:v>1274</c:v>
                </c:pt>
                <c:pt idx="6">
                  <c:v>1309</c:v>
                </c:pt>
                <c:pt idx="7">
                  <c:v>1498</c:v>
                </c:pt>
                <c:pt idx="8">
                  <c:v>1240</c:v>
                </c:pt>
                <c:pt idx="9">
                  <c:v>1254</c:v>
                </c:pt>
                <c:pt idx="10">
                  <c:v>1351</c:v>
                </c:pt>
                <c:pt idx="12">
                  <c:v>1311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D6-405D-B26E-222F601D52CE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val>
            <c:numRef>
              <c:f>('111-112年總務室文書組 '!$C$7:$N$7,'111-112年總務室文書組 '!$P$7)</c:f>
              <c:numCache>
                <c:formatCode>#,##0_ </c:formatCode>
                <c:ptCount val="13"/>
                <c:pt idx="0">
                  <c:v>1307</c:v>
                </c:pt>
                <c:pt idx="1">
                  <c:v>1054</c:v>
                </c:pt>
                <c:pt idx="2">
                  <c:v>1616</c:v>
                </c:pt>
                <c:pt idx="3">
                  <c:v>1404</c:v>
                </c:pt>
                <c:pt idx="4">
                  <c:v>1433</c:v>
                </c:pt>
                <c:pt idx="5" formatCode="General">
                  <c:v>1333</c:v>
                </c:pt>
                <c:pt idx="6">
                  <c:v>1462</c:v>
                </c:pt>
                <c:pt idx="7">
                  <c:v>1511</c:v>
                </c:pt>
                <c:pt idx="8">
                  <c:v>1412</c:v>
                </c:pt>
                <c:pt idx="9">
                  <c:v>1311</c:v>
                </c:pt>
                <c:pt idx="10">
                  <c:v>1398</c:v>
                </c:pt>
                <c:pt idx="11">
                  <c:v>1371</c:v>
                </c:pt>
                <c:pt idx="12">
                  <c:v>1384.3333333333328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D6-405D-B26E-222F601D52CE}"/>
            </c:ext>
          </c:extLst>
        </c:ser>
        <c:marker val="1"/>
        <c:axId val="163780864"/>
        <c:axId val="163807616"/>
      </c:lineChart>
      <c:catAx>
        <c:axId val="163780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3807616"/>
        <c:crosses val="autoZero"/>
        <c:auto val="1"/>
        <c:lblAlgn val="ctr"/>
        <c:lblOffset val="100"/>
      </c:catAx>
      <c:valAx>
        <c:axId val="163807616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3780864"/>
        <c:crosses val="autoZero"/>
        <c:crossBetween val="between"/>
        <c:majorUnit val="40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'!$C$85:$N$85,'111-112年總務室文書組 '!$P$85)</c:f>
              <c:numCache>
                <c:formatCode>#,##0_ </c:formatCode>
                <c:ptCount val="13"/>
                <c:pt idx="0">
                  <c:v>2225</c:v>
                </c:pt>
                <c:pt idx="1">
                  <c:v>2241</c:v>
                </c:pt>
                <c:pt idx="2">
                  <c:v>2735</c:v>
                </c:pt>
                <c:pt idx="3">
                  <c:v>2360</c:v>
                </c:pt>
                <c:pt idx="4">
                  <c:v>2235</c:v>
                </c:pt>
                <c:pt idx="5">
                  <c:v>2630</c:v>
                </c:pt>
                <c:pt idx="6">
                  <c:v>2245</c:v>
                </c:pt>
                <c:pt idx="7">
                  <c:v>2243</c:v>
                </c:pt>
                <c:pt idx="8">
                  <c:v>2276</c:v>
                </c:pt>
                <c:pt idx="9">
                  <c:v>2314</c:v>
                </c:pt>
                <c:pt idx="10">
                  <c:v>2168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9A2-4125-906B-5D7D24DEE0A6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C00000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defRPr>
                  </a:pPr>
                  <a:endParaRPr lang="zh-TW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'!$C$86:$N$86,'111-112年總務室文書組 '!$P$86)</c:f>
              <c:numCache>
                <c:formatCode>#,##0_ </c:formatCode>
                <c:ptCount val="13"/>
                <c:pt idx="0">
                  <c:v>10</c:v>
                </c:pt>
                <c:pt idx="1">
                  <c:v>3</c:v>
                </c:pt>
                <c:pt idx="2">
                  <c:v>5</c:v>
                </c:pt>
                <c:pt idx="3">
                  <c:v>0</c:v>
                </c:pt>
                <c:pt idx="4">
                  <c:v>3</c:v>
                </c:pt>
                <c:pt idx="5">
                  <c:v>10</c:v>
                </c:pt>
                <c:pt idx="6">
                  <c:v>15</c:v>
                </c:pt>
                <c:pt idx="7">
                  <c:v>0</c:v>
                </c:pt>
                <c:pt idx="8">
                  <c:v>115</c:v>
                </c:pt>
                <c:pt idx="9">
                  <c:v>21</c:v>
                </c:pt>
                <c:pt idx="10">
                  <c:v>7</c:v>
                </c:pt>
                <c:pt idx="11">
                  <c:v>16</c:v>
                </c:pt>
                <c:pt idx="12">
                  <c:v>17.083333333333321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9A2-4125-906B-5D7D24DEE0A6}"/>
            </c:ext>
          </c:extLst>
        </c:ser>
        <c:dLbls>
          <c:showVal val="1"/>
        </c:dLbls>
        <c:marker val="1"/>
        <c:axId val="166144640"/>
        <c:axId val="166175104"/>
      </c:lineChart>
      <c:catAx>
        <c:axId val="166144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6175104"/>
        <c:crosses val="autoZero"/>
        <c:auto val="1"/>
        <c:lblAlgn val="ctr"/>
        <c:lblOffset val="100"/>
      </c:catAx>
      <c:valAx>
        <c:axId val="166175104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614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barChart>
        <c:barDir val="col"/>
        <c:grouping val="clustered"/>
        <c:ser>
          <c:idx val="0"/>
          <c:order val="0"/>
          <c:tx>
            <c:v>112年</c:v>
          </c:tx>
          <c:spPr>
            <a:pattFill prst="pct60">
              <a:fgClr>
                <a:srgbClr val="00B0F0"/>
              </a:fgClr>
              <a:bgClr>
                <a:schemeClr val="bg1"/>
              </a:bgClr>
            </a:patt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'!$C$87:$N$87,'111-112年總務室文書組 '!$P$87)</c:f>
              <c:numCache>
                <c:formatCode>#,##0_ </c:formatCode>
                <c:ptCount val="13"/>
                <c:pt idx="0">
                  <c:v>284162</c:v>
                </c:pt>
                <c:pt idx="1">
                  <c:v>201310</c:v>
                </c:pt>
                <c:pt idx="2">
                  <c:v>277233</c:v>
                </c:pt>
                <c:pt idx="3">
                  <c:v>203513</c:v>
                </c:pt>
                <c:pt idx="4">
                  <c:v>239017</c:v>
                </c:pt>
                <c:pt idx="5">
                  <c:v>230881</c:v>
                </c:pt>
                <c:pt idx="6">
                  <c:v>255820</c:v>
                </c:pt>
                <c:pt idx="7">
                  <c:v>241618</c:v>
                </c:pt>
                <c:pt idx="8" formatCode="#,##0">
                  <c:v>231720</c:v>
                </c:pt>
                <c:pt idx="9">
                  <c:v>227541</c:v>
                </c:pt>
                <c:pt idx="10">
                  <c:v>249963</c:v>
                </c:pt>
                <c:pt idx="12">
                  <c:v>240252.54545454544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D3-4C00-AB70-5BAE75554B87}"/>
            </c:ext>
          </c:extLst>
        </c:ser>
        <c:ser>
          <c:idx val="1"/>
          <c:order val="1"/>
          <c:tx>
            <c:v>111年</c:v>
          </c:tx>
          <c:spPr>
            <a:solidFill>
              <a:srgbClr val="0000C4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1"/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'!$C$88:$N$88,'111-112年總務室文書組 '!$P$88)</c:f>
              <c:numCache>
                <c:formatCode>#,##0_ </c:formatCode>
                <c:ptCount val="13"/>
                <c:pt idx="0">
                  <c:v>380255</c:v>
                </c:pt>
                <c:pt idx="1">
                  <c:v>157486</c:v>
                </c:pt>
                <c:pt idx="2">
                  <c:v>268206</c:v>
                </c:pt>
                <c:pt idx="3">
                  <c:v>237565</c:v>
                </c:pt>
                <c:pt idx="4">
                  <c:v>244604</c:v>
                </c:pt>
                <c:pt idx="5">
                  <c:v>226238</c:v>
                </c:pt>
                <c:pt idx="6">
                  <c:v>230161</c:v>
                </c:pt>
                <c:pt idx="7">
                  <c:v>232041</c:v>
                </c:pt>
                <c:pt idx="8">
                  <c:v>246840</c:v>
                </c:pt>
                <c:pt idx="9">
                  <c:v>236743</c:v>
                </c:pt>
                <c:pt idx="10">
                  <c:v>260039</c:v>
                </c:pt>
                <c:pt idx="11">
                  <c:v>142129</c:v>
                </c:pt>
                <c:pt idx="12">
                  <c:v>238525.58333333334</c:v>
                </c:pt>
              </c:numCache>
            </c:numRef>
          </c:val>
          <c:extLst xmlns:c16r2="http://schemas.microsoft.com/office/drawing/2015/06/chart"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14:spPr>
              </c14:invertSolidFillFmt>
            </c:ext>
            <c:ext xmlns:c16="http://schemas.microsoft.com/office/drawing/2014/chart" uri="{C3380CC4-5D6E-409C-BE32-E72D297353CC}">
              <c16:uniqueId val="{00000001-4AD3-4C00-AB70-5BAE75554B87}"/>
            </c:ext>
          </c:extLst>
        </c:ser>
        <c:gapWidth val="75"/>
        <c:axId val="166286848"/>
        <c:axId val="166288384"/>
      </c:barChart>
      <c:catAx>
        <c:axId val="166286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6288384"/>
        <c:crosses val="autoZero"/>
        <c:auto val="1"/>
        <c:lblAlgn val="ctr"/>
        <c:lblOffset val="100"/>
      </c:catAx>
      <c:valAx>
        <c:axId val="166288384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6286848"/>
        <c:crosses val="autoZero"/>
        <c:crossBetween val="between"/>
        <c:majorUnit val="10000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>
        <c:manualLayout>
          <c:layoutTarget val="inner"/>
          <c:xMode val="edge"/>
          <c:yMode val="edge"/>
          <c:x val="8.1185713836499779E-2"/>
          <c:y val="0.17612454739322742"/>
          <c:w val="0.87732320449999723"/>
          <c:h val="0.62415695216490963"/>
        </c:manualLayout>
      </c:layout>
      <c:lineChart>
        <c:grouping val="standard"/>
        <c:ser>
          <c:idx val="0"/>
          <c:order val="0"/>
          <c:tx>
            <c:v>112年</c:v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t"/>
            <c:showVal val="1"/>
          </c:dLbls>
          <c:val>
            <c:numRef>
              <c:f>'111-112年總務室文書組 '!$C$91:$N$91</c:f>
              <c:numCache>
                <c:formatCode>#,##0.00_ </c:formatCode>
                <c:ptCount val="12"/>
                <c:pt idx="0">
                  <c:v>97.06</c:v>
                </c:pt>
                <c:pt idx="1">
                  <c:v>96.89</c:v>
                </c:pt>
                <c:pt idx="2">
                  <c:v>97.940000000000012</c:v>
                </c:pt>
                <c:pt idx="3">
                  <c:v>98.33</c:v>
                </c:pt>
                <c:pt idx="4">
                  <c:v>98.11</c:v>
                </c:pt>
                <c:pt idx="5">
                  <c:v>98.01</c:v>
                </c:pt>
                <c:pt idx="6">
                  <c:v>98.149999999999991</c:v>
                </c:pt>
                <c:pt idx="7">
                  <c:v>98.03</c:v>
                </c:pt>
                <c:pt idx="8">
                  <c:v>98.4</c:v>
                </c:pt>
                <c:pt idx="9">
                  <c:v>97.75</c:v>
                </c:pt>
                <c:pt idx="10">
                  <c:v>97.669999999999987</c:v>
                </c:pt>
              </c:numCache>
            </c:numRef>
          </c:val>
        </c:ser>
        <c:ser>
          <c:idx val="1"/>
          <c:order val="1"/>
          <c:tx>
            <c:v>111年</c:v>
          </c:tx>
          <c:dLbls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b"/>
            <c:showVal val="1"/>
          </c:dLbls>
          <c:val>
            <c:numRef>
              <c:f>'111-112年總務室文書組 '!$C$92:$N$92</c:f>
              <c:numCache>
                <c:formatCode>#,##0.00_ </c:formatCode>
                <c:ptCount val="12"/>
                <c:pt idx="0">
                  <c:v>81.209999999999994</c:v>
                </c:pt>
                <c:pt idx="1">
                  <c:v>84.19</c:v>
                </c:pt>
                <c:pt idx="2">
                  <c:v>86.54</c:v>
                </c:pt>
                <c:pt idx="3">
                  <c:v>94.86</c:v>
                </c:pt>
                <c:pt idx="4">
                  <c:v>96.02</c:v>
                </c:pt>
                <c:pt idx="5">
                  <c:v>94.84</c:v>
                </c:pt>
                <c:pt idx="6">
                  <c:v>96.82</c:v>
                </c:pt>
                <c:pt idx="7">
                  <c:v>97.34</c:v>
                </c:pt>
                <c:pt idx="8">
                  <c:v>97.64</c:v>
                </c:pt>
                <c:pt idx="9">
                  <c:v>97.210000000000008</c:v>
                </c:pt>
                <c:pt idx="10">
                  <c:v>96.58</c:v>
                </c:pt>
              </c:numCache>
            </c:numRef>
          </c:val>
        </c:ser>
        <c:dLbls>
          <c:showVal val="1"/>
        </c:dLbls>
        <c:marker val="1"/>
        <c:axId val="166457728"/>
        <c:axId val="166459648"/>
      </c:lineChart>
      <c:catAx>
        <c:axId val="166457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微軟正黑體" pitchFamily="34" charset="-120"/>
                    <a:ea typeface="微軟正黑體" pitchFamily="34" charset="-120"/>
                  </a:defRPr>
                </a:pPr>
                <a:r>
                  <a:rPr lang="zh-TW" altLang="en-US" sz="1200">
                    <a:latin typeface="微軟正黑體" pitchFamily="34" charset="-120"/>
                    <a:ea typeface="微軟正黑體" pitchFamily="34" charset="-120"/>
                  </a:rPr>
                  <a:t>月</a:t>
                </a:r>
              </a:p>
            </c:rich>
          </c:tx>
          <c:layout>
            <c:manualLayout>
              <c:xMode val="edge"/>
              <c:yMode val="edge"/>
              <c:x val="0.95632478314852265"/>
              <c:y val="0.81709507441890095"/>
            </c:manualLayout>
          </c:layout>
        </c:title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166459648"/>
        <c:crosses val="autoZero"/>
        <c:auto val="1"/>
        <c:lblAlgn val="ctr"/>
        <c:lblOffset val="100"/>
      </c:catAx>
      <c:valAx>
        <c:axId val="166459648"/>
        <c:scaling>
          <c:orientation val="minMax"/>
          <c:min val="6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altLang="zh-TW" sz="120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zh-TW" altLang="en-US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1118311247636008E-2"/>
              <c:y val="7.1472140334483972E-2"/>
            </c:manualLayout>
          </c:layout>
        </c:title>
        <c:numFmt formatCode="0_);\(0\)" sourceLinked="0"/>
        <c:maj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166457728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200">
              <a:latin typeface="微軟正黑體" pitchFamily="34" charset="-120"/>
              <a:ea typeface="微軟正黑體" pitchFamily="34" charset="-120"/>
            </a:defRPr>
          </a:pPr>
          <a:endParaRPr lang="zh-TW"/>
        </a:p>
      </c:txPr>
    </c:legend>
    <c:plotVisOnly val="1"/>
  </c:chart>
  <c:spPr>
    <a:ln>
      <a:noFill/>
    </a:ln>
  </c:spPr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'!$C$8:$N$8,'111-112年總務室文書組 '!$P$8)</c:f>
              <c:numCache>
                <c:formatCode>#,##0_ </c:formatCode>
                <c:ptCount val="13"/>
                <c:pt idx="0">
                  <c:v>139</c:v>
                </c:pt>
                <c:pt idx="1">
                  <c:v>145</c:v>
                </c:pt>
                <c:pt idx="2">
                  <c:v>205</c:v>
                </c:pt>
                <c:pt idx="3">
                  <c:v>159</c:v>
                </c:pt>
                <c:pt idx="4">
                  <c:v>205</c:v>
                </c:pt>
                <c:pt idx="5">
                  <c:v>186</c:v>
                </c:pt>
                <c:pt idx="6">
                  <c:v>178</c:v>
                </c:pt>
                <c:pt idx="7">
                  <c:v>191</c:v>
                </c:pt>
                <c:pt idx="8">
                  <c:v>146</c:v>
                </c:pt>
                <c:pt idx="9">
                  <c:v>186</c:v>
                </c:pt>
                <c:pt idx="10">
                  <c:v>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03-4FEE-8E4F-D3AD7785E893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"/>
              <c:layout>
                <c:manualLayout>
                  <c:x val="-6.1519146264908856E-2"/>
                  <c:y val="-6.8804060218539381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03-4FEE-8E4F-D3AD7785E8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'!$C$9:$N$9,'111-112年總務室文書組 '!$P$9)</c:f>
              <c:numCache>
                <c:formatCode>#,##0_ </c:formatCode>
                <c:ptCount val="13"/>
                <c:pt idx="0">
                  <c:v>745</c:v>
                </c:pt>
                <c:pt idx="1">
                  <c:v>615</c:v>
                </c:pt>
                <c:pt idx="2">
                  <c:v>1003</c:v>
                </c:pt>
                <c:pt idx="3">
                  <c:v>798</c:v>
                </c:pt>
                <c:pt idx="4">
                  <c:v>742</c:v>
                </c:pt>
                <c:pt idx="5">
                  <c:v>618</c:v>
                </c:pt>
                <c:pt idx="6">
                  <c:v>935</c:v>
                </c:pt>
                <c:pt idx="7">
                  <c:v>754</c:v>
                </c:pt>
                <c:pt idx="8">
                  <c:v>752</c:v>
                </c:pt>
                <c:pt idx="9">
                  <c:v>167</c:v>
                </c:pt>
                <c:pt idx="10">
                  <c:v>172</c:v>
                </c:pt>
                <c:pt idx="11">
                  <c:v>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03-4FEE-8E4F-D3AD7785E893}"/>
            </c:ext>
          </c:extLst>
        </c:ser>
        <c:dLbls>
          <c:showVal val="1"/>
        </c:dLbls>
        <c:marker val="1"/>
        <c:axId val="113615232"/>
        <c:axId val="113616768"/>
      </c:lineChart>
      <c:catAx>
        <c:axId val="113615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13616768"/>
        <c:crosses val="autoZero"/>
        <c:auto val="1"/>
        <c:lblAlgn val="ctr"/>
        <c:lblOffset val="100"/>
      </c:catAx>
      <c:valAx>
        <c:axId val="113616768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13615232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'!$C$10:$N$10,'111-112年總務室文書組 '!$P$10)</c:f>
              <c:numCache>
                <c:formatCode>#,##0_ </c:formatCode>
                <c:ptCount val="13"/>
                <c:pt idx="0">
                  <c:v>791</c:v>
                </c:pt>
                <c:pt idx="1">
                  <c:v>928</c:v>
                </c:pt>
                <c:pt idx="2">
                  <c:v>842</c:v>
                </c:pt>
                <c:pt idx="3">
                  <c:v>607</c:v>
                </c:pt>
                <c:pt idx="4">
                  <c:v>744</c:v>
                </c:pt>
                <c:pt idx="5">
                  <c:v>665</c:v>
                </c:pt>
                <c:pt idx="6">
                  <c:v>669</c:v>
                </c:pt>
                <c:pt idx="7">
                  <c:v>772</c:v>
                </c:pt>
                <c:pt idx="8">
                  <c:v>646</c:v>
                </c:pt>
                <c:pt idx="9">
                  <c:v>665</c:v>
                </c:pt>
                <c:pt idx="10">
                  <c:v>633</c:v>
                </c:pt>
                <c:pt idx="12">
                  <c:v>723.81818181818198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77E-403D-B358-D7FAD1B7ED54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'!$C$11:$N$11,'111-112年總務室文書組 '!$P$11)</c:f>
              <c:numCache>
                <c:formatCode>#,##0_ </c:formatCode>
                <c:ptCount val="13"/>
                <c:pt idx="0">
                  <c:v>320</c:v>
                </c:pt>
                <c:pt idx="1">
                  <c:v>277</c:v>
                </c:pt>
                <c:pt idx="2">
                  <c:v>497</c:v>
                </c:pt>
                <c:pt idx="3">
                  <c:v>326</c:v>
                </c:pt>
                <c:pt idx="4">
                  <c:v>375</c:v>
                </c:pt>
                <c:pt idx="5">
                  <c:v>452</c:v>
                </c:pt>
                <c:pt idx="6">
                  <c:v>450</c:v>
                </c:pt>
                <c:pt idx="7">
                  <c:v>615</c:v>
                </c:pt>
                <c:pt idx="8">
                  <c:v>636</c:v>
                </c:pt>
                <c:pt idx="9">
                  <c:v>1061</c:v>
                </c:pt>
                <c:pt idx="10">
                  <c:v>1048</c:v>
                </c:pt>
                <c:pt idx="11">
                  <c:v>1078</c:v>
                </c:pt>
                <c:pt idx="12">
                  <c:v>594.5833333333336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77E-403D-B358-D7FAD1B7ED54}"/>
            </c:ext>
          </c:extLst>
        </c:ser>
        <c:dLbls>
          <c:showVal val="1"/>
        </c:dLbls>
        <c:marker val="1"/>
        <c:axId val="163966976"/>
        <c:axId val="163968512"/>
      </c:lineChart>
      <c:catAx>
        <c:axId val="1639669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3968512"/>
        <c:crosses val="autoZero"/>
        <c:auto val="1"/>
        <c:lblAlgn val="ctr"/>
        <c:lblOffset val="100"/>
      </c:catAx>
      <c:valAx>
        <c:axId val="163968512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3966976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6.0263632963888134E-2"/>
                  <c:y val="-8.952067684904074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4B-4935-B8B2-FF545A568851}"/>
                </c:ext>
              </c:extLst>
            </c:dLbl>
            <c:dLbl>
              <c:idx val="1"/>
              <c:layout>
                <c:manualLayout>
                  <c:x val="-6.0183857393969475E-2"/>
                  <c:y val="-8.916014506968976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4B-4935-B8B2-FF545A568851}"/>
                </c:ext>
              </c:extLst>
            </c:dLbl>
            <c:dLbl>
              <c:idx val="4"/>
              <c:layout>
                <c:manualLayout>
                  <c:x val="-5.6835229202995392E-2"/>
                  <c:y val="-0.13561953553330294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4B-4935-B8B2-FF545A568851}"/>
                </c:ext>
              </c:extLst>
            </c:dLbl>
            <c:dLbl>
              <c:idx val="5"/>
              <c:layout>
                <c:manualLayout>
                  <c:x val="-6.1777423046734933E-2"/>
                  <c:y val="-7.609999015818551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4B-4935-B8B2-FF545A568851}"/>
                </c:ext>
              </c:extLst>
            </c:dLbl>
            <c:dLbl>
              <c:idx val="6"/>
              <c:layout>
                <c:manualLayout>
                  <c:x val="-5.6285556068799245E-2"/>
                  <c:y val="-8.460278235463074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4B-4935-B8B2-FF545A568851}"/>
                </c:ext>
              </c:extLst>
            </c:dLbl>
            <c:dLbl>
              <c:idx val="7"/>
              <c:layout>
                <c:manualLayout>
                  <c:x val="-5.6835229202995392E-2"/>
                  <c:y val="-8.8854178452857785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4B-4935-B8B2-FF545A568851}"/>
                </c:ext>
              </c:extLst>
            </c:dLbl>
            <c:dLbl>
              <c:idx val="8"/>
              <c:layout>
                <c:manualLayout>
                  <c:x val="-5.6835229202995392E-2"/>
                  <c:y val="-0.13136813943507991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4B-4935-B8B2-FF545A568851}"/>
                </c:ext>
              </c:extLst>
            </c:dLbl>
            <c:dLbl>
              <c:idx val="10"/>
              <c:layout>
                <c:manualLayout>
                  <c:x val="-5.6835229202995538E-2"/>
                  <c:y val="-0.1143625550421900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4B-4935-B8B2-FF545A568851}"/>
                </c:ext>
              </c:extLst>
            </c:dLbl>
            <c:dLbl>
              <c:idx val="11"/>
              <c:layout>
                <c:manualLayout>
                  <c:x val="-5.6835229202995392E-2"/>
                  <c:y val="-0.13136813943507991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4B-4935-B8B2-FF545A5688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'!$C$14:$N$14,'111-112年總務室文書組 '!$P$14)</c:f>
              <c:numCache>
                <c:formatCode>#,##0_ </c:formatCode>
                <c:ptCount val="13"/>
                <c:pt idx="0">
                  <c:v>930</c:v>
                </c:pt>
                <c:pt idx="1">
                  <c:v>1073</c:v>
                </c:pt>
                <c:pt idx="2">
                  <c:v>1489</c:v>
                </c:pt>
                <c:pt idx="3">
                  <c:v>1112</c:v>
                </c:pt>
                <c:pt idx="4">
                  <c:v>1377</c:v>
                </c:pt>
                <c:pt idx="5">
                  <c:v>1162</c:v>
                </c:pt>
                <c:pt idx="6">
                  <c:v>1177</c:v>
                </c:pt>
                <c:pt idx="7">
                  <c:v>1327</c:v>
                </c:pt>
                <c:pt idx="8">
                  <c:v>1131</c:v>
                </c:pt>
                <c:pt idx="9">
                  <c:v>1219</c:v>
                </c:pt>
                <c:pt idx="10">
                  <c:v>1227</c:v>
                </c:pt>
                <c:pt idx="12">
                  <c:v>1202.181818181818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24B-4935-B8B2-FF545A568851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"/>
              <c:layout>
                <c:manualLayout>
                  <c:x val="-4.6453232893910894E-2"/>
                  <c:y val="8.916029105242670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4B-4935-B8B2-FF545A568851}"/>
                </c:ext>
              </c:extLst>
            </c:dLbl>
            <c:dLbl>
              <c:idx val="2"/>
              <c:layout>
                <c:manualLayout>
                  <c:x val="-5.0219711236660393E-2"/>
                  <c:y val="0.14615773738731141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4B-4935-B8B2-FF545A568851}"/>
                </c:ext>
              </c:extLst>
            </c:dLbl>
            <c:dLbl>
              <c:idx val="3"/>
              <c:layout>
                <c:manualLayout>
                  <c:x val="-5.7752667922161903E-2"/>
                  <c:y val="8.508904488564929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24B-4935-B8B2-FF545A5688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'!$C$15:$N$15,'111-112年總務室文書組 '!$P$15)</c:f>
              <c:numCache>
                <c:formatCode>#,##0_ </c:formatCode>
                <c:ptCount val="13"/>
                <c:pt idx="0">
                  <c:v>1065</c:v>
                </c:pt>
                <c:pt idx="1">
                  <c:v>892</c:v>
                </c:pt>
                <c:pt idx="2">
                  <c:v>1500</c:v>
                </c:pt>
                <c:pt idx="3">
                  <c:v>1124</c:v>
                </c:pt>
                <c:pt idx="4">
                  <c:v>1117</c:v>
                </c:pt>
                <c:pt idx="5">
                  <c:v>1070</c:v>
                </c:pt>
                <c:pt idx="6">
                  <c:v>1385</c:v>
                </c:pt>
                <c:pt idx="7">
                  <c:v>1369</c:v>
                </c:pt>
                <c:pt idx="8">
                  <c:v>1388</c:v>
                </c:pt>
                <c:pt idx="9">
                  <c:v>1228</c:v>
                </c:pt>
                <c:pt idx="10">
                  <c:v>1220</c:v>
                </c:pt>
                <c:pt idx="11">
                  <c:v>1250</c:v>
                </c:pt>
                <c:pt idx="12">
                  <c:v>1217.3333333333328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C24B-4935-B8B2-FF545A568851}"/>
            </c:ext>
          </c:extLst>
        </c:ser>
        <c:dLbls>
          <c:showVal val="1"/>
        </c:dLbls>
        <c:marker val="1"/>
        <c:axId val="164065664"/>
        <c:axId val="164067200"/>
      </c:lineChart>
      <c:catAx>
        <c:axId val="164065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067200"/>
        <c:crosses val="autoZero"/>
        <c:auto val="1"/>
        <c:lblAlgn val="ctr"/>
        <c:lblOffset val="100"/>
      </c:catAx>
      <c:valAx>
        <c:axId val="164067200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065664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rgbClr val="FFC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'!$C$12:$N$12,'111-112年總務室文書組 '!$P$12)</c:f>
              <c:numCache>
                <c:formatCode>#,##0_ </c:formatCode>
                <c:ptCount val="13"/>
                <c:pt idx="0">
                  <c:v>293</c:v>
                </c:pt>
                <c:pt idx="1">
                  <c:v>331</c:v>
                </c:pt>
                <c:pt idx="2">
                  <c:v>442</c:v>
                </c:pt>
                <c:pt idx="3">
                  <c:v>346</c:v>
                </c:pt>
                <c:pt idx="4">
                  <c:v>428</c:v>
                </c:pt>
                <c:pt idx="5">
                  <c:v>311</c:v>
                </c:pt>
                <c:pt idx="6">
                  <c:v>330</c:v>
                </c:pt>
                <c:pt idx="7">
                  <c:v>364</c:v>
                </c:pt>
                <c:pt idx="8">
                  <c:v>339</c:v>
                </c:pt>
                <c:pt idx="9">
                  <c:v>368</c:v>
                </c:pt>
                <c:pt idx="10">
                  <c:v>399</c:v>
                </c:pt>
                <c:pt idx="12">
                  <c:v>359.18181818181824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0C-40DD-85D3-44C5B7BC2865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C00000"/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2"/>
              <c:layout>
                <c:manualLayout>
                  <c:x val="-4.8964218455743933E-2"/>
                  <c:y val="0.13801524505375648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0C-40DD-85D3-44C5B7BC28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('111-112年總務室文書組 '!$C$13:$N$13,'111-112年總務室文書組 '!$P$13)</c:f>
              <c:numCache>
                <c:formatCode>#,##0_ </c:formatCode>
                <c:ptCount val="13"/>
                <c:pt idx="0">
                  <c:v>320</c:v>
                </c:pt>
                <c:pt idx="1">
                  <c:v>277</c:v>
                </c:pt>
                <c:pt idx="2">
                  <c:v>497</c:v>
                </c:pt>
                <c:pt idx="3">
                  <c:v>326</c:v>
                </c:pt>
                <c:pt idx="4">
                  <c:v>375</c:v>
                </c:pt>
                <c:pt idx="5">
                  <c:v>452</c:v>
                </c:pt>
                <c:pt idx="6">
                  <c:v>450</c:v>
                </c:pt>
                <c:pt idx="7">
                  <c:v>615</c:v>
                </c:pt>
                <c:pt idx="8">
                  <c:v>636</c:v>
                </c:pt>
                <c:pt idx="9">
                  <c:v>396</c:v>
                </c:pt>
                <c:pt idx="10">
                  <c:v>383</c:v>
                </c:pt>
                <c:pt idx="11">
                  <c:v>408</c:v>
                </c:pt>
                <c:pt idx="12">
                  <c:v>427.91666666666674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70C-40DD-85D3-44C5B7BC2865}"/>
            </c:ext>
          </c:extLst>
        </c:ser>
        <c:dLbls>
          <c:showVal val="1"/>
        </c:dLbls>
        <c:marker val="1"/>
        <c:axId val="164245888"/>
        <c:axId val="164247424"/>
      </c:lineChart>
      <c:catAx>
        <c:axId val="164245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247424"/>
        <c:crosses val="autoZero"/>
        <c:auto val="1"/>
        <c:lblAlgn val="ctr"/>
        <c:lblOffset val="100"/>
      </c:catAx>
      <c:valAx>
        <c:axId val="164247424"/>
        <c:scaling>
          <c:orientation val="minMax"/>
        </c:scaling>
        <c:axPos val="l"/>
        <c:numFmt formatCode="#,##0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245888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chemeClr val="accent6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prstDash val="sysDash"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5"/>
              <c:layout>
                <c:manualLayout>
                  <c:x val="-5.1997102811056302E-2"/>
                  <c:y val="5.861240250997132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19-4363-A1A6-4A189F314C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'!$C$16:$N$16,'111-112年總務室文書組 '!$P$16)</c:f>
              <c:numCache>
                <c:formatCode>#,##0.00_ </c:formatCode>
                <c:ptCount val="13"/>
                <c:pt idx="0">
                  <c:v>2.08</c:v>
                </c:pt>
                <c:pt idx="1">
                  <c:v>2</c:v>
                </c:pt>
                <c:pt idx="2">
                  <c:v>2.0499999999999998</c:v>
                </c:pt>
                <c:pt idx="3">
                  <c:v>1.8</c:v>
                </c:pt>
                <c:pt idx="4">
                  <c:v>2</c:v>
                </c:pt>
                <c:pt idx="5">
                  <c:v>1.9500000000000002</c:v>
                </c:pt>
                <c:pt idx="6">
                  <c:v>1.8</c:v>
                </c:pt>
                <c:pt idx="7">
                  <c:v>1.86</c:v>
                </c:pt>
                <c:pt idx="8">
                  <c:v>1.9400000000000002</c:v>
                </c:pt>
                <c:pt idx="9">
                  <c:v>1.9700000000000002</c:v>
                </c:pt>
                <c:pt idx="10">
                  <c:v>2.0099999999999998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19-4363-A1A6-4A189F314CE1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rgbClr val="0000FF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0000FF"/>
              </a:soli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5"/>
              <c:layout>
                <c:manualLayout>
                  <c:x val="-3.4805418526348816E-2"/>
                  <c:y val="-5.1299443639966497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'!$C$17:$N$17,'111-112年總務室文書組 '!$P$17)</c:f>
              <c:numCache>
                <c:formatCode>#,##0.00_ </c:formatCode>
                <c:ptCount val="13"/>
                <c:pt idx="0">
                  <c:v>2.0299999999999998</c:v>
                </c:pt>
                <c:pt idx="1">
                  <c:v>2.2999999999999998</c:v>
                </c:pt>
                <c:pt idx="2">
                  <c:v>2.14</c:v>
                </c:pt>
                <c:pt idx="3">
                  <c:v>1.9100000000000001</c:v>
                </c:pt>
                <c:pt idx="4">
                  <c:v>2.2799999999999998</c:v>
                </c:pt>
                <c:pt idx="5" formatCode="General">
                  <c:v>2.3299999999999996</c:v>
                </c:pt>
                <c:pt idx="6">
                  <c:v>2.09</c:v>
                </c:pt>
                <c:pt idx="7">
                  <c:v>2.02</c:v>
                </c:pt>
                <c:pt idx="8">
                  <c:v>2.13</c:v>
                </c:pt>
                <c:pt idx="9">
                  <c:v>2.13</c:v>
                </c:pt>
                <c:pt idx="10">
                  <c:v>1.9100000000000001</c:v>
                </c:pt>
                <c:pt idx="11">
                  <c:v>1.9700000000000002</c:v>
                </c:pt>
                <c:pt idx="12">
                  <c:v>2.1033333333333335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19-4363-A1A6-4A189F314CE1}"/>
            </c:ext>
          </c:extLst>
        </c:ser>
        <c:dLbls>
          <c:showVal val="1"/>
        </c:dLbls>
        <c:marker val="1"/>
        <c:axId val="164168448"/>
        <c:axId val="164169984"/>
      </c:lineChart>
      <c:catAx>
        <c:axId val="164168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169984"/>
        <c:crosses val="autoZero"/>
        <c:auto val="1"/>
        <c:lblAlgn val="ctr"/>
        <c:lblOffset val="100"/>
      </c:catAx>
      <c:valAx>
        <c:axId val="164169984"/>
        <c:scaling>
          <c:orientation val="minMax"/>
        </c:scaling>
        <c:axPos val="l"/>
        <c:numFmt formatCode="#,##0_ 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1684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>
        <c:manualLayout>
          <c:layoutTarget val="inner"/>
          <c:xMode val="edge"/>
          <c:yMode val="edge"/>
          <c:x val="3.7791319444444617E-2"/>
          <c:y val="1.8724358974358975E-2"/>
          <c:w val="0.94603969907407715"/>
          <c:h val="0.80612948717949084"/>
        </c:manualLayout>
      </c:layout>
      <c:lineChart>
        <c:grouping val="standard"/>
        <c:ser>
          <c:idx val="0"/>
          <c:order val="0"/>
          <c:tx>
            <c:v>112年</c:v>
          </c:tx>
          <c:spPr>
            <a:ln w="34925" cap="rnd">
              <a:solidFill>
                <a:schemeClr val="accent6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7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prstDash val="sysDash"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3"/>
              <c:layout>
                <c:manualLayout>
                  <c:x val="-2.792824074074075E-2"/>
                  <c:y val="5.725833333333343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6458333333333386E-2"/>
                  <c:y val="4.097649572649573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9398148148148149E-2"/>
                  <c:y val="4.640384615384618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3518518518518518E-2"/>
                  <c:y val="5.454487179487179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6458333333333341E-2"/>
                  <c:y val="5.1831196581196566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'!$C$18:$N$18,'111-112年總務室文書組 '!$P$18)</c:f>
              <c:numCache>
                <c:formatCode>#,##0.00_ </c:formatCode>
                <c:ptCount val="13"/>
                <c:pt idx="0">
                  <c:v>2.8899999999999997</c:v>
                </c:pt>
                <c:pt idx="1">
                  <c:v>2.65</c:v>
                </c:pt>
                <c:pt idx="2">
                  <c:v>2.92</c:v>
                </c:pt>
                <c:pt idx="3">
                  <c:v>2.62</c:v>
                </c:pt>
                <c:pt idx="4">
                  <c:v>2.68</c:v>
                </c:pt>
                <c:pt idx="5">
                  <c:v>2.77</c:v>
                </c:pt>
                <c:pt idx="6">
                  <c:v>2.64</c:v>
                </c:pt>
                <c:pt idx="7">
                  <c:v>2.7</c:v>
                </c:pt>
                <c:pt idx="8">
                  <c:v>2.7600000000000002</c:v>
                </c:pt>
                <c:pt idx="9">
                  <c:v>2.8699999999999997</c:v>
                </c:pt>
                <c:pt idx="10">
                  <c:v>2.9299999999999997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9F-45AE-A6FE-894AF68B84C1}"/>
            </c:ext>
          </c:extLst>
        </c:ser>
        <c:ser>
          <c:idx val="1"/>
          <c:order val="1"/>
          <c:tx>
            <c:v>111年</c:v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7"/>
            <c:spPr>
              <a:solidFill>
                <a:srgbClr val="0000FF"/>
              </a:soli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"/>
              <c:layout>
                <c:manualLayout>
                  <c:x val="-2.6458333333333341E-2"/>
                  <c:y val="-3.826282051282051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0868055555555596E-2"/>
                  <c:y val="-4.369017094017096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7928240740740795E-2"/>
                  <c:y val="-2.740811965811980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9398148148148149E-2"/>
                  <c:y val="-4.097649572649578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6458333333333341E-2"/>
                  <c:y val="-4.9117521367521511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0868055555555576E-2"/>
                  <c:y val="-3.2835470085470185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E2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('111-112年總務室文書組 '!$C$1:$N$1,'111-112年總務室文書組 '!$P$1)</c:f>
              <c:strCache>
                <c:ptCount val="13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平均</c:v>
                </c:pt>
              </c:strCache>
            </c:strRef>
          </c:cat>
          <c:val>
            <c:numRef>
              <c:f>('111-112年總務室文書組 '!$C$19:$N$19,'111-112年總務室文書組 '!$P$19)</c:f>
              <c:numCache>
                <c:formatCode>#,##0.00_ </c:formatCode>
                <c:ptCount val="13"/>
                <c:pt idx="0">
                  <c:v>2.02</c:v>
                </c:pt>
                <c:pt idx="1">
                  <c:v>3.14</c:v>
                </c:pt>
                <c:pt idx="2">
                  <c:v>2.8</c:v>
                </c:pt>
                <c:pt idx="3">
                  <c:v>2.66</c:v>
                </c:pt>
                <c:pt idx="4">
                  <c:v>2.8899999999999997</c:v>
                </c:pt>
                <c:pt idx="5" formatCode="General">
                  <c:v>3.03</c:v>
                </c:pt>
                <c:pt idx="6">
                  <c:v>2.8299999999999996</c:v>
                </c:pt>
                <c:pt idx="7">
                  <c:v>2.73</c:v>
                </c:pt>
                <c:pt idx="8">
                  <c:v>2.8499999999999996</c:v>
                </c:pt>
                <c:pt idx="9">
                  <c:v>2.84</c:v>
                </c:pt>
                <c:pt idx="10">
                  <c:v>2.8099999999999996</c:v>
                </c:pt>
                <c:pt idx="11">
                  <c:v>2.7800000000000002</c:v>
                </c:pt>
                <c:pt idx="12">
                  <c:v>2.7816666666666672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39F-45AE-A6FE-894AF68B84C1}"/>
            </c:ext>
          </c:extLst>
        </c:ser>
        <c:dLbls>
          <c:showVal val="1"/>
        </c:dLbls>
        <c:marker val="1"/>
        <c:axId val="164380672"/>
        <c:axId val="164382208"/>
      </c:lineChart>
      <c:catAx>
        <c:axId val="164380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382208"/>
        <c:crosses val="autoZero"/>
        <c:auto val="1"/>
        <c:lblAlgn val="ctr"/>
        <c:lblOffset val="100"/>
      </c:catAx>
      <c:valAx>
        <c:axId val="164382208"/>
        <c:scaling>
          <c:orientation val="minMax"/>
        </c:scaling>
        <c:axPos val="l"/>
        <c:numFmt formatCode="#,##0_ 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pPr>
            <a:endParaRPr lang="zh-TW"/>
          </a:p>
        </c:txPr>
        <c:crossAx val="1643806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defRPr>
          </a:pPr>
          <a:endParaRPr lang="zh-TW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pPr>
      <a:endParaRPr lang="zh-TW"/>
    </a:p>
  </c:txPr>
  <c:externalData r:id="rId1">
    <c:autoUpdate val="1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0.01255</cdr:x>
      <cdr:y>0.00509</cdr:y>
    </cdr:from>
    <cdr:to>
      <cdr:x>0.14124</cdr:x>
      <cdr:y>0.09669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63500" y="15875"/>
          <a:ext cx="6508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zh-TW" altLang="en-US" sz="1200">
              <a:latin typeface="微軟正黑體" panose="020B0604030504040204" pitchFamily="34" charset="-120"/>
              <a:ea typeface="微軟正黑體" panose="020B0604030504040204" pitchFamily="34" charset="-120"/>
            </a:rPr>
            <a:t>件數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0.01004</cdr:x>
      <cdr:y>0.01628</cdr:y>
    </cdr:from>
    <cdr:to>
      <cdr:x>0.13873</cdr:x>
      <cdr:y>0.10789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0800" y="50800"/>
          <a:ext cx="6508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TW" altLang="en-US" sz="1200">
              <a:latin typeface="微軟正黑體" panose="020B0604030504040204" pitchFamily="34" charset="-120"/>
              <a:ea typeface="微軟正黑體" panose="020B0604030504040204" pitchFamily="34" charset="-120"/>
            </a:rPr>
            <a:t>件數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0.05408</cdr:x>
      <cdr:y>0.00441</cdr:y>
    </cdr:from>
    <cdr:to>
      <cdr:x>0.18277</cdr:x>
      <cdr:y>0.09602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427762" y="21574"/>
          <a:ext cx="1017975" cy="448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件數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</cdr:x>
      <cdr:y>0.017</cdr:y>
    </cdr:from>
    <cdr:to>
      <cdr:x>0.13808</cdr:x>
      <cdr:y>0.1126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0800" y="50800"/>
          <a:ext cx="6508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件數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0.05934</cdr:x>
      <cdr:y>0.01167</cdr:y>
    </cdr:from>
    <cdr:to>
      <cdr:x>0.16419</cdr:x>
      <cdr:y>0.10714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368300" y="34925"/>
          <a:ext cx="6508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TW" altLang="en-US" sz="1200">
              <a:latin typeface="微軟正黑體" panose="020B0604030504040204" pitchFamily="34" charset="-120"/>
              <a:ea typeface="微軟正黑體" panose="020B0604030504040204" pitchFamily="34" charset="-120"/>
            </a:rPr>
            <a:t>件數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</cdr:x>
      <cdr:y>0.017</cdr:y>
    </cdr:from>
    <cdr:to>
      <cdr:x>0.13808</cdr:x>
      <cdr:y>0.1126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0800" y="50800"/>
          <a:ext cx="6508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TW" altLang="en-US" sz="1200">
              <a:latin typeface="微軟正黑體" panose="020B0604030504040204" pitchFamily="34" charset="-120"/>
              <a:ea typeface="微軟正黑體" panose="020B0604030504040204" pitchFamily="34" charset="-120"/>
            </a:rPr>
            <a:t>件數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</cdr:x>
      <cdr:y>0.017</cdr:y>
    </cdr:from>
    <cdr:to>
      <cdr:x>0.13808</cdr:x>
      <cdr:y>0.1126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0800" y="50800"/>
          <a:ext cx="6508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TW" altLang="en-US" sz="1200">
              <a:latin typeface="微軟正黑體" panose="020B0604030504040204" pitchFamily="34" charset="-120"/>
              <a:ea typeface="微軟正黑體" panose="020B0604030504040204" pitchFamily="34" charset="-120"/>
            </a:rPr>
            <a:t>件數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806377-9A02-4A85-AAD9-00CC778B9375}" type="datetimeFigureOut">
              <a:rPr lang="zh-TW" altLang="en-US"/>
              <a:pPr>
                <a:defRPr/>
              </a:pPr>
              <a:t>2023/12/22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C34FC8-5EF4-476E-9034-7B69174AAF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145F60-E252-44A0-9111-8C790ABB30EC}" type="slidenum">
              <a:rPr lang="zh-TW" altLang="en-US">
                <a:solidFill>
                  <a:srgbClr val="000000"/>
                </a:solidFill>
              </a:rPr>
              <a:pPr/>
              <a:t>1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FAFEA5-7383-48F0-B3BB-F2160938B344}" type="slidenum">
              <a:rPr lang="zh-TW" altLang="en-US">
                <a:solidFill>
                  <a:srgbClr val="000000"/>
                </a:solidFill>
              </a:rPr>
              <a:pPr/>
              <a:t>10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5A58C5-0164-48CC-95B8-1678E021648D}" type="slidenum">
              <a:rPr lang="zh-TW" altLang="en-US">
                <a:solidFill>
                  <a:srgbClr val="000000"/>
                </a:solidFill>
              </a:rPr>
              <a:pPr/>
              <a:t>11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FB76D8-FDBE-45E4-BA3A-584B5429763B}" type="slidenum">
              <a:rPr lang="zh-TW" altLang="en-US">
                <a:solidFill>
                  <a:srgbClr val="000000"/>
                </a:solidFill>
              </a:rPr>
              <a:pPr/>
              <a:t>12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52A5B9-26BD-4012-B83E-D2991516516D}" type="slidenum">
              <a:rPr lang="zh-TW" altLang="en-US">
                <a:solidFill>
                  <a:srgbClr val="000000"/>
                </a:solidFill>
              </a:rPr>
              <a:pPr/>
              <a:t>13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12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1B48BD-429B-4FDD-996A-4C2A8C193AF7}" type="slidenum">
              <a:rPr lang="zh-TW" altLang="en-US">
                <a:solidFill>
                  <a:srgbClr val="000000"/>
                </a:solidFill>
              </a:rPr>
              <a:pPr/>
              <a:t>14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37F1DE-A61F-40A1-9715-2B906523FC37}" type="slidenum">
              <a:rPr lang="zh-TW" altLang="en-US">
                <a:solidFill>
                  <a:srgbClr val="000000"/>
                </a:solidFill>
              </a:rPr>
              <a:pPr/>
              <a:t>15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59290D-823D-4414-96EF-495560F19AB3}" type="slidenum">
              <a:rPr lang="zh-TW" altLang="en-US">
                <a:solidFill>
                  <a:srgbClr val="000000"/>
                </a:solidFill>
              </a:rPr>
              <a:pPr/>
              <a:t>16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379231-EB80-4DCD-83B1-DFB7B52EEA6D}" type="slidenum">
              <a:rPr lang="zh-TW" altLang="en-US">
                <a:solidFill>
                  <a:srgbClr val="000000"/>
                </a:solidFill>
              </a:rPr>
              <a:pPr/>
              <a:t>17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53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F9D47C-AC8B-425C-9236-80DF48873832}" type="slidenum">
              <a:rPr lang="zh-TW" altLang="en-US">
                <a:solidFill>
                  <a:srgbClr val="000000"/>
                </a:solidFill>
              </a:rPr>
              <a:pPr/>
              <a:t>18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3AD3D3-E21D-40EE-937C-7C1341031759}" type="slidenum">
              <a:rPr lang="zh-TW" altLang="en-US">
                <a:solidFill>
                  <a:srgbClr val="000000"/>
                </a:solidFill>
              </a:rPr>
              <a:pPr/>
              <a:t>19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3876CE-1FDF-48C7-A2B2-5A084B360946}" type="slidenum">
              <a:rPr lang="zh-TW" altLang="en-US">
                <a:solidFill>
                  <a:srgbClr val="000000"/>
                </a:solidFill>
              </a:rPr>
              <a:pPr/>
              <a:t>2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83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FE7AE7-F4FD-4F3D-9BED-ECC5C11443C3}" type="slidenum">
              <a:rPr lang="zh-TW" altLang="en-US">
                <a:solidFill>
                  <a:srgbClr val="000000"/>
                </a:solidFill>
              </a:rPr>
              <a:pPr/>
              <a:t>20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9496D8-8C66-47FF-B6DA-E7562480ECC8}" type="slidenum">
              <a:rPr lang="zh-TW" altLang="en-US">
                <a:solidFill>
                  <a:srgbClr val="000000"/>
                </a:solidFill>
              </a:rPr>
              <a:pPr/>
              <a:t>21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EABDA7-F72E-4BFF-B2DE-BC1A5FB8A855}" type="slidenum">
              <a:rPr lang="zh-TW" altLang="en-US">
                <a:solidFill>
                  <a:srgbClr val="000000"/>
                </a:solidFill>
              </a:rPr>
              <a:pPr/>
              <a:t>22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14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1919AB-C959-4951-933A-E27FC817237A}" type="slidenum">
              <a:rPr lang="zh-TW" altLang="en-US">
                <a:solidFill>
                  <a:srgbClr val="000000"/>
                </a:solidFill>
              </a:rPr>
              <a:pPr/>
              <a:t>23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310A48-099D-4C92-A2E7-FB5B85C1B5BA}" type="slidenum">
              <a:rPr lang="zh-TW" altLang="en-US">
                <a:solidFill>
                  <a:srgbClr val="000000"/>
                </a:solidFill>
              </a:rPr>
              <a:pPr/>
              <a:t>24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34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53C1BF-570E-4250-9485-10634D1F1E22}" type="slidenum">
              <a:rPr lang="zh-TW" altLang="en-US">
                <a:solidFill>
                  <a:srgbClr val="000000"/>
                </a:solidFill>
              </a:rPr>
              <a:pPr/>
              <a:t>25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55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29595C-07FC-4E4F-84B1-D1E77A0885DB}" type="slidenum">
              <a:rPr lang="zh-TW" altLang="en-US">
                <a:solidFill>
                  <a:srgbClr val="000000"/>
                </a:solidFill>
              </a:rPr>
              <a:pPr/>
              <a:t>26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65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586ED7-A7D2-4351-AB29-6E3EC2BA83A7}" type="slidenum">
              <a:rPr lang="zh-TW" altLang="en-US">
                <a:solidFill>
                  <a:srgbClr val="000000"/>
                </a:solidFill>
              </a:rPr>
              <a:pPr/>
              <a:t>27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B73E3D-D8D5-4091-AA80-AD5087A3B925}" type="slidenum">
              <a:rPr lang="zh-TW" altLang="en-US">
                <a:solidFill>
                  <a:srgbClr val="000000"/>
                </a:solidFill>
              </a:rPr>
              <a:pPr/>
              <a:t>3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4B9F86-A36D-4408-8D67-0AD3C00FE981}" type="slidenum">
              <a:rPr lang="zh-TW" altLang="en-US">
                <a:solidFill>
                  <a:srgbClr val="000000"/>
                </a:solidFill>
              </a:rPr>
              <a:pPr/>
              <a:t>4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144320-A542-4BC7-8B2C-C6A8DCB7B6EA}" type="slidenum">
              <a:rPr lang="zh-TW" altLang="en-US">
                <a:solidFill>
                  <a:srgbClr val="000000"/>
                </a:solidFill>
              </a:rPr>
              <a:pPr/>
              <a:t>5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65C69D-7ABB-48B2-99E4-FA34502A9FB1}" type="slidenum">
              <a:rPr lang="zh-TW" altLang="en-US">
                <a:solidFill>
                  <a:srgbClr val="000000"/>
                </a:solidFill>
              </a:rPr>
              <a:pPr/>
              <a:t>6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75498B-494C-4121-82D5-B122197E7C1E}" type="slidenum">
              <a:rPr lang="zh-TW" altLang="en-US">
                <a:solidFill>
                  <a:srgbClr val="000000"/>
                </a:solidFill>
              </a:rPr>
              <a:pPr/>
              <a:t>7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3F990B-4252-4A52-8C3E-0041461F5E03}" type="slidenum">
              <a:rPr lang="zh-TW" altLang="en-US">
                <a:solidFill>
                  <a:srgbClr val="000000"/>
                </a:solidFill>
              </a:rPr>
              <a:pPr/>
              <a:t>8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單位：</a:t>
            </a:r>
            <a:r>
              <a:rPr lang="en-US" altLang="zh-TW" smtClean="0"/>
              <a:t>?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937063-FA50-4545-9B3D-65002595D21A}" type="slidenum">
              <a:rPr lang="zh-TW" altLang="en-US">
                <a:solidFill>
                  <a:srgbClr val="000000"/>
                </a:solidFill>
              </a:rPr>
              <a:pPr/>
              <a:t>9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966FF"/>
              </a:buClr>
              <a:buSzPct val="80000"/>
              <a:buFont typeface="Wingdings" panose="05000000000000000000" pitchFamily="2" charset="2"/>
              <a:buChar char="l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FF9900"/>
              </a:buCl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Clr>
                <a:srgbClr val="00B050"/>
              </a:buClr>
              <a:buFont typeface="Wingdings" panose="05000000000000000000" pitchFamily="2" charset="2"/>
              <a:buChar char="Ø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Clr>
                <a:srgbClr val="00B0F0"/>
              </a:buClr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fld id="{9CFB4323-FE82-477E-88E0-314609CE6D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966FF"/>
              </a:buClr>
              <a:buSzPct val="80000"/>
              <a:buFont typeface="Wingdings" panose="05000000000000000000" pitchFamily="2" charset="2"/>
              <a:buChar char="l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FF9900"/>
              </a:buCl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Clr>
                <a:srgbClr val="00B050"/>
              </a:buClr>
              <a:buFont typeface="Wingdings" panose="05000000000000000000" pitchFamily="2" charset="2"/>
              <a:buChar char="Ø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Clr>
                <a:srgbClr val="00B0F0"/>
              </a:buClr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fld id="{D069F0F7-D105-4A9F-8172-3313F90B7A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buSzPct val="80000"/>
              <a:buFont typeface="Wingdings" panose="05000000000000000000" pitchFamily="2" charset="2"/>
              <a:buChar char="l"/>
              <a:defRPr/>
            </a:lvl1pPr>
            <a:lvl2pPr>
              <a:buClr>
                <a:srgbClr val="009900"/>
              </a:buClr>
              <a:defRPr/>
            </a:lvl2pPr>
            <a:lvl3pPr>
              <a:buClr>
                <a:srgbClr val="7030A0"/>
              </a:buClr>
              <a:buSzPct val="110000"/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7030A0"/>
              </a:buClr>
              <a:defRPr/>
            </a:lvl5pPr>
          </a:lstStyle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19565-47C4-4B8E-9154-F3120EAF4E8D}" type="datetime1">
              <a:rPr lang="zh-TW" altLang="en-US"/>
              <a:pPr>
                <a:defRPr/>
              </a:pPr>
              <a:t>2023/12/22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58725A7F-ABF9-48E2-9C4E-E3CE6632E2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圖片 8" descr="底圖圖片-壓前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3813"/>
            <a:ext cx="9186863" cy="691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87425" y="376238"/>
            <a:ext cx="701357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24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527175"/>
            <a:ext cx="82296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48488" y="64531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rgbClr val="7F7F7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40C0E8-76BE-41EE-955E-7E3B877BE0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30728" name="圖片 9" descr="KSVGHlogo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2425" y="152400"/>
            <a:ext cx="99218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圖片 8" descr="底圖圖片-壓前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3813"/>
            <a:ext cx="9186863" cy="691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87425" y="376238"/>
            <a:ext cx="701357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174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527175"/>
            <a:ext cx="82296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48488" y="64531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rgbClr val="7F7F7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BAF11C-918A-4184-AE3C-118628DC0C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31752" name="圖片 9" descr="KSVGHlogo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2425" y="152400"/>
            <a:ext cx="99218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0" y="2746375"/>
            <a:ext cx="9144000" cy="87312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en-US" sz="48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高雄榮總文書組業務</a:t>
            </a:r>
            <a:endParaRPr lang="zh-TW" altLang="en-US" sz="4800" dirty="0">
              <a:ea typeface="微軟正黑體" panose="020B0604030504040204" pitchFamily="34" charset="-120"/>
            </a:endParaRPr>
          </a:p>
        </p:txBody>
      </p:sp>
      <p:sp>
        <p:nvSpPr>
          <p:cNvPr id="3584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8E4560-496C-403A-9E16-E0A3678488F9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標題 1"/>
          <p:cNvSpPr>
            <a:spLocks noGrp="1"/>
          </p:cNvSpPr>
          <p:nvPr>
            <p:ph type="title"/>
          </p:nvPr>
        </p:nvSpPr>
        <p:spPr>
          <a:xfrm>
            <a:off x="0" y="376238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辦結處理速度</a:t>
            </a:r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3779CC-7134-42FD-BD41-1708ACAEA93F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10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0245" name="文字方塊 6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C000000}"/>
              </a:ext>
            </a:extLst>
          </p:cNvPr>
          <p:cNvGraphicFramePr>
            <a:graphicFrameLocks/>
          </p:cNvGraphicFramePr>
          <p:nvPr/>
        </p:nvGraphicFramePr>
        <p:xfrm>
          <a:off x="292576" y="1137351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標題 1"/>
          <p:cNvSpPr>
            <a:spLocks noGrp="1"/>
          </p:cNvSpPr>
          <p:nvPr>
            <p:ph type="title"/>
          </p:nvPr>
        </p:nvSpPr>
        <p:spPr>
          <a:xfrm>
            <a:off x="0" y="395288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存查處理速度</a:t>
            </a:r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F63479-1516-4E68-9CB6-F8D72D1BB33C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11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1269" name="文字方塊 6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D000000}"/>
              </a:ext>
            </a:extLst>
          </p:cNvPr>
          <p:cNvGraphicFramePr>
            <a:graphicFrameLocks/>
          </p:cNvGraphicFramePr>
          <p:nvPr/>
        </p:nvGraphicFramePr>
        <p:xfrm>
          <a:off x="330264" y="1157692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1"/>
          <p:cNvSpPr>
            <a:spLocks noGrp="1"/>
          </p:cNvSpPr>
          <p:nvPr>
            <p:ph type="title"/>
          </p:nvPr>
        </p:nvSpPr>
        <p:spPr>
          <a:xfrm>
            <a:off x="0" y="385763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應辦件數</a:t>
            </a:r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68EC6-E513-4213-A112-EA002F8CB5D3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12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2293" name="文字方塊 6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E000000}"/>
              </a:ext>
            </a:extLst>
          </p:cNvPr>
          <p:cNvGraphicFramePr>
            <a:graphicFrameLocks/>
          </p:cNvGraphicFramePr>
          <p:nvPr/>
        </p:nvGraphicFramePr>
        <p:xfrm>
          <a:off x="221428" y="1219348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標題 1"/>
          <p:cNvSpPr>
            <a:spLocks noGrp="1"/>
          </p:cNvSpPr>
          <p:nvPr>
            <p:ph type="title"/>
          </p:nvPr>
        </p:nvSpPr>
        <p:spPr>
          <a:xfrm>
            <a:off x="0" y="398463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待辦件數</a:t>
            </a: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772C3E-9E9F-4627-8D0B-0C3285A5B985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13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3317" name="文字方塊 6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F000000}"/>
              </a:ext>
            </a:extLst>
          </p:cNvPr>
          <p:cNvGraphicFramePr>
            <a:graphicFrameLocks/>
          </p:cNvGraphicFramePr>
          <p:nvPr/>
        </p:nvGraphicFramePr>
        <p:xfrm>
          <a:off x="305844" y="1214576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標題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公文稽催單張數</a:t>
            </a: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64FE08-965D-4B11-B194-871CB6F5BDCC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14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4341" name="文字方塊 5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0000000}"/>
              </a:ext>
            </a:extLst>
          </p:cNvPr>
          <p:cNvGraphicFramePr>
            <a:graphicFrameLocks/>
          </p:cNvGraphicFramePr>
          <p:nvPr/>
        </p:nvGraphicFramePr>
        <p:xfrm>
          <a:off x="333395" y="1113433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標題 1"/>
          <p:cNvSpPr>
            <a:spLocks noGrp="1"/>
          </p:cNvSpPr>
          <p:nvPr>
            <p:ph type="title"/>
          </p:nvPr>
        </p:nvSpPr>
        <p:spPr>
          <a:xfrm>
            <a:off x="0" y="209550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逾期公文件數</a:t>
            </a:r>
          </a:p>
        </p:txBody>
      </p:sp>
      <p:sp>
        <p:nvSpPr>
          <p:cNvPr id="1536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F6DE46-EF4C-48D9-B9F4-798A7208A0CF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15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5367" name="文字方塊 9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9" name="圖表 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1000000}"/>
              </a:ext>
            </a:extLst>
          </p:cNvPr>
          <p:cNvGraphicFramePr>
            <a:graphicFrameLocks/>
          </p:cNvGraphicFramePr>
          <p:nvPr/>
        </p:nvGraphicFramePr>
        <p:xfrm>
          <a:off x="504000" y="893416"/>
          <a:ext cx="864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圖表 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2000000}"/>
              </a:ext>
            </a:extLst>
          </p:cNvPr>
          <p:cNvGraphicFramePr>
            <a:graphicFrameLocks/>
          </p:cNvGraphicFramePr>
          <p:nvPr/>
        </p:nvGraphicFramePr>
        <p:xfrm>
          <a:off x="504000" y="2783465"/>
          <a:ext cx="864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圖表 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3000000}"/>
              </a:ext>
            </a:extLst>
          </p:cNvPr>
          <p:cNvGraphicFramePr>
            <a:graphicFrameLocks/>
          </p:cNvGraphicFramePr>
          <p:nvPr/>
        </p:nvGraphicFramePr>
        <p:xfrm>
          <a:off x="355229" y="4653506"/>
          <a:ext cx="864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標題 1"/>
          <p:cNvSpPr>
            <a:spLocks noGrp="1"/>
          </p:cNvSpPr>
          <p:nvPr>
            <p:ph type="title"/>
          </p:nvPr>
        </p:nvSpPr>
        <p:spPr>
          <a:xfrm>
            <a:off x="0" y="282575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歸檔及未歸檔總件數</a:t>
            </a:r>
          </a:p>
        </p:txBody>
      </p:sp>
      <p:sp>
        <p:nvSpPr>
          <p:cNvPr id="1638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CAA2AD-16C1-4A53-9B41-AC7DB3FC6017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16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6390" name="文字方塊 6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0" name="圖表 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5000000}"/>
              </a:ext>
            </a:extLst>
          </p:cNvPr>
          <p:cNvGraphicFramePr>
            <a:graphicFrameLocks/>
          </p:cNvGraphicFramePr>
          <p:nvPr/>
        </p:nvGraphicFramePr>
        <p:xfrm>
          <a:off x="530352" y="3664201"/>
          <a:ext cx="8211311" cy="251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圖表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000-000014000000}"/>
              </a:ext>
            </a:extLst>
          </p:cNvPr>
          <p:cNvGraphicFramePr>
            <a:graphicFrameLocks/>
          </p:cNvGraphicFramePr>
          <p:nvPr/>
        </p:nvGraphicFramePr>
        <p:xfrm>
          <a:off x="502920" y="1010423"/>
          <a:ext cx="8437047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標題 1"/>
          <p:cNvSpPr>
            <a:spLocks noGrp="1"/>
          </p:cNvSpPr>
          <p:nvPr>
            <p:ph type="title"/>
          </p:nvPr>
        </p:nvSpPr>
        <p:spPr>
          <a:xfrm>
            <a:off x="0" y="385763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監印蓋章總數量</a:t>
            </a: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43ADE7-B637-4918-BFE6-8CA8F8F018A7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17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7413" name="文字方塊 5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000-000016000000}"/>
              </a:ext>
            </a:extLst>
          </p:cNvPr>
          <p:cNvGraphicFramePr>
            <a:graphicFrameLocks/>
          </p:cNvGraphicFramePr>
          <p:nvPr/>
        </p:nvGraphicFramePr>
        <p:xfrm>
          <a:off x="311361" y="1260557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標題 1"/>
          <p:cNvSpPr>
            <a:spLocks noGrp="1"/>
          </p:cNvSpPr>
          <p:nvPr>
            <p:ph type="title"/>
          </p:nvPr>
        </p:nvSpPr>
        <p:spPr>
          <a:xfrm>
            <a:off x="0" y="398463"/>
            <a:ext cx="917575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公文檔案點收件數</a:t>
            </a: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2C324D-F499-41C4-84CA-EC0CC7B49180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18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8437" name="文字方塊 5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7000000}"/>
              </a:ext>
            </a:extLst>
          </p:cNvPr>
          <p:cNvGraphicFramePr>
            <a:graphicFrameLocks/>
          </p:cNvGraphicFramePr>
          <p:nvPr/>
        </p:nvGraphicFramePr>
        <p:xfrm>
          <a:off x="275400" y="1332823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標題 1"/>
          <p:cNvSpPr>
            <a:spLocks noGrp="1"/>
          </p:cNvSpPr>
          <p:nvPr>
            <p:ph type="title"/>
          </p:nvPr>
        </p:nvSpPr>
        <p:spPr>
          <a:xfrm>
            <a:off x="0" y="400050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檔案併案統計</a:t>
            </a: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18060B-AB34-4B91-AD06-544C77CB226D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19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20485" name="文字方塊 5"/>
          <p:cNvSpPr txBox="1">
            <a:spLocks noChangeArrowheads="1"/>
          </p:cNvSpPr>
          <p:nvPr/>
        </p:nvSpPr>
        <p:spPr bwMode="auto">
          <a:xfrm>
            <a:off x="0" y="6586538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B000000}"/>
              </a:ext>
            </a:extLst>
          </p:cNvPr>
          <p:cNvGraphicFramePr>
            <a:graphicFrameLocks/>
          </p:cNvGraphicFramePr>
          <p:nvPr/>
        </p:nvGraphicFramePr>
        <p:xfrm>
          <a:off x="266256" y="1259327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標題 1"/>
          <p:cNvSpPr>
            <a:spLocks noGrp="1"/>
          </p:cNvSpPr>
          <p:nvPr>
            <p:ph type="title"/>
          </p:nvPr>
        </p:nvSpPr>
        <p:spPr>
          <a:xfrm>
            <a:off x="0" y="377825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紙本收文總件數</a:t>
            </a:r>
          </a:p>
        </p:txBody>
      </p:sp>
      <p:sp>
        <p:nvSpPr>
          <p:cNvPr id="102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3FF189-82D7-4B07-8C92-EEB4A8EBF752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2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029" name="文字方塊 6"/>
          <p:cNvSpPr txBox="1">
            <a:spLocks noChangeArrowheads="1"/>
          </p:cNvSpPr>
          <p:nvPr/>
        </p:nvSpPr>
        <p:spPr bwMode="auto">
          <a:xfrm>
            <a:off x="0" y="6581775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6" name="圖表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2000000}"/>
              </a:ext>
            </a:extLst>
          </p:cNvPr>
          <p:cNvGraphicFramePr/>
          <p:nvPr/>
        </p:nvGraphicFramePr>
        <p:xfrm>
          <a:off x="379303" y="1213038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標題 1"/>
          <p:cNvSpPr>
            <a:spLocks noGrp="1"/>
          </p:cNvSpPr>
          <p:nvPr>
            <p:ph type="title"/>
          </p:nvPr>
        </p:nvSpPr>
        <p:spPr>
          <a:xfrm>
            <a:off x="0" y="396875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延後歸檔申請</a:t>
            </a: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0DDD21-BD26-4A64-8DFF-27B6A33630DD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20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21509" name="文字方塊 6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D000000}"/>
              </a:ext>
            </a:extLst>
          </p:cNvPr>
          <p:cNvGraphicFramePr>
            <a:graphicFrameLocks/>
          </p:cNvGraphicFramePr>
          <p:nvPr/>
        </p:nvGraphicFramePr>
        <p:xfrm>
          <a:off x="281639" y="1328187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標題 1"/>
          <p:cNvSpPr>
            <a:spLocks noGrp="1"/>
          </p:cNvSpPr>
          <p:nvPr>
            <p:ph type="title"/>
          </p:nvPr>
        </p:nvSpPr>
        <p:spPr>
          <a:xfrm>
            <a:off x="0" y="393700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密件清查整理</a:t>
            </a: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E448AB-DB53-481B-9987-8A035AC8E88E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21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22533" name="文字方塊 6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E000000}"/>
              </a:ext>
            </a:extLst>
          </p:cNvPr>
          <p:cNvGraphicFramePr>
            <a:graphicFrameLocks/>
          </p:cNvGraphicFramePr>
          <p:nvPr/>
        </p:nvGraphicFramePr>
        <p:xfrm>
          <a:off x="321387" y="1152771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標題 1"/>
          <p:cNvSpPr>
            <a:spLocks noGrp="1"/>
          </p:cNvSpPr>
          <p:nvPr>
            <p:ph type="title"/>
          </p:nvPr>
        </p:nvSpPr>
        <p:spPr>
          <a:xfrm>
            <a:off x="0" y="385763"/>
            <a:ext cx="9183688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全院郵資費</a:t>
            </a: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D9ECE9-F529-4FEF-AD51-E089220667A6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22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23557" name="文字方塊 6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6" name="圖表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21000000}"/>
              </a:ext>
            </a:extLst>
          </p:cNvPr>
          <p:cNvGraphicFramePr/>
          <p:nvPr/>
        </p:nvGraphicFramePr>
        <p:xfrm>
          <a:off x="252000" y="1175742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標題 1"/>
          <p:cNvSpPr>
            <a:spLocks noGrp="1"/>
          </p:cNvSpPr>
          <p:nvPr>
            <p:ph type="title"/>
          </p:nvPr>
        </p:nvSpPr>
        <p:spPr>
          <a:xfrm>
            <a:off x="0" y="227013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信件統計</a:t>
            </a:r>
          </a:p>
        </p:txBody>
      </p:sp>
      <p:sp>
        <p:nvSpPr>
          <p:cNvPr id="2458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A50EA6-ADC5-4D80-B5F7-DBB766619BA3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23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24582" name="文字方塊 8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25000000}"/>
              </a:ext>
            </a:extLst>
          </p:cNvPr>
          <p:cNvGraphicFramePr>
            <a:graphicFrameLocks/>
          </p:cNvGraphicFramePr>
          <p:nvPr/>
        </p:nvGraphicFramePr>
        <p:xfrm>
          <a:off x="594360" y="3623592"/>
          <a:ext cx="8270208" cy="2292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圖表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000-000024000000}"/>
              </a:ext>
            </a:extLst>
          </p:cNvPr>
          <p:cNvGraphicFramePr>
            <a:graphicFrameLocks/>
          </p:cNvGraphicFramePr>
          <p:nvPr/>
        </p:nvGraphicFramePr>
        <p:xfrm>
          <a:off x="375984" y="1138438"/>
          <a:ext cx="86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標題 1"/>
          <p:cNvSpPr>
            <a:spLocks noGrp="1"/>
          </p:cNvSpPr>
          <p:nvPr>
            <p:ph type="title"/>
          </p:nvPr>
        </p:nvSpPr>
        <p:spPr>
          <a:xfrm>
            <a:off x="0" y="282575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信件統計</a:t>
            </a:r>
            <a:r>
              <a:rPr lang="en-US" altLang="zh-TW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續</a:t>
            </a:r>
            <a:r>
              <a:rPr lang="en-US" altLang="zh-TW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3200" smtClean="0">
              <a:solidFill>
                <a:srgbClr val="0033C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60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E0389C-768B-4A5E-B048-453A203D7CA1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24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25606" name="文字方塊 6"/>
          <p:cNvSpPr txBox="1">
            <a:spLocks noChangeArrowheads="1"/>
          </p:cNvSpPr>
          <p:nvPr/>
        </p:nvSpPr>
        <p:spPr bwMode="auto">
          <a:xfrm>
            <a:off x="0" y="6588125"/>
            <a:ext cx="1640898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27000000}"/>
              </a:ext>
            </a:extLst>
          </p:cNvPr>
          <p:cNvGraphicFramePr>
            <a:graphicFrameLocks/>
          </p:cNvGraphicFramePr>
          <p:nvPr/>
        </p:nvGraphicFramePr>
        <p:xfrm>
          <a:off x="252000" y="3771072"/>
          <a:ext cx="86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圖表 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26000000}"/>
              </a:ext>
            </a:extLst>
          </p:cNvPr>
          <p:cNvGraphicFramePr>
            <a:graphicFrameLocks/>
          </p:cNvGraphicFramePr>
          <p:nvPr/>
        </p:nvGraphicFramePr>
        <p:xfrm>
          <a:off x="494460" y="1084410"/>
          <a:ext cx="82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標題 1"/>
          <p:cNvSpPr>
            <a:spLocks noGrp="1"/>
          </p:cNvSpPr>
          <p:nvPr>
            <p:ph type="title"/>
          </p:nvPr>
        </p:nvSpPr>
        <p:spPr>
          <a:xfrm>
            <a:off x="0" y="377825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文書郵寄件數</a:t>
            </a:r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E334DE-687D-4E01-A755-889A30E5BE28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25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26629" name="文字方塊 5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6" name="圖表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2B000000}"/>
              </a:ext>
            </a:extLst>
          </p:cNvPr>
          <p:cNvGraphicFramePr>
            <a:graphicFrameLocks/>
          </p:cNvGraphicFramePr>
          <p:nvPr/>
        </p:nvGraphicFramePr>
        <p:xfrm>
          <a:off x="252000" y="1197407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標題 1"/>
          <p:cNvSpPr>
            <a:spLocks noGrp="1"/>
          </p:cNvSpPr>
          <p:nvPr>
            <p:ph type="title"/>
          </p:nvPr>
        </p:nvSpPr>
        <p:spPr>
          <a:xfrm>
            <a:off x="857250" y="282575"/>
            <a:ext cx="7269163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公文影印張數</a:t>
            </a:r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BEBDE4-D74F-43C6-AB53-BC181A372C2F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26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graphicFrame>
        <p:nvGraphicFramePr>
          <p:cNvPr id="6" name="圖表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2C000000}"/>
              </a:ext>
            </a:extLst>
          </p:cNvPr>
          <p:cNvGraphicFramePr>
            <a:graphicFrameLocks/>
          </p:cNvGraphicFramePr>
          <p:nvPr/>
        </p:nvGraphicFramePr>
        <p:xfrm>
          <a:off x="252000" y="1169269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0" y="6273225"/>
            <a:ext cx="4691092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</a:t>
            </a:r>
            <a:r>
              <a:rPr lang="zh-TW" altLang="en-US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月因油印機報廢，文件均改以影印機套印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16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en-US" altLang="zh-TW" sz="16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標題 1"/>
          <p:cNvSpPr>
            <a:spLocks noGrp="1"/>
          </p:cNvSpPr>
          <p:nvPr>
            <p:ph type="title"/>
          </p:nvPr>
        </p:nvSpPr>
        <p:spPr>
          <a:xfrm>
            <a:off x="857250" y="282575"/>
            <a:ext cx="7269163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影印機每月全院使用量</a:t>
            </a: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BE66D9-4FF5-4BCB-93C8-DCB3F8F34639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27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29701" name="文字方塊 5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6" name="圖表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000-00002E000000}"/>
              </a:ext>
            </a:extLst>
          </p:cNvPr>
          <p:cNvGraphicFramePr>
            <a:graphicFrameLocks/>
          </p:cNvGraphicFramePr>
          <p:nvPr/>
        </p:nvGraphicFramePr>
        <p:xfrm>
          <a:off x="231254" y="1413486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6DCF25-1FD8-4B47-8EAB-35F5852CB7C5}" type="slidenum">
              <a:rPr lang="zh-TW" altLang="en-US">
                <a:cs typeface="Times New Roman" pitchFamily="18" charset="0"/>
              </a:rPr>
              <a:pPr/>
              <a:t>28</a:t>
            </a:fld>
            <a:endParaRPr lang="zh-TW" altLang="en-US">
              <a:cs typeface="Times New Roman" pitchFamily="18" charset="0"/>
            </a:endParaRPr>
          </a:p>
        </p:txBody>
      </p:sp>
      <p:graphicFrame>
        <p:nvGraphicFramePr>
          <p:cNvPr id="6" name="內容版面配置區 4"/>
          <p:cNvGraphicFramePr>
            <a:graphicFrameLocks/>
          </p:cNvGraphicFramePr>
          <p:nvPr/>
        </p:nvGraphicFramePr>
        <p:xfrm>
          <a:off x="155575" y="1417638"/>
          <a:ext cx="8723250" cy="13858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0225"/>
                <a:gridCol w="694277"/>
                <a:gridCol w="625395"/>
                <a:gridCol w="625395"/>
                <a:gridCol w="625395"/>
                <a:gridCol w="625395"/>
                <a:gridCol w="625395"/>
                <a:gridCol w="625395"/>
                <a:gridCol w="625395"/>
                <a:gridCol w="625395"/>
                <a:gridCol w="625395"/>
                <a:gridCol w="625395"/>
                <a:gridCol w="625395"/>
                <a:gridCol w="619403"/>
              </a:tblGrid>
              <a:tr h="64357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年度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zh-TW" altLang="en-US" sz="18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平均</a:t>
                      </a:r>
                    </a:p>
                  </a:txBody>
                  <a:tcPr marL="91448" marR="91448" marT="45759" marB="45759" anchor="ctr"/>
                </a:tc>
              </a:tr>
              <a:tr h="37115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112</a:t>
                      </a:r>
                      <a:endParaRPr lang="zh-TW" altLang="en-US" sz="16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97.06</a:t>
                      </a: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96.89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97.94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98.33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98.11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98.01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98.15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98.03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98.40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97.75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97.67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TW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97.85</a:t>
                      </a:r>
                      <a:endParaRPr lang="en-US" altLang="zh-TW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30" marB="0" anchor="ctr"/>
                </a:tc>
              </a:tr>
              <a:tr h="37115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endParaRPr lang="zh-TW" altLang="en-US" sz="16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81.21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84.19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86.54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94.86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90000"/>
                        </a:lnSpc>
                      </a:pPr>
                      <a:r>
                        <a:rPr lang="en-US" altLang="zh-TW" sz="1600" kern="1200" spc="-12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96.02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90000"/>
                        </a:lnSpc>
                      </a:pPr>
                      <a:r>
                        <a:rPr lang="en-US" altLang="zh-TW" sz="1600" kern="1200" spc="-12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94.84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en-US" altLang="zh-TW" sz="1600" kern="1200" spc="-12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96.82</a:t>
                      </a:r>
                      <a:endParaRPr lang="zh-TW" altLang="en-US" sz="1600" kern="1200" spc="-12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97.34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97.64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97.21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96.58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altLang="zh-TW" sz="1600" spc="-120" baseline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97.78</a:t>
                      </a:r>
                      <a:endParaRPr lang="zh-TW" altLang="en-US" sz="1600" spc="-12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8" marR="91448" marT="45759" marB="45759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TW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93.42</a:t>
                      </a:r>
                      <a:endParaRPr lang="en-US" altLang="zh-TW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30" marB="0" anchor="ctr"/>
                </a:tc>
              </a:tr>
            </a:tbl>
          </a:graphicData>
        </a:graphic>
      </p:graphicFrame>
      <p:sp>
        <p:nvSpPr>
          <p:cNvPr id="6210" name="文字方塊 2"/>
          <p:cNvSpPr txBox="1">
            <a:spLocks noChangeArrowheads="1"/>
          </p:cNvSpPr>
          <p:nvPr/>
        </p:nvSpPr>
        <p:spPr bwMode="auto">
          <a:xfrm>
            <a:off x="7832725" y="1047750"/>
            <a:ext cx="1131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單位 </a:t>
            </a:r>
            <a:r>
              <a:rPr lang="en-US" altLang="zh-TW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:</a:t>
            </a:r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%</a:t>
            </a:r>
            <a:endParaRPr lang="zh-TW" altLang="en-US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6211" name="標題 1"/>
          <p:cNvSpPr>
            <a:spLocks noGrp="1"/>
          </p:cNvSpPr>
          <p:nvPr>
            <p:ph type="title"/>
          </p:nvPr>
        </p:nvSpPr>
        <p:spPr>
          <a:xfrm>
            <a:off x="0" y="395288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公文線上簽核比率</a:t>
            </a:r>
          </a:p>
        </p:txBody>
      </p:sp>
      <p:graphicFrame>
        <p:nvGraphicFramePr>
          <p:cNvPr id="7" name="圖表 6"/>
          <p:cNvGraphicFramePr/>
          <p:nvPr/>
        </p:nvGraphicFramePr>
        <p:xfrm>
          <a:off x="692397" y="2926079"/>
          <a:ext cx="7966971" cy="3465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標題 1"/>
          <p:cNvSpPr>
            <a:spLocks noGrp="1"/>
          </p:cNvSpPr>
          <p:nvPr>
            <p:ph type="title"/>
          </p:nvPr>
        </p:nvSpPr>
        <p:spPr>
          <a:xfrm>
            <a:off x="0" y="377825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紙本收文總件數</a:t>
            </a:r>
            <a:r>
              <a:rPr lang="en-US" altLang="zh-TW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紙本掃描轉線上</a:t>
            </a:r>
          </a:p>
        </p:txBody>
      </p:sp>
      <p:sp>
        <p:nvSpPr>
          <p:cNvPr id="205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166497-0F16-4BB0-832F-510DCA5B8653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3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2053" name="文字方塊 6"/>
          <p:cNvSpPr txBox="1">
            <a:spLocks noChangeArrowheads="1"/>
          </p:cNvSpPr>
          <p:nvPr/>
        </p:nvSpPr>
        <p:spPr bwMode="auto">
          <a:xfrm>
            <a:off x="0" y="6581775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000-000004000000}"/>
              </a:ext>
            </a:extLst>
          </p:cNvPr>
          <p:cNvGraphicFramePr>
            <a:graphicFrameLocks/>
          </p:cNvGraphicFramePr>
          <p:nvPr/>
        </p:nvGraphicFramePr>
        <p:xfrm>
          <a:off x="500188" y="1160836"/>
          <a:ext cx="82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標題 1"/>
          <p:cNvSpPr>
            <a:spLocks noGrp="1"/>
          </p:cNvSpPr>
          <p:nvPr>
            <p:ph type="title"/>
          </p:nvPr>
        </p:nvSpPr>
        <p:spPr>
          <a:xfrm>
            <a:off x="0" y="393700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收文總件數</a:t>
            </a:r>
          </a:p>
        </p:txBody>
      </p:sp>
      <p:sp>
        <p:nvSpPr>
          <p:cNvPr id="307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B47048-5811-4003-966A-898712BC4C0A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4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3077" name="文字方塊 6"/>
          <p:cNvSpPr txBox="1">
            <a:spLocks noChangeArrowheads="1"/>
          </p:cNvSpPr>
          <p:nvPr/>
        </p:nvSpPr>
        <p:spPr bwMode="auto">
          <a:xfrm>
            <a:off x="0" y="6581775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6000000}"/>
              </a:ext>
            </a:extLst>
          </p:cNvPr>
          <p:cNvGraphicFramePr>
            <a:graphicFrameLocks/>
          </p:cNvGraphicFramePr>
          <p:nvPr/>
        </p:nvGraphicFramePr>
        <p:xfrm>
          <a:off x="215424" y="1427328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標題 1"/>
          <p:cNvSpPr>
            <a:spLocks noGrp="1"/>
          </p:cNvSpPr>
          <p:nvPr>
            <p:ph type="title"/>
          </p:nvPr>
        </p:nvSpPr>
        <p:spPr>
          <a:xfrm>
            <a:off x="0" y="398463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紙本發文</a:t>
            </a:r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96E82B-CDEE-4954-80B7-CA4C15D04D4C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5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4101" name="文字方塊 6"/>
          <p:cNvSpPr txBox="1">
            <a:spLocks noChangeArrowheads="1"/>
          </p:cNvSpPr>
          <p:nvPr/>
        </p:nvSpPr>
        <p:spPr bwMode="auto">
          <a:xfrm>
            <a:off x="0" y="6296025"/>
            <a:ext cx="5129096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111</a:t>
            </a:r>
            <a:r>
              <a:rPr lang="zh-TW" altLang="en-US" sz="1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10</a:t>
            </a:r>
            <a:r>
              <a:rPr lang="zh-TW" altLang="en-US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月起改正報表規則</a:t>
            </a: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剔除以電子郵件發文件數</a:t>
            </a: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16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en-US" altLang="zh-TW" sz="16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7000000}"/>
              </a:ext>
            </a:extLst>
          </p:cNvPr>
          <p:cNvGraphicFramePr>
            <a:graphicFrameLocks/>
          </p:cNvGraphicFramePr>
          <p:nvPr/>
        </p:nvGraphicFramePr>
        <p:xfrm>
          <a:off x="252000" y="1089000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標題 1"/>
          <p:cNvSpPr>
            <a:spLocks noGrp="1"/>
          </p:cNvSpPr>
          <p:nvPr>
            <p:ph type="title"/>
          </p:nvPr>
        </p:nvSpPr>
        <p:spPr>
          <a:xfrm>
            <a:off x="0" y="398463"/>
            <a:ext cx="9144000" cy="873125"/>
          </a:xfrm>
        </p:spPr>
        <p:txBody>
          <a:bodyPr/>
          <a:lstStyle/>
          <a:p>
            <a:pPr eaLnBrk="1" hangingPunct="1"/>
            <a:r>
              <a:rPr lang="zh-TW" altLang="zh-TW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電子發文</a:t>
            </a: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3BEF6-1E7D-4A9B-8BE4-D2E0749491A7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6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5125" name="文字方塊 7"/>
          <p:cNvSpPr txBox="1">
            <a:spLocks noChangeArrowheads="1"/>
          </p:cNvSpPr>
          <p:nvPr/>
        </p:nvSpPr>
        <p:spPr bwMode="auto">
          <a:xfrm>
            <a:off x="0" y="6288088"/>
            <a:ext cx="844571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 sz="1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111</a:t>
            </a:r>
            <a:r>
              <a:rPr lang="zh-TW" altLang="en-US" sz="1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1-9</a:t>
            </a:r>
            <a:r>
              <a:rPr lang="zh-TW" altLang="en-US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報表</a:t>
            </a:r>
            <a:r>
              <a:rPr lang="zh-TW" altLang="en-US" sz="1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未含電</a:t>
            </a:r>
            <a:r>
              <a:rPr lang="zh-TW" altLang="en-US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郵發文件數，</a:t>
            </a:r>
            <a:r>
              <a:rPr lang="zh-TW" altLang="en-US" sz="16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已請廠商修改</a:t>
            </a:r>
            <a:r>
              <a:rPr lang="zh-TW" altLang="en-US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報表完成，</a:t>
            </a:r>
            <a:r>
              <a:rPr lang="en-US" altLang="zh-TW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10</a:t>
            </a:r>
            <a:r>
              <a:rPr lang="zh-TW" altLang="en-US" sz="16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月起包含電子郵件發文件數。</a:t>
            </a:r>
            <a:endParaRPr lang="en-US" altLang="zh-TW" sz="1600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en-US" altLang="zh-TW" sz="16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6" name="圖表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297720" y="1244448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標題 1"/>
          <p:cNvSpPr>
            <a:spLocks noGrp="1"/>
          </p:cNvSpPr>
          <p:nvPr>
            <p:ph type="title"/>
          </p:nvPr>
        </p:nvSpPr>
        <p:spPr>
          <a:xfrm>
            <a:off x="0" y="398463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發文總件數</a:t>
            </a: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6722A4-F33F-4DAF-BF03-75A076A312A9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7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7173" name="文字方塊 7"/>
          <p:cNvSpPr txBox="1">
            <a:spLocks noChangeArrowheads="1"/>
          </p:cNvSpPr>
          <p:nvPr/>
        </p:nvSpPr>
        <p:spPr bwMode="auto">
          <a:xfrm>
            <a:off x="0" y="6294438"/>
            <a:ext cx="212628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en-US" altLang="zh-TW" sz="16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9000000}"/>
              </a:ext>
            </a:extLst>
          </p:cNvPr>
          <p:cNvGraphicFramePr>
            <a:graphicFrameLocks/>
          </p:cNvGraphicFramePr>
          <p:nvPr/>
        </p:nvGraphicFramePr>
        <p:xfrm>
          <a:off x="566057" y="1233713"/>
          <a:ext cx="7910285" cy="4891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標題 1"/>
          <p:cNvSpPr>
            <a:spLocks noGrp="1"/>
          </p:cNvSpPr>
          <p:nvPr>
            <p:ph type="title"/>
          </p:nvPr>
        </p:nvSpPr>
        <p:spPr>
          <a:xfrm>
            <a:off x="0" y="398463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公文電子交換</a:t>
            </a: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512E48-F3F6-42D4-A1EE-B758B7FF4886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8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8197" name="文字方塊 7"/>
          <p:cNvSpPr txBox="1">
            <a:spLocks noChangeArrowheads="1"/>
          </p:cNvSpPr>
          <p:nvPr/>
        </p:nvSpPr>
        <p:spPr bwMode="auto">
          <a:xfrm>
            <a:off x="0" y="6288088"/>
            <a:ext cx="212628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6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en-US" altLang="zh-TW" sz="16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A000000}"/>
              </a:ext>
            </a:extLst>
          </p:cNvPr>
          <p:cNvGraphicFramePr>
            <a:graphicFrameLocks/>
          </p:cNvGraphicFramePr>
          <p:nvPr/>
        </p:nvGraphicFramePr>
        <p:xfrm>
          <a:off x="464457" y="1407885"/>
          <a:ext cx="8302172" cy="4586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標題 1"/>
          <p:cNvSpPr>
            <a:spLocks noGrp="1"/>
          </p:cNvSpPr>
          <p:nvPr>
            <p:ph type="title"/>
          </p:nvPr>
        </p:nvSpPr>
        <p:spPr>
          <a:xfrm>
            <a:off x="0" y="385763"/>
            <a:ext cx="9144000" cy="87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itchFamily="34" charset="-120"/>
                <a:ea typeface="微軟正黑體" pitchFamily="34" charset="-120"/>
              </a:rPr>
              <a:t>發文平均速度</a:t>
            </a: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A6C2F2-1945-4B5B-B85D-3DA6AF59FE88}" type="slidenum">
              <a:rPr lang="zh-TW" altLang="en-US">
                <a:latin typeface="Times New Roman" pitchFamily="18" charset="0"/>
                <a:ea typeface="微軟正黑體" pitchFamily="34" charset="-120"/>
              </a:rPr>
              <a:pPr/>
              <a:t>9</a:t>
            </a:fld>
            <a:endParaRPr lang="zh-TW" altLang="en-US"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9221" name="文字方塊 6"/>
          <p:cNvSpPr txBox="1">
            <a:spLocks noChangeArrowheads="1"/>
          </p:cNvSpPr>
          <p:nvPr/>
        </p:nvSpPr>
        <p:spPr bwMode="auto">
          <a:xfrm>
            <a:off x="0" y="6596063"/>
            <a:ext cx="16408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統計時間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112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11</a:t>
            </a:r>
            <a:r>
              <a:rPr lang="zh-TW" altLang="en-US" sz="1200" dirty="0" smtClean="0">
                <a:solidFill>
                  <a:srgbClr val="00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月</a:t>
            </a:r>
            <a:endParaRPr lang="zh-TW" altLang="en-US" sz="1200" dirty="0">
              <a:solidFill>
                <a:srgbClr val="00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B000000}"/>
              </a:ext>
            </a:extLst>
          </p:cNvPr>
          <p:cNvGraphicFramePr/>
          <p:nvPr/>
        </p:nvGraphicFramePr>
        <p:xfrm>
          <a:off x="324338" y="1331988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2166</TotalTime>
  <Words>606</Words>
  <Application>Microsoft Office PowerPoint</Application>
  <PresentationFormat>如螢幕大小 (4:3)</PresentationFormat>
  <Paragraphs>244</Paragraphs>
  <Slides>28</Slides>
  <Notes>27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30" baseType="lpstr">
      <vt:lpstr>1_Office 佈景主題</vt:lpstr>
      <vt:lpstr>2_Office 佈景主題</vt:lpstr>
      <vt:lpstr>高雄榮總文書組業務</vt:lpstr>
      <vt:lpstr>紙本收文總件數</vt:lpstr>
      <vt:lpstr>紙本收文總件數-紙本掃描轉線上</vt:lpstr>
      <vt:lpstr>收文總件數</vt:lpstr>
      <vt:lpstr>紙本發文</vt:lpstr>
      <vt:lpstr>電子發文</vt:lpstr>
      <vt:lpstr>發文總件數</vt:lpstr>
      <vt:lpstr>公文電子交換</vt:lpstr>
      <vt:lpstr>發文平均速度</vt:lpstr>
      <vt:lpstr>辦結處理速度</vt:lpstr>
      <vt:lpstr>存查處理速度</vt:lpstr>
      <vt:lpstr>應辦件數</vt:lpstr>
      <vt:lpstr>待辦件數</vt:lpstr>
      <vt:lpstr>公文稽催單張數</vt:lpstr>
      <vt:lpstr>逾期公文件數</vt:lpstr>
      <vt:lpstr>歸檔及未歸檔總件數</vt:lpstr>
      <vt:lpstr>監印蓋章總數量</vt:lpstr>
      <vt:lpstr>公文檔案點收件數</vt:lpstr>
      <vt:lpstr>檔案併案統計</vt:lpstr>
      <vt:lpstr>延後歸檔申請</vt:lpstr>
      <vt:lpstr>密件清查整理</vt:lpstr>
      <vt:lpstr>全院郵資費</vt:lpstr>
      <vt:lpstr>信件統計</vt:lpstr>
      <vt:lpstr>信件統計(續)</vt:lpstr>
      <vt:lpstr>文書郵寄件數</vt:lpstr>
      <vt:lpstr>公文影印張數</vt:lpstr>
      <vt:lpstr>影印機每月全院使用量</vt:lpstr>
      <vt:lpstr>公文線上簽核比率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高雄榮總文書組業務</dc:title>
  <dc:creator>office</dc:creator>
  <cp:lastModifiedBy>邱啟政</cp:lastModifiedBy>
  <cp:revision>248</cp:revision>
  <dcterms:created xsi:type="dcterms:W3CDTF">2022-05-19T09:28:22Z</dcterms:created>
  <dcterms:modified xsi:type="dcterms:W3CDTF">2023-12-22T01:56:08Z</dcterms:modified>
</cp:coreProperties>
</file>