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  <p:sldId id="261" r:id="rId3"/>
    <p:sldId id="262" r:id="rId4"/>
  </p:sldIdLst>
  <p:sldSz cx="10799763" cy="14400213"/>
  <p:notesSz cx="7099300" cy="10234613"/>
  <p:embeddedFontLst>
    <p:embeddedFont>
      <p:font typeface="Gen Jyuu Gothic Normal" panose="02020500000000000000" charset="-120"/>
      <p:regular r:id="rId5"/>
    </p:embeddedFont>
    <p:embeddedFont>
      <p:font typeface="Gen Jyuu Gothic XP Bold" panose="02020500000000000000" charset="-12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微軟正黑體" panose="020B0604030504040204" pitchFamily="34" charset="-120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5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FFF5D9"/>
    <a:srgbClr val="E6E6E6"/>
    <a:srgbClr val="FF8585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49" d="100"/>
          <a:sy n="49" d="100"/>
        </p:scale>
        <p:origin x="1026" y="66"/>
      </p:cViewPr>
      <p:guideLst>
        <p:guide orient="horz" pos="4535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2356703"/>
            <a:ext cx="9179799" cy="501340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7563446"/>
            <a:ext cx="8099822" cy="3476717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A91-8DA9-4782-81B3-C0705DC7D44E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305B-8BD8-4F14-88B0-0233DA5535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23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A91-8DA9-4782-81B3-C0705DC7D44E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305B-8BD8-4F14-88B0-0233DA5535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01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766678"/>
            <a:ext cx="2328699" cy="1220351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766678"/>
            <a:ext cx="6851100" cy="1220351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A91-8DA9-4782-81B3-C0705DC7D44E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305B-8BD8-4F14-88B0-0233DA5535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44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A91-8DA9-4782-81B3-C0705DC7D44E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305B-8BD8-4F14-88B0-0233DA5535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7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3590057"/>
            <a:ext cx="9314796" cy="5990088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9636813"/>
            <a:ext cx="9314796" cy="3150046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A91-8DA9-4782-81B3-C0705DC7D44E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305B-8BD8-4F14-88B0-0233DA5535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11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3833390"/>
            <a:ext cx="4589899" cy="913680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3833390"/>
            <a:ext cx="4589899" cy="913680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A91-8DA9-4782-81B3-C0705DC7D44E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305B-8BD8-4F14-88B0-0233DA5535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1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66681"/>
            <a:ext cx="9314796" cy="278337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3530053"/>
            <a:ext cx="4568805" cy="173002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5260078"/>
            <a:ext cx="4568805" cy="773678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3530053"/>
            <a:ext cx="4591306" cy="173002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5260078"/>
            <a:ext cx="4591306" cy="773678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A91-8DA9-4782-81B3-C0705DC7D44E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305B-8BD8-4F14-88B0-0233DA5535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34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A91-8DA9-4782-81B3-C0705DC7D44E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305B-8BD8-4F14-88B0-0233DA5535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31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A91-8DA9-4782-81B3-C0705DC7D44E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305B-8BD8-4F14-88B0-0233DA5535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91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60014"/>
            <a:ext cx="3483205" cy="336005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2073367"/>
            <a:ext cx="5467380" cy="10233485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320064"/>
            <a:ext cx="3483205" cy="800345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A91-8DA9-4782-81B3-C0705DC7D44E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305B-8BD8-4F14-88B0-0233DA5535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11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60014"/>
            <a:ext cx="3483205" cy="336005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2073367"/>
            <a:ext cx="5467380" cy="10233485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320064"/>
            <a:ext cx="3483205" cy="800345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4A91-8DA9-4782-81B3-C0705DC7D44E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305B-8BD8-4F14-88B0-0233DA5535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79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766681"/>
            <a:ext cx="931479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3833390"/>
            <a:ext cx="931479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3346867"/>
            <a:ext cx="242994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4A91-8DA9-4782-81B3-C0705DC7D44E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3346867"/>
            <a:ext cx="364492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3346867"/>
            <a:ext cx="242994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305B-8BD8-4F14-88B0-0233DA5535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93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858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1477E768-E026-45C6-8A2B-62A56A5653F0}"/>
              </a:ext>
            </a:extLst>
          </p:cNvPr>
          <p:cNvSpPr/>
          <p:nvPr/>
        </p:nvSpPr>
        <p:spPr>
          <a:xfrm>
            <a:off x="359881" y="360106"/>
            <a:ext cx="10080000" cy="136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600000"/>
              </a:buClr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endParaRPr kumimoji="0" lang="en-US" altLang="zh-TW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9DF5C1E-DE5F-4B21-8AA3-CC01D2EEFF89}"/>
              </a:ext>
            </a:extLst>
          </p:cNvPr>
          <p:cNvSpPr txBox="1"/>
          <p:nvPr/>
        </p:nvSpPr>
        <p:spPr>
          <a:xfrm>
            <a:off x="1995058" y="908387"/>
            <a:ext cx="6809646" cy="1945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    </a:t>
            </a:r>
            <a:r>
              <a:rPr kumimoji="0" lang="zh-TW" altLang="zh-TW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全國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案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18155</a:t>
            </a:r>
            <a:r>
              <a:rPr kumimoji="0" lang="zh-TW" altLang="zh-TW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於高雄市</a:t>
            </a:r>
            <a:br>
              <a:rPr kumimoji="0" lang="en-US" altLang="zh-TW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</a:br>
            <a:r>
              <a:rPr kumimoji="0" lang="zh-TW" altLang="en-US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          </a:t>
            </a:r>
            <a:r>
              <a:rPr kumimoji="0" lang="zh-TW" altLang="zh-TW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公共場所活動史</a:t>
            </a:r>
            <a:endParaRPr kumimoji="0" lang="zh-TW" altLang="en-US" sz="48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Gen Jyuu Gothic XP Bold" panose="020B0602020203020207" pitchFamily="34" charset="-120"/>
              <a:ea typeface="Gen Jyuu Gothic XP Bold" panose="020B0602020203020207" pitchFamily="34" charset="-120"/>
              <a:cs typeface="Gen Jyuu Gothic XP Bold" panose="020B0602020203020207" pitchFamily="34" charset="-120"/>
            </a:endParaRPr>
          </a:p>
        </p:txBody>
      </p:sp>
      <p:graphicFrame>
        <p:nvGraphicFramePr>
          <p:cNvPr id="8" name="Group 2">
            <a:extLst>
              <a:ext uri="{FF2B5EF4-FFF2-40B4-BE49-F238E27FC236}">
                <a16:creationId xmlns:a16="http://schemas.microsoft.com/office/drawing/2014/main" id="{CA1E9186-EF9B-43DF-84E2-B51284A40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032489"/>
              </p:ext>
            </p:extLst>
          </p:nvPr>
        </p:nvGraphicFramePr>
        <p:xfrm>
          <a:off x="484394" y="3786780"/>
          <a:ext cx="9830974" cy="3254291"/>
        </p:xfrm>
        <a:graphic>
          <a:graphicData uri="http://schemas.openxmlformats.org/drawingml/2006/table">
            <a:tbl>
              <a:tblPr/>
              <a:tblGrid>
                <a:gridCol w="1849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8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08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93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/>
                      </a:pPr>
                      <a:r>
                        <a:rPr kumimoji="0" lang="en-US" altLang="zh-TW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1/8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en-US" altLang="zh-TW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16:00-17:00</a:t>
                      </a:r>
                      <a:endParaRPr kumimoji="0" lang="zh-TW" alt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en-US" sz="3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允利養生水療館</a:t>
                      </a:r>
                      <a:endParaRPr kumimoji="0" lang="en-US" altLang="zh-TW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鳳山區五福二路</a:t>
                      </a:r>
                      <a:r>
                        <a:rPr kumimoji="0" lang="en-US" altLang="zh-TW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r>
                        <a:rPr kumimoji="0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 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3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/>
                      </a:pPr>
                      <a:r>
                        <a:rPr kumimoji="0" lang="en-US" altLang="zh-TW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1/3-1/19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en-US" altLang="zh-TW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08:00</a:t>
                      </a:r>
                      <a:r>
                        <a:rPr kumimoji="0" lang="zh-TW" alt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－</a:t>
                      </a:r>
                      <a:r>
                        <a:rPr kumimoji="0" lang="en-US" altLang="zh-TW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18:00</a:t>
                      </a:r>
                      <a:endParaRPr kumimoji="0" lang="zh-TW" alt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en-US" sz="3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保進松青幼兒園</a:t>
                      </a:r>
                      <a:endParaRPr kumimoji="0" lang="en-US" altLang="zh-TW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鳳山區福安二街</a:t>
                      </a:r>
                      <a:r>
                        <a:rPr kumimoji="0" lang="en-US" altLang="zh-TW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kumimoji="0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77738"/>
                  </a:ext>
                </a:extLst>
              </a:tr>
            </a:tbl>
          </a:graphicData>
        </a:graphic>
      </p:graphicFrame>
      <p:sp>
        <p:nvSpPr>
          <p:cNvPr id="9" name="Rectangle 98">
            <a:extLst>
              <a:ext uri="{FF2B5EF4-FFF2-40B4-BE49-F238E27FC236}">
                <a16:creationId xmlns:a16="http://schemas.microsoft.com/office/drawing/2014/main" id="{A35EAA21-6541-4892-BAF5-90C630B29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26" y="9185247"/>
            <a:ext cx="9122903" cy="343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000" tIns="90000" rIns="45000" bIns="90000">
            <a:spAutoFit/>
          </a:bodyPr>
          <a:lstStyle>
            <a:lvl1pPr marL="169863" indent="-169863">
              <a:lnSpc>
                <a:spcPct val="75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>
              <a:lnSpc>
                <a:spcPct val="75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>
              <a:lnSpc>
                <a:spcPct val="75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>
              <a:lnSpc>
                <a:spcPct val="75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>
              <a:lnSpc>
                <a:spcPct val="75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600000"/>
              </a:buClr>
              <a:buSzPct val="100000"/>
              <a:buFont typeface="Wingdings" panose="05000000000000000000" pitchFamily="2" charset="2"/>
              <a:buChar char="u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</a:rPr>
              <a:t>曾出入相關場所民眾請進行自我健康監測，若於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</a:rPr>
              <a:t>2/2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</a:rPr>
              <a:t>前出現發燒、上呼吸道、腹瀉、嗅味覺異常等症狀，應佩戴醫用口罩，儘速至就近指定社區採檢院所就醫，不得搭乘大眾運輸。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600000"/>
              </a:solidFill>
              <a:effectLst/>
              <a:uLnTx/>
              <a:uFillTx/>
              <a:latin typeface="微軟正黑體" panose="020B0604030504040204" pitchFamily="34" charset="-12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600000"/>
              </a:buClr>
              <a:buSzPct val="100000"/>
              <a:buFont typeface="Wingdings" panose="05000000000000000000" pitchFamily="2" charset="2"/>
              <a:buChar char="u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</a:rPr>
              <a:t>就醫時請主動告知接觸史、旅遊史、職業暴露、周遭其他人是否有類似症狀等。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600000"/>
              </a:solidFill>
              <a:effectLst/>
              <a:uLnTx/>
              <a:uFillTx/>
              <a:latin typeface="微軟正黑體" panose="020B0604030504040204" pitchFamily="34" charset="-12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600000"/>
              </a:buClr>
              <a:buSzPct val="100000"/>
              <a:buFont typeface="Wingdings" panose="05000000000000000000" pitchFamily="2" charset="2"/>
              <a:buChar char="u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</a:rPr>
              <a:t>相關疑問請撥打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</a:rPr>
              <a:t>1922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</a:rPr>
              <a:t>或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</a:rPr>
              <a:t>高雄市政府衛生局防疫專線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</a:rPr>
              <a:t>07-7230250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</a:rPr>
              <a:t>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322179" y="13284832"/>
            <a:ext cx="532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600000"/>
              </a:buClr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高雄市政府第一級流行疫情指揮中心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0AC1F84-952E-464A-BBDF-405BFC6927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7009" r="10967" b="7520"/>
          <a:stretch/>
        </p:blipFill>
        <p:spPr>
          <a:xfrm>
            <a:off x="2802957" y="13220604"/>
            <a:ext cx="541762" cy="57510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E57FF108-C618-4382-B53F-481F826BCE34}"/>
              </a:ext>
            </a:extLst>
          </p:cNvPr>
          <p:cNvSpPr txBox="1"/>
          <p:nvPr/>
        </p:nvSpPr>
        <p:spPr>
          <a:xfrm>
            <a:off x="838426" y="7254542"/>
            <a:ext cx="9122903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本國籍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歲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男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性，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1/19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發燒</a:t>
            </a:r>
            <a:r>
              <a:rPr lang="zh-TW" altLang="en-US" sz="24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抽搐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就醫，執行入院前採檢，於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1/20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確診，同日父母進行接觸者採檢均確診，分別為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18156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18157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，目前於負壓隔離病房治療中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6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1379B98-B511-4EA4-B620-042AD0F5DE41}"/>
              </a:ext>
            </a:extLst>
          </p:cNvPr>
          <p:cNvSpPr txBox="1"/>
          <p:nvPr/>
        </p:nvSpPr>
        <p:spPr>
          <a:xfrm>
            <a:off x="7815966" y="3445154"/>
            <a:ext cx="249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公布日期：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111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年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1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月</a:t>
            </a:r>
            <a:r>
              <a:rPr lang="en-US" altLang="zh-TW" sz="1600" dirty="0">
                <a:solidFill>
                  <a:prstClr val="black"/>
                </a:solidFill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20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77063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858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1477E768-E026-45C6-8A2B-62A56A5653F0}"/>
              </a:ext>
            </a:extLst>
          </p:cNvPr>
          <p:cNvSpPr/>
          <p:nvPr/>
        </p:nvSpPr>
        <p:spPr>
          <a:xfrm>
            <a:off x="359881" y="360106"/>
            <a:ext cx="10080000" cy="136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600000"/>
              </a:buClr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endParaRPr kumimoji="0" lang="en-US" altLang="zh-TW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9DF5C1E-DE5F-4B21-8AA3-CC01D2EEFF89}"/>
              </a:ext>
            </a:extLst>
          </p:cNvPr>
          <p:cNvSpPr txBox="1"/>
          <p:nvPr/>
        </p:nvSpPr>
        <p:spPr>
          <a:xfrm>
            <a:off x="1995058" y="904730"/>
            <a:ext cx="6809646" cy="1945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defRPr>
            </a:lvl1pPr>
          </a:lstStyle>
          <a:p>
            <a:r>
              <a:rPr lang="zh-TW" altLang="en-US" dirty="0"/>
              <a:t>    </a:t>
            </a:r>
            <a:r>
              <a:rPr lang="zh-TW" altLang="zh-TW" dirty="0"/>
              <a:t>全國</a:t>
            </a:r>
            <a:r>
              <a:rPr lang="zh-TW" altLang="en-US" dirty="0"/>
              <a:t>案</a:t>
            </a:r>
            <a:r>
              <a:rPr lang="en-US" altLang="zh-TW" dirty="0"/>
              <a:t>18156</a:t>
            </a:r>
            <a:r>
              <a:rPr lang="zh-TW" altLang="zh-TW" dirty="0"/>
              <a:t>於高雄市</a:t>
            </a:r>
            <a:br>
              <a:rPr lang="en-US" altLang="zh-TW" dirty="0"/>
            </a:br>
            <a:r>
              <a:rPr lang="zh-TW" altLang="en-US" dirty="0"/>
              <a:t>          </a:t>
            </a:r>
            <a:r>
              <a:rPr lang="zh-TW" altLang="zh-TW" dirty="0"/>
              <a:t>公共場所活動史</a:t>
            </a:r>
            <a:endParaRPr lang="zh-TW" altLang="en-US" dirty="0"/>
          </a:p>
        </p:txBody>
      </p:sp>
      <p:graphicFrame>
        <p:nvGraphicFramePr>
          <p:cNvPr id="8" name="Group 2">
            <a:extLst>
              <a:ext uri="{FF2B5EF4-FFF2-40B4-BE49-F238E27FC236}">
                <a16:creationId xmlns:a16="http://schemas.microsoft.com/office/drawing/2014/main" id="{CA1E9186-EF9B-43DF-84E2-B51284A40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00198"/>
              </p:ext>
            </p:extLst>
          </p:nvPr>
        </p:nvGraphicFramePr>
        <p:xfrm>
          <a:off x="484394" y="3736705"/>
          <a:ext cx="9830974" cy="3119035"/>
        </p:xfrm>
        <a:graphic>
          <a:graphicData uri="http://schemas.openxmlformats.org/drawingml/2006/table">
            <a:tbl>
              <a:tblPr/>
              <a:tblGrid>
                <a:gridCol w="1849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08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/>
                      </a:pPr>
                      <a:r>
                        <a:rPr kumimoji="0" lang="en-US" altLang="zh-TW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1/10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08:56-19:41</a:t>
                      </a:r>
                      <a:endParaRPr kumimoji="0" lang="zh-TW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麥拉倫船</a:t>
                      </a:r>
                      <a:endParaRPr kumimoji="0" lang="en-US" altLang="zh-TW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高雄港</a:t>
                      </a:r>
                      <a:r>
                        <a:rPr kumimoji="0" lang="en-US" altLang="zh-TW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43</a:t>
                      </a:r>
                      <a:r>
                        <a:rPr kumimoji="0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碼頭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62008"/>
                  </a:ext>
                </a:extLst>
              </a:tr>
              <a:tr h="73061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/>
                      </a:pPr>
                      <a:r>
                        <a:rPr kumimoji="0" lang="en-US" altLang="zh-TW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1/10-1/19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/>
                      </a:pPr>
                      <a:r>
                        <a:rPr kumimoji="0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14:30-13:15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新光輪船</a:t>
                      </a:r>
                      <a:endParaRPr kumimoji="0" lang="en-US" altLang="zh-TW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/>
                      </a:pPr>
                      <a:r>
                        <a:rPr kumimoji="0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高雄港</a:t>
                      </a:r>
                      <a:r>
                        <a:rPr kumimoji="0" lang="en-US" altLang="zh-TW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</a:t>
                      </a:r>
                      <a:r>
                        <a:rPr kumimoji="0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碼頭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6899"/>
                  </a:ext>
                </a:extLst>
              </a:tr>
            </a:tbl>
          </a:graphicData>
        </a:graphic>
      </p:graphicFrame>
      <p:sp>
        <p:nvSpPr>
          <p:cNvPr id="9" name="Rectangle 98">
            <a:extLst>
              <a:ext uri="{FF2B5EF4-FFF2-40B4-BE49-F238E27FC236}">
                <a16:creationId xmlns:a16="http://schemas.microsoft.com/office/drawing/2014/main" id="{A35EAA21-6541-4892-BAF5-90C630B29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976" y="9451092"/>
            <a:ext cx="9122903" cy="343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000" tIns="90000" rIns="45000" bIns="90000">
            <a:spAutoFit/>
          </a:bodyPr>
          <a:lstStyle>
            <a:lvl1pPr marL="169863" indent="-169863">
              <a:lnSpc>
                <a:spcPct val="75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>
              <a:lnSpc>
                <a:spcPct val="75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>
              <a:lnSpc>
                <a:spcPct val="75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>
              <a:lnSpc>
                <a:spcPct val="75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>
              <a:lnSpc>
                <a:spcPct val="75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600000"/>
              </a:buClr>
              <a:buSzPct val="100000"/>
              <a:buFont typeface="Wingdings" panose="05000000000000000000" pitchFamily="2" charset="2"/>
              <a:buChar char="u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曾出入相關場所民眾請進行自我健康監測，若於</a:t>
            </a:r>
            <a:r>
              <a:rPr lang="en-US" altLang="zh-TW" sz="2400" b="1" dirty="0">
                <a:solidFill>
                  <a:srgbClr val="600000"/>
                </a:solidFill>
                <a:latin typeface="微軟正黑體" panose="020B0604030504040204" pitchFamily="34" charset="-120"/>
              </a:rPr>
              <a:t>2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/2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前出現發燒、上呼吸道、腹瀉、嗅味覺異常等症狀，應佩戴醫用口罩，儘速至就近指定社區採檢院所就醫，不得搭乘大眾運輸。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6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600000"/>
              </a:buClr>
              <a:buSzPct val="100000"/>
              <a:buFont typeface="Wingdings" panose="05000000000000000000" pitchFamily="2" charset="2"/>
              <a:buChar char="u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就醫時請主動告知接觸史、旅遊史、職業暴露、周遭其他人是否有類似症狀等。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6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600000"/>
              </a:buClr>
              <a:buSzPct val="100000"/>
              <a:buFont typeface="Wingdings" panose="05000000000000000000" pitchFamily="2" charset="2"/>
              <a:buChar char="u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相關疑問請撥打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1922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或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高雄市政府衛生局防疫專線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07-7230250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322179" y="13226465"/>
            <a:ext cx="532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600000"/>
              </a:buClr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高雄市政府第一級流行疫情指揮中心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0AC1F84-952E-464A-BBDF-405BFC6927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7009" r="10967" b="7520"/>
          <a:stretch/>
        </p:blipFill>
        <p:spPr>
          <a:xfrm>
            <a:off x="2802957" y="13162237"/>
            <a:ext cx="541762" cy="57510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E57FF108-C618-4382-B53F-481F826BCE34}"/>
              </a:ext>
            </a:extLst>
          </p:cNvPr>
          <p:cNvSpPr txBox="1"/>
          <p:nvPr/>
        </p:nvSpPr>
        <p:spPr>
          <a:xfrm>
            <a:off x="925976" y="7429365"/>
            <a:ext cx="9122903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本國籍</a:t>
            </a:r>
            <a:r>
              <a:rPr lang="en-US" altLang="zh-TW" sz="24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50</a:t>
            </a:r>
            <a:r>
              <a:rPr lang="zh-TW" altLang="en-US" sz="24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多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歲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男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性，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1/15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出現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頭痛和咳嗽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，於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1/16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1/19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先後至診所就醫治療，因案兒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18155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執行入院前採檢確診，進行接觸者匡列採檢確診，目前於負壓隔離病房治療中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6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1379B98-B511-4EA4-B620-042AD0F5DE41}"/>
              </a:ext>
            </a:extLst>
          </p:cNvPr>
          <p:cNvSpPr txBox="1"/>
          <p:nvPr/>
        </p:nvSpPr>
        <p:spPr>
          <a:xfrm>
            <a:off x="7815966" y="3399808"/>
            <a:ext cx="249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公布日期：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111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年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1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月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20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408465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858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1477E768-E026-45C6-8A2B-62A56A5653F0}"/>
              </a:ext>
            </a:extLst>
          </p:cNvPr>
          <p:cNvSpPr/>
          <p:nvPr/>
        </p:nvSpPr>
        <p:spPr>
          <a:xfrm>
            <a:off x="359881" y="360106"/>
            <a:ext cx="10080000" cy="136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600000"/>
              </a:buClr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endParaRPr kumimoji="0" lang="en-US" altLang="zh-TW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9DF5C1E-DE5F-4B21-8AA3-CC01D2EEFF89}"/>
              </a:ext>
            </a:extLst>
          </p:cNvPr>
          <p:cNvSpPr txBox="1"/>
          <p:nvPr/>
        </p:nvSpPr>
        <p:spPr>
          <a:xfrm>
            <a:off x="1995058" y="904730"/>
            <a:ext cx="6809646" cy="1945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    </a:t>
            </a:r>
            <a:r>
              <a:rPr kumimoji="0" lang="zh-TW" altLang="zh-TW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全國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案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18157</a:t>
            </a:r>
            <a:r>
              <a:rPr kumimoji="0" lang="zh-TW" altLang="zh-TW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於高雄市</a:t>
            </a:r>
            <a:br>
              <a:rPr kumimoji="0" lang="en-US" altLang="zh-TW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</a:br>
            <a:r>
              <a:rPr kumimoji="0" lang="zh-TW" altLang="en-US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          </a:t>
            </a:r>
            <a:r>
              <a:rPr kumimoji="0" lang="zh-TW" altLang="zh-TW" sz="4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n Jyuu Gothic XP Bold" panose="020B0602020203020207" pitchFamily="34" charset="-120"/>
                <a:ea typeface="Gen Jyuu Gothic XP Bold" panose="020B0602020203020207" pitchFamily="34" charset="-120"/>
                <a:cs typeface="Gen Jyuu Gothic XP Bold" panose="020B0602020203020207" pitchFamily="34" charset="-120"/>
              </a:rPr>
              <a:t>公共場所活動史</a:t>
            </a:r>
            <a:endParaRPr kumimoji="0" lang="zh-TW" altLang="en-US" sz="48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Gen Jyuu Gothic XP Bold" panose="020B0602020203020207" pitchFamily="34" charset="-120"/>
              <a:ea typeface="Gen Jyuu Gothic XP Bold" panose="020B0602020203020207" pitchFamily="34" charset="-120"/>
              <a:cs typeface="Gen Jyuu Gothic XP Bold" panose="020B0602020203020207" pitchFamily="34" charset="-120"/>
            </a:endParaRPr>
          </a:p>
        </p:txBody>
      </p:sp>
      <p:graphicFrame>
        <p:nvGraphicFramePr>
          <p:cNvPr id="8" name="Group 2">
            <a:extLst>
              <a:ext uri="{FF2B5EF4-FFF2-40B4-BE49-F238E27FC236}">
                <a16:creationId xmlns:a16="http://schemas.microsoft.com/office/drawing/2014/main" id="{CA1E9186-EF9B-43DF-84E2-B51284A40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6724"/>
              </p:ext>
            </p:extLst>
          </p:nvPr>
        </p:nvGraphicFramePr>
        <p:xfrm>
          <a:off x="484394" y="4223087"/>
          <a:ext cx="9830974" cy="1836554"/>
        </p:xfrm>
        <a:graphic>
          <a:graphicData uri="http://schemas.openxmlformats.org/drawingml/2006/table">
            <a:tbl>
              <a:tblPr/>
              <a:tblGrid>
                <a:gridCol w="1849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080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49263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/>
                      </a:pPr>
                      <a:r>
                        <a:rPr kumimoji="0" lang="en-US" altLang="zh-TW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1/15</a:t>
                      </a: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en-US" altLang="zh-TW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09:30-11:00</a:t>
                      </a:r>
                      <a:endParaRPr kumimoji="0" lang="zh-TW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好市多</a:t>
                      </a:r>
                      <a:r>
                        <a:rPr kumimoji="0" lang="en-US" altLang="zh-TW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kumimoji="0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中華店</a:t>
                      </a:r>
                      <a:endParaRPr kumimoji="0" lang="en-US" altLang="zh-TW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前鎮區中華五路</a:t>
                      </a:r>
                      <a:r>
                        <a:rPr kumimoji="0" lang="en-US" altLang="zh-TW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656</a:t>
                      </a:r>
                      <a:r>
                        <a:rPr kumimoji="0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kumimoji="0" lang="en-US" altLang="zh-TW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19" marR="45719" marT="89743" marB="8974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62008"/>
                  </a:ext>
                </a:extLst>
              </a:tr>
            </a:tbl>
          </a:graphicData>
        </a:graphic>
      </p:graphicFrame>
      <p:sp>
        <p:nvSpPr>
          <p:cNvPr id="9" name="Rectangle 98">
            <a:extLst>
              <a:ext uri="{FF2B5EF4-FFF2-40B4-BE49-F238E27FC236}">
                <a16:creationId xmlns:a16="http://schemas.microsoft.com/office/drawing/2014/main" id="{A35EAA21-6541-4892-BAF5-90C630B29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976" y="9451092"/>
            <a:ext cx="9122903" cy="343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000" tIns="90000" rIns="45000" bIns="90000">
            <a:spAutoFit/>
          </a:bodyPr>
          <a:lstStyle>
            <a:lvl1pPr marL="169863" indent="-169863">
              <a:lnSpc>
                <a:spcPct val="75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>
              <a:lnSpc>
                <a:spcPct val="75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>
              <a:lnSpc>
                <a:spcPct val="75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>
              <a:lnSpc>
                <a:spcPct val="75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>
              <a:lnSpc>
                <a:spcPct val="75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600000"/>
              </a:buClr>
              <a:buSzPct val="100000"/>
              <a:buFont typeface="Wingdings" panose="05000000000000000000" pitchFamily="2" charset="2"/>
              <a:buChar char="u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曾出入相關場所民眾請進行自我健康監測，若於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1/29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前出現發燒、上呼吸道、腹瀉、嗅味覺異常等症狀，應佩戴醫用口罩，儘速至就近指定社區採檢院所就醫，不得搭乘大眾運輸。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6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600000"/>
              </a:buClr>
              <a:buSzPct val="100000"/>
              <a:buFont typeface="Wingdings" panose="05000000000000000000" pitchFamily="2" charset="2"/>
              <a:buChar char="u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就醫時請主動告知接觸史、旅遊史、職業暴露、周遭其他人是否有類似症狀等。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6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600000"/>
              </a:buClr>
              <a:buSzPct val="100000"/>
              <a:buFont typeface="Wingdings" panose="05000000000000000000" pitchFamily="2" charset="2"/>
              <a:buChar char="u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相關疑問請撥打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1922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或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高雄市政府衛生局防疫專線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07-7230250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322179" y="13226465"/>
            <a:ext cx="532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600000"/>
              </a:buClr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高雄市政府第一級流行疫情指揮中心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0AC1F84-952E-464A-BBDF-405BFC6927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7009" r="10967" b="7520"/>
          <a:stretch/>
        </p:blipFill>
        <p:spPr>
          <a:xfrm>
            <a:off x="2802957" y="13162237"/>
            <a:ext cx="541762" cy="57510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E57FF108-C618-4382-B53F-481F826BCE34}"/>
              </a:ext>
            </a:extLst>
          </p:cNvPr>
          <p:cNvSpPr txBox="1"/>
          <p:nvPr/>
        </p:nvSpPr>
        <p:spPr>
          <a:xfrm>
            <a:off x="838430" y="8061096"/>
            <a:ext cx="9122903" cy="113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本國籍</a:t>
            </a:r>
            <a:r>
              <a:rPr lang="en-US" altLang="zh-TW" sz="24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多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歲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女</a:t>
            </a:r>
            <a:r>
              <a:rPr lang="zh-TW" altLang="en-US" sz="24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無症狀，因案兒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18155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執行入院前採檢確診，進行接觸者匡列採檢確診，目前於負壓隔離病房治療中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6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1379B98-B511-4EA4-B620-042AD0F5DE41}"/>
              </a:ext>
            </a:extLst>
          </p:cNvPr>
          <p:cNvSpPr txBox="1"/>
          <p:nvPr/>
        </p:nvSpPr>
        <p:spPr>
          <a:xfrm>
            <a:off x="7815966" y="3886190"/>
            <a:ext cx="249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公布日期：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111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年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1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月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20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Normal" panose="020B0202020203020207" pitchFamily="34" charset="-120"/>
                <a:ea typeface="Gen Jyuu Gothic Normal" panose="020B0202020203020207" pitchFamily="34" charset="-120"/>
                <a:cs typeface="Gen Jyuu Gothic Normal" panose="020B0202020203020207" pitchFamily="34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268909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</TotalTime>
  <Words>558</Words>
  <Application>Microsoft Office PowerPoint</Application>
  <PresentationFormat>自訂</PresentationFormat>
  <Paragraphs>50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微軟正黑體</vt:lpstr>
      <vt:lpstr>Calibri</vt:lpstr>
      <vt:lpstr>Gen Jyuu Gothic Normal</vt:lpstr>
      <vt:lpstr>Times New Roman</vt:lpstr>
      <vt:lpstr>Calibri Light</vt:lpstr>
      <vt:lpstr>Arial</vt:lpstr>
      <vt:lpstr>Wingdings</vt:lpstr>
      <vt:lpstr>Gen Jyuu Gothic XP Bold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96</cp:revision>
  <cp:lastPrinted>2022-01-20T06:41:15Z</cp:lastPrinted>
  <dcterms:created xsi:type="dcterms:W3CDTF">2021-05-20T05:37:02Z</dcterms:created>
  <dcterms:modified xsi:type="dcterms:W3CDTF">2022-01-20T06:48:47Z</dcterms:modified>
</cp:coreProperties>
</file>